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7"/>
  </p:notesMasterIdLst>
  <p:handoutMasterIdLst>
    <p:handoutMasterId r:id="rId38"/>
  </p:handoutMasterIdLst>
  <p:sldIdLst>
    <p:sldId id="292" r:id="rId2"/>
    <p:sldId id="498" r:id="rId3"/>
    <p:sldId id="499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390" r:id="rId12"/>
    <p:sldId id="479" r:id="rId13"/>
    <p:sldId id="448" r:id="rId14"/>
    <p:sldId id="388" r:id="rId15"/>
    <p:sldId id="449" r:id="rId16"/>
    <p:sldId id="454" r:id="rId17"/>
    <p:sldId id="457" r:id="rId18"/>
    <p:sldId id="453" r:id="rId19"/>
    <p:sldId id="481" r:id="rId20"/>
    <p:sldId id="482" r:id="rId21"/>
    <p:sldId id="487" r:id="rId22"/>
    <p:sldId id="493" r:id="rId23"/>
    <p:sldId id="492" r:id="rId24"/>
    <p:sldId id="484" r:id="rId25"/>
    <p:sldId id="490" r:id="rId26"/>
    <p:sldId id="491" r:id="rId27"/>
    <p:sldId id="485" r:id="rId28"/>
    <p:sldId id="320" r:id="rId29"/>
    <p:sldId id="459" r:id="rId30"/>
    <p:sldId id="461" r:id="rId31"/>
    <p:sldId id="462" r:id="rId32"/>
    <p:sldId id="460" r:id="rId33"/>
    <p:sldId id="497" r:id="rId34"/>
    <p:sldId id="463" r:id="rId35"/>
    <p:sldId id="495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8BE6"/>
    <a:srgbClr val="0066FF"/>
    <a:srgbClr val="004CBC"/>
    <a:srgbClr val="FFB869"/>
    <a:srgbClr val="3F8DFF"/>
    <a:srgbClr val="217BFF"/>
    <a:srgbClr val="0057D6"/>
    <a:srgbClr val="EE7D00"/>
    <a:srgbClr val="FA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4256" autoAdjust="0"/>
  </p:normalViewPr>
  <p:slideViewPr>
    <p:cSldViewPr>
      <p:cViewPr>
        <p:scale>
          <a:sx n="84" d="100"/>
          <a:sy n="84" d="100"/>
        </p:scale>
        <p:origin x="-187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774" y="-10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697441025071289E-2"/>
          <c:y val="0"/>
          <c:w val="0.96407292193871463"/>
          <c:h val="0.803380219099286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11794</c:v>
                </c:pt>
                <c:pt idx="1">
                  <c:v>11163</c:v>
                </c:pt>
                <c:pt idx="2">
                  <c:v>10954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9982</c:v>
                </c:pt>
                <c:pt idx="1">
                  <c:v>15079</c:v>
                </c:pt>
                <c:pt idx="2">
                  <c:v>14312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706816"/>
        <c:axId val="81335936"/>
      </c:barChart>
      <c:catAx>
        <c:axId val="10070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335936"/>
        <c:crosses val="autoZero"/>
        <c:auto val="1"/>
        <c:lblAlgn val="ctr"/>
        <c:lblOffset val="100"/>
        <c:noMultiLvlLbl val="0"/>
      </c:catAx>
      <c:valAx>
        <c:axId val="8133593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1"/>
        <c:majorTickMark val="out"/>
        <c:minorTickMark val="none"/>
        <c:tickLblPos val="none"/>
        <c:crossAx val="10070681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2.5377838676361175E-2"/>
          <c:y val="0.89835714654553356"/>
          <c:w val="0.96111367029679662"/>
          <c:h val="0.101642853454467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bg1">
                <a:lumMod val="75000"/>
              </a:schemeClr>
            </a:gs>
            <a:gs pos="50000">
              <a:srgbClr val="FFFFFF">
                <a:lumMod val="95000"/>
              </a:srgbClr>
            </a:gs>
            <a:gs pos="100000">
              <a:srgbClr val="FFFFFF">
                <a:lumMod val="75000"/>
              </a:srgbClr>
            </a:gs>
          </a:gsLst>
          <a:lin ang="2700000" scaled="1"/>
          <a:tileRect/>
        </a:gradFill>
        <a:ln w="9525">
          <a:solidFill>
            <a:schemeClr val="bg1">
              <a:lumMod val="50000"/>
            </a:schemeClr>
          </a:solidFill>
        </a:ln>
      </c:spPr>
    </c:floor>
    <c:sideWall>
      <c:thickness val="0"/>
    </c:sideWall>
    <c:backWall>
      <c:thickness val="0"/>
      <c:spPr>
        <a:noFill/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065242331498972"/>
          <c:y val="4.3498090855402828E-2"/>
          <c:w val="0.87934757668501806"/>
          <c:h val="0.704395893996279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2.286268603899981E-2"/>
                  <c:y val="4.19926886430608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33049002785707E-2"/>
                  <c:y val="-8.3985377286121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596588033428567E-2"/>
                  <c:y val="-8.3985377286121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11635.7</c:v>
                </c:pt>
                <c:pt idx="1">
                  <c:v>11027.8</c:v>
                </c:pt>
                <c:pt idx="2">
                  <c:v>10808.4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5755029276582438E-2"/>
                  <c:y val="-7.256501923066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520890682928256E-2"/>
                  <c:y val="-6.7463403537173575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 smtClean="0"/>
                      <a:t>1</a:t>
                    </a:r>
                    <a:r>
                      <a:rPr lang="ru-RU" sz="1200" baseline="0" dirty="0" smtClean="0"/>
                      <a:t>34,8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04170112785825E-2"/>
                  <c:y val="-6.0869890118029346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 smtClean="0"/>
                      <a:t>1</a:t>
                    </a:r>
                    <a:r>
                      <a:rPr lang="ru-RU" sz="1200" baseline="0" dirty="0" smtClean="0"/>
                      <a:t>45,7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813101402354037E-2"/>
                  <c:y val="-5.198252825709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158.69999999999999</c:v>
                </c:pt>
                <c:pt idx="1">
                  <c:v>134.80000000000001</c:v>
                </c:pt>
                <c:pt idx="2">
                  <c:v>145.69999999999999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55377408"/>
        <c:axId val="48327488"/>
        <c:axId val="0"/>
      </c:bar3DChart>
      <c:catAx>
        <c:axId val="5537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1" baseline="0"/>
            </a:pPr>
            <a:endParaRPr lang="ru-RU"/>
          </a:p>
        </c:txPr>
        <c:crossAx val="48327488"/>
        <c:crosses val="autoZero"/>
        <c:auto val="1"/>
        <c:lblAlgn val="r"/>
        <c:lblOffset val="100"/>
        <c:noMultiLvlLbl val="0"/>
      </c:catAx>
      <c:valAx>
        <c:axId val="483274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100" b="1" baseline="0"/>
            </a:pPr>
            <a:endParaRPr lang="ru-RU"/>
          </a:p>
        </c:txPr>
        <c:crossAx val="5537740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497146397662578"/>
          <c:y val="0.91934651110193599"/>
          <c:w val="0.8334295564551728"/>
          <c:h val="5.8433019384139077E-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3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Доходы от сдачи в аренду имущества</c:v>
                </c:pt>
                <c:pt idx="5">
                  <c:v>Доходы от продажи земли</c:v>
                </c:pt>
                <c:pt idx="6">
                  <c:v>Реализация имущества</c:v>
                </c:pt>
                <c:pt idx="7">
                  <c:v>Компесация затрат</c:v>
                </c:pt>
                <c:pt idx="8">
                  <c:v>Штрафы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829.5</c:v>
                </c:pt>
                <c:pt idx="1">
                  <c:v>4276.3</c:v>
                </c:pt>
                <c:pt idx="2">
                  <c:v>4881</c:v>
                </c:pt>
                <c:pt idx="3">
                  <c:v>821.6</c:v>
                </c:pt>
                <c:pt idx="4">
                  <c:v>19</c:v>
                </c:pt>
                <c:pt idx="5">
                  <c:v>84.4</c:v>
                </c:pt>
                <c:pt idx="6">
                  <c:v>6.2</c:v>
                </c:pt>
                <c:pt idx="7">
                  <c:v>30.7</c:v>
                </c:pt>
                <c:pt idx="8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42751405575903E-4"/>
          <c:y val="0.11564611850649321"/>
          <c:w val="0.67175904062942504"/>
          <c:h val="0.680816712922078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bubble3D val="0"/>
            <c:spPr>
              <a:solidFill>
                <a:srgbClr val="FF8BE6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88B23C"/>
              </a:solidFill>
            </c:spPr>
          </c:dPt>
          <c:dPt>
            <c:idx val="4"/>
            <c:bubble3D val="0"/>
            <c:spPr>
              <a:solidFill>
                <a:srgbClr val="A4C1E0"/>
              </a:solidFill>
            </c:spPr>
          </c:dPt>
          <c:dPt>
            <c:idx val="5"/>
            <c:bubble3D val="0"/>
            <c:spPr>
              <a:solidFill>
                <a:srgbClr val="2F6291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Pt>
            <c:idx val="7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</c:spPr>
          </c:dPt>
          <c:dPt>
            <c:idx val="8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4819688608752578E-2"/>
                  <c:y val="-1.17507780264151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091320802218942"/>
                  <c:y val="4.40654175990569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416985141851192E-3"/>
                  <c:y val="-0.185074753916039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138995047283731E-2"/>
                  <c:y val="1.76261670396227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851318379980081E-3"/>
                  <c:y val="6.32686870911227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933,0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2230052645557263E-2"/>
                  <c:y val="0.107703745306050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5248186539120831"/>
                  <c:y val="-0.13171164886084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230638655790746E-2"/>
                  <c:y val="1.85528130391074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4538961574608076E-2"/>
                  <c:y val="-1.17507780264153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396165805134706E-3"/>
                  <c:y val="-1.76261670396227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Соц. политика</c:v>
                </c:pt>
                <c:pt idx="3">
                  <c:v>Физическая культура и спорт</c:v>
                </c:pt>
                <c:pt idx="4">
                  <c:v>Общегосударственные вопросы</c:v>
                </c:pt>
                <c:pt idx="5">
                  <c:v>Культура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 </c:v>
                </c:pt>
                <c:pt idx="8">
                  <c:v>Национальная оборона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</c:v>
                </c:pt>
                <c:pt idx="1">
                  <c:v>6285.9</c:v>
                </c:pt>
                <c:pt idx="2">
                  <c:v>156.19999999999999</c:v>
                </c:pt>
                <c:pt idx="3">
                  <c:v>30</c:v>
                </c:pt>
                <c:pt idx="4">
                  <c:v>933</c:v>
                </c:pt>
                <c:pt idx="5">
                  <c:v>41</c:v>
                </c:pt>
                <c:pt idx="6">
                  <c:v>16583</c:v>
                </c:pt>
                <c:pt idx="7">
                  <c:v>123.7</c:v>
                </c:pt>
                <c:pt idx="8">
                  <c:v>193.2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Соц. политика</c:v>
                </c:pt>
                <c:pt idx="3">
                  <c:v>Физическая культура и спорт</c:v>
                </c:pt>
                <c:pt idx="4">
                  <c:v>Общегосударственные вопросы</c:v>
                </c:pt>
                <c:pt idx="5">
                  <c:v>Культура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 </c:v>
                </c:pt>
                <c:pt idx="8">
                  <c:v>Национальная оборона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2.8743891922966367E-2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275011884707137"/>
          <c:y val="1.0695289834790537E-2"/>
          <c:w val="0.30634519388165388"/>
          <c:h val="0.9255611343479389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</a:t>
            </a:r>
            <a:r>
              <a:rPr lang="ru-RU" dirty="0" smtClean="0"/>
              <a:t>7 год</a:t>
            </a:r>
            <a:endParaRPr lang="ru-RU" dirty="0"/>
          </a:p>
        </c:rich>
      </c:tx>
      <c:layout/>
      <c:overlay val="0"/>
    </c:title>
    <c:autoTitleDeleted val="0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dkEdge">
              <a:bevelT w="152400"/>
            </a:sp3d>
          </c:spPr>
          <c:dPt>
            <c:idx val="0"/>
            <c:bubble3D val="0"/>
            <c:explosion val="3"/>
            <c:spPr>
              <a:gradFill flip="none" rotWithShape="1">
                <a:gsLst>
                  <a:gs pos="0">
                    <a:srgbClr val="C0504D">
                      <a:lumMod val="75000"/>
                    </a:srgbClr>
                  </a:gs>
                  <a:gs pos="50000">
                    <a:srgbClr val="C0504D">
                      <a:lumMod val="60000"/>
                      <a:lumOff val="40000"/>
                    </a:srgb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0"/>
                <a:tileRect/>
              </a:gradFill>
              <a:effectLst/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Pt>
            <c:idx val="1"/>
            <c:bubble3D val="0"/>
            <c:explosion val="3"/>
            <c:spPr>
              <a:gradFill flip="none" rotWithShape="1">
                <a:gsLst>
                  <a:gs pos="0">
                    <a:srgbClr val="9BBB59">
                      <a:lumMod val="75000"/>
                    </a:srgbClr>
                  </a:gs>
                  <a:gs pos="50000">
                    <a:srgbClr val="9BBB59">
                      <a:lumMod val="60000"/>
                      <a:lumOff val="40000"/>
                    </a:srgbClr>
                  </a:gs>
                  <a:gs pos="100000">
                    <a:schemeClr val="accent3">
                      <a:lumMod val="75000"/>
                    </a:schemeClr>
                  </a:gs>
                </a:gsLst>
                <a:lin ang="4200000" scaled="0"/>
                <a:tileRect/>
              </a:gradFill>
              <a:effectLst/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Pt>
            <c:idx val="2"/>
            <c:bubble3D val="0"/>
            <c:explosion val="4"/>
            <c:spPr>
              <a:gradFill>
                <a:gsLst>
                  <a:gs pos="0">
                    <a:srgbClr val="4F81BD">
                      <a:lumMod val="75000"/>
                    </a:srgb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rgbClr val="4F81BD">
                      <a:lumMod val="75000"/>
                    </a:srgbClr>
                  </a:gs>
                </a:gsLst>
                <a:lin ang="8400000" scaled="0"/>
              </a:gradFill>
              <a:effectLst/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rgbClr val="F0A22E">
                      <a:lumMod val="75000"/>
                    </a:srgbClr>
                  </a:gs>
                  <a:gs pos="50000">
                    <a:srgbClr val="FFEFE1"/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0"/>
                <a:tileRect/>
              </a:gradFill>
              <a:effectLst/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4 </a:t>
                    </a:r>
                    <a:r>
                      <a:rPr lang="ru-RU" dirty="0" smtClean="0"/>
                      <a:t>611,3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1 717,2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704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Содержание дорог</c:v>
                </c:pt>
                <c:pt idx="1">
                  <c:v>Ремонт дорог</c:v>
                </c:pt>
                <c:pt idx="2">
                  <c:v>субсидии муниципальным образованиям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4611.3</c:v>
                </c:pt>
                <c:pt idx="1">
                  <c:v>1717.2</c:v>
                </c:pt>
                <c:pt idx="2">
                  <c:v>1704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</a:t>
            </a:r>
            <a:r>
              <a:rPr lang="ru-RU" dirty="0" smtClean="0"/>
              <a:t>8</a:t>
            </a:r>
            <a:r>
              <a:rPr lang="en-US" dirty="0" smtClean="0"/>
              <a:t>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 w="152400"/>
            </a:sp3d>
          </c:spPr>
          <c:explosion val="2"/>
          <c:dPt>
            <c:idx val="0"/>
            <c:bubble3D val="0"/>
            <c:spPr>
              <a:gradFill flip="none" rotWithShape="1">
                <a:gsLst>
                  <a:gs pos="0">
                    <a:srgbClr val="C0504D">
                      <a:lumMod val="75000"/>
                    </a:srgbClr>
                  </a:gs>
                  <a:gs pos="50000">
                    <a:srgbClr val="C0504D">
                      <a:lumMod val="60000"/>
                      <a:lumOff val="40000"/>
                    </a:srgb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0"/>
                <a:tileRect/>
              </a:gradFill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Pt>
            <c:idx val="1"/>
            <c:bubble3D val="0"/>
            <c:explosion val="3"/>
            <c:spPr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0000">
                    <a:srgbClr val="9BBB59">
                      <a:lumMod val="60000"/>
                      <a:lumOff val="40000"/>
                    </a:srgbClr>
                  </a:gs>
                  <a:gs pos="100000">
                    <a:srgbClr val="9BBB59">
                      <a:lumMod val="75000"/>
                    </a:srgbClr>
                  </a:gs>
                </a:gsLst>
                <a:lin ang="4200000" scaled="0"/>
                <a:tileRect/>
              </a:gradFill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Pt>
            <c:idx val="2"/>
            <c:bubble3D val="0"/>
            <c:spPr>
              <a:gradFill>
                <a:gsLst>
                  <a:gs pos="0">
                    <a:srgbClr val="4F81BD">
                      <a:lumMod val="75000"/>
                    </a:srgbClr>
                  </a:gs>
                  <a:gs pos="50000">
                    <a:srgbClr val="4F81BD">
                      <a:lumMod val="60000"/>
                      <a:lumOff val="40000"/>
                    </a:srgbClr>
                  </a:gs>
                  <a:gs pos="100000">
                    <a:schemeClr val="accent1">
                      <a:lumMod val="75000"/>
                    </a:schemeClr>
                  </a:gs>
                </a:gsLst>
                <a:lin ang="8400000" scaled="0"/>
              </a:gradFill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rgbClr val="F0A22E">
                      <a:lumMod val="75000"/>
                    </a:srgbClr>
                  </a:gs>
                  <a:gs pos="50000">
                    <a:srgbClr val="FFEFE1"/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0"/>
                <a:tileRect/>
              </a:gradFill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Lbls>
            <c:dLbl>
              <c:idx val="0"/>
              <c:layout>
                <c:manualLayout>
                  <c:x val="-0.11143193088394285"/>
                  <c:y val="-3.62996727831662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3 532,7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ru-RU" dirty="0" smtClean="0"/>
                      <a:t>593,1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917,1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содержание</c:v>
                </c:pt>
                <c:pt idx="1">
                  <c:v>ремонт</c:v>
                </c:pt>
                <c:pt idx="2">
                  <c:v>субсидии муниципальным образованиям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4611.3</c:v>
                </c:pt>
                <c:pt idx="1">
                  <c:v>1717.1</c:v>
                </c:pt>
                <c:pt idx="2">
                  <c:v>1704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636804833358095"/>
          <c:y val="0.12138834086897839"/>
          <c:w val="0.81330188679245285"/>
          <c:h val="0.650416168399241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Благоустройство</c:v>
                </c:pt>
                <c:pt idx="1">
                  <c:v>Уличное асвещение</c:v>
                </c:pt>
                <c:pt idx="2">
                  <c:v>Современная городская среда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4134.3999999999996</c:v>
                </c:pt>
                <c:pt idx="1">
                  <c:v>8502</c:v>
                </c:pt>
                <c:pt idx="2">
                  <c:v>1136.2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5202793047095"/>
          <c:y val="0.11912101368732944"/>
          <c:w val="0.78345317684346061"/>
          <c:h val="0.626545470603063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Благоустройство</c:v>
                </c:pt>
                <c:pt idx="1">
                  <c:v>Уличное освещение</c:v>
                </c:pt>
                <c:pt idx="2">
                  <c:v>Современная городская среда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3873.3</c:v>
                </c:pt>
                <c:pt idx="1">
                  <c:v>7918.2</c:v>
                </c:pt>
                <c:pt idx="2">
                  <c:v>1033.8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6"/>
      </c:doughnut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0.12037</cdr:x>
      <cdr:y>0.14789</cdr:y>
    </cdr:from>
    <cdr:to>
      <cdr:x>0.26389</cdr:x>
      <cdr:y>0.20423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756084"/>
          <a:ext cx="1116124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/>
      </cdr:spPr>
      <cdr:txBody>
        <a:bodyPr xmlns:a="http://schemas.openxmlformats.org/drawingml/2006/main" vertOverflow="clip" vert="horz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Arial Narrow" pitchFamily="34" charset="0"/>
            </a:rPr>
            <a:t>21 776</a:t>
          </a:r>
        </a:p>
      </cdr:txBody>
    </cdr:sp>
  </cdr:relSizeAnchor>
  <cdr:relSizeAnchor xmlns:cdr="http://schemas.openxmlformats.org/drawingml/2006/chartDrawing">
    <cdr:from>
      <cdr:x>0.43981</cdr:x>
      <cdr:y>0.03521</cdr:y>
    </cdr:from>
    <cdr:to>
      <cdr:x>0.58333</cdr:x>
      <cdr:y>0.09155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20380" y="180020"/>
          <a:ext cx="111613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/>
      </cdr:spPr>
      <cdr:txBody>
        <a:bodyPr xmlns:a="http://schemas.openxmlformats.org/drawingml/2006/main" vert="horz" wrap="square" rtlCol="0" anchor="ctr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latin typeface="Arial Narrow" pitchFamily="34" charset="0"/>
            </a:rPr>
            <a:t>26 242</a:t>
          </a:r>
        </a:p>
      </cdr:txBody>
    </cdr:sp>
  </cdr:relSizeAnchor>
  <cdr:relSizeAnchor xmlns:cdr="http://schemas.openxmlformats.org/drawingml/2006/chartDrawing">
    <cdr:from>
      <cdr:x>0.74074</cdr:x>
      <cdr:y>0.05634</cdr:y>
    </cdr:from>
    <cdr:to>
      <cdr:x>0.88426</cdr:x>
      <cdr:y>0.11267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760640" y="288032"/>
          <a:ext cx="1116135" cy="2879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/>
      </cdr:spPr>
      <cdr:txBody>
        <a:bodyPr xmlns:a="http://schemas.openxmlformats.org/drawingml/2006/main" vert="horz" wrap="square" rtlCol="0" anchor="ctr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latin typeface="Arial Narrow" pitchFamily="34" charset="0"/>
            </a:rPr>
            <a:t>25 266</a:t>
          </a:r>
        </a:p>
        <a:p xmlns:a="http://schemas.openxmlformats.org/drawingml/2006/main">
          <a:pPr algn="ctr"/>
          <a:endParaRPr lang="ru-RU" sz="1800" b="1" dirty="0" smtClean="0">
            <a:solidFill>
              <a:sysClr val="windowText" lastClr="00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0.24537</cdr:x>
      <cdr:y>0.16197</cdr:y>
    </cdr:from>
    <cdr:to>
      <cdr:x>0.43519</cdr:x>
      <cdr:y>0.26056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1908211" y="828092"/>
          <a:ext cx="1476165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0.58333</cdr:x>
      <cdr:y>0.12866</cdr:y>
    </cdr:from>
    <cdr:to>
      <cdr:x>0.74537</cdr:x>
      <cdr:y>0.21831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4536504" y="657785"/>
          <a:ext cx="1260140" cy="45833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0.24074</cdr:x>
      <cdr:y>0.56528</cdr:y>
    </cdr:from>
    <cdr:to>
      <cdr:x>0.43056</cdr:x>
      <cdr:y>0.64789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1872209" y="2890044"/>
          <a:ext cx="1476163" cy="42232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0.56481</cdr:x>
      <cdr:y>0.57746</cdr:y>
    </cdr:from>
    <cdr:to>
      <cdr:x>0.75463</cdr:x>
      <cdr:y>0.61972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4392488" y="2952310"/>
          <a:ext cx="1476164" cy="21604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0.27962</cdr:x>
      <cdr:y>0.57946</cdr:y>
    </cdr:from>
    <cdr:to>
      <cdr:x>0.38147</cdr:x>
      <cdr:y>0.6358</cdr:y>
    </cdr:to>
    <cdr:sp macro="" textlink="">
      <cdr:nvSpPr>
        <cdr:cNvPr id="10" name="TextBox 9"/>
        <cdr:cNvSpPr txBox="1"/>
      </cdr:nvSpPr>
      <cdr:spPr>
        <a:xfrm xmlns:a="http://schemas.openxmlformats.org/drawingml/2006/main" rot="1011650">
          <a:off x="2174567" y="2962529"/>
          <a:ext cx="792073" cy="28804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/>
      </cdr:spPr>
      <cdr:txBody>
        <a:bodyPr xmlns:a="http://schemas.openxmlformats.org/drawingml/2006/main" vertOverflow="clip" vert="horz" wrap="squar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Arial Narrow" pitchFamily="34" charset="0"/>
            </a:rPr>
            <a:t>94,6%</a:t>
          </a:r>
        </a:p>
      </cdr:txBody>
    </cdr:sp>
  </cdr:relSizeAnchor>
  <cdr:relSizeAnchor xmlns:cdr="http://schemas.openxmlformats.org/drawingml/2006/chartDrawing">
    <cdr:from>
      <cdr:x>0.60391</cdr:x>
      <cdr:y>0.56668</cdr:y>
    </cdr:from>
    <cdr:to>
      <cdr:x>0.70576</cdr:x>
      <cdr:y>0.62302</cdr:y>
    </cdr:to>
    <cdr:sp macro="" textlink="">
      <cdr:nvSpPr>
        <cdr:cNvPr id="11" name="TextBox 1"/>
        <cdr:cNvSpPr txBox="1"/>
      </cdr:nvSpPr>
      <cdr:spPr>
        <a:xfrm xmlns:a="http://schemas.openxmlformats.org/drawingml/2006/main" rot="472450">
          <a:off x="4696517" y="2897214"/>
          <a:ext cx="792073" cy="28804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/>
      </cdr:spPr>
      <cdr:txBody>
        <a:bodyPr xmlns:a="http://schemas.openxmlformats.org/drawingml/2006/main" vert="horz" wrap="square" rtlCol="0" anchor="ctr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" lastClr="FFFFFF"/>
              </a:solidFill>
              <a:latin typeface="Arial Narrow" pitchFamily="34" charset="0"/>
            </a:rPr>
            <a:t>98,1%</a:t>
          </a:r>
        </a:p>
      </cdr:txBody>
    </cdr:sp>
  </cdr:relSizeAnchor>
  <cdr:relSizeAnchor xmlns:cdr="http://schemas.openxmlformats.org/drawingml/2006/chartDrawing">
    <cdr:from>
      <cdr:x>0.2882</cdr:x>
      <cdr:y>0.16726</cdr:y>
    </cdr:from>
    <cdr:to>
      <cdr:x>0.39005</cdr:x>
      <cdr:y>0.2236</cdr:y>
    </cdr:to>
    <cdr:sp macro="" textlink="">
      <cdr:nvSpPr>
        <cdr:cNvPr id="12" name="TextBox 1"/>
        <cdr:cNvSpPr txBox="1"/>
      </cdr:nvSpPr>
      <cdr:spPr>
        <a:xfrm xmlns:a="http://schemas.openxmlformats.org/drawingml/2006/main" rot="20370698">
          <a:off x="2241292" y="855128"/>
          <a:ext cx="792074" cy="28804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/>
      </cdr:spPr>
      <cdr:txBody>
        <a:bodyPr xmlns:a="http://schemas.openxmlformats.org/drawingml/2006/main" vert="horz" wrap="square" rtlCol="0" anchor="ctr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" lastClr="FFFFFF"/>
              </a:solidFill>
              <a:latin typeface="Arial Narrow" pitchFamily="34" charset="0"/>
            </a:rPr>
            <a:t>151,1%</a:t>
          </a:r>
        </a:p>
      </cdr:txBody>
    </cdr:sp>
  </cdr:relSizeAnchor>
  <cdr:relSizeAnchor xmlns:cdr="http://schemas.openxmlformats.org/drawingml/2006/chartDrawing">
    <cdr:from>
      <cdr:x>0.6141</cdr:x>
      <cdr:y>0.14351</cdr:y>
    </cdr:from>
    <cdr:to>
      <cdr:x>0.71595</cdr:x>
      <cdr:y>0.19984</cdr:y>
    </cdr:to>
    <cdr:sp macro="" textlink="">
      <cdr:nvSpPr>
        <cdr:cNvPr id="13" name="TextBox 1"/>
        <cdr:cNvSpPr txBox="1"/>
      </cdr:nvSpPr>
      <cdr:spPr>
        <a:xfrm xmlns:a="http://schemas.openxmlformats.org/drawingml/2006/main" rot="1443525">
          <a:off x="4775776" y="733694"/>
          <a:ext cx="792073" cy="287991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/>
      </cdr:spPr>
      <cdr:txBody>
        <a:bodyPr xmlns:a="http://schemas.openxmlformats.org/drawingml/2006/main" vert="horz" wrap="square" rtlCol="0" anchor="ctr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" lastClr="FFFFFF"/>
              </a:solidFill>
              <a:latin typeface="Arial Narrow" pitchFamily="34" charset="0"/>
            </a:rPr>
            <a:t>94,9%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0.3235</cdr:x>
      <cdr:y>0.34935</cdr:y>
    </cdr:from>
    <cdr:to>
      <cdr:x>0.68901</cdr:x>
      <cdr:y>0.52758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6488" y="1764196"/>
          <a:ext cx="1476164" cy="90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13772,6</a:t>
          </a:r>
        </a:p>
        <a:p xmlns:a="http://schemas.openxmlformats.org/drawingml/2006/main">
          <a:r>
            <a:rPr lang="ru-RU" sz="2000" dirty="0" err="1"/>
            <a:t>т</a:t>
          </a:r>
          <a:r>
            <a:rPr lang="ru-RU" sz="2000" dirty="0" err="1" smtClean="0"/>
            <a:t>ыс.рублей</a:t>
          </a:r>
          <a:endParaRPr lang="ru-RU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0.17726</cdr:x>
      <cdr:y>0.0713</cdr:y>
    </cdr:from>
    <cdr:to>
      <cdr:x>0.40368</cdr:x>
      <cdr:y>0.25236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888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0.33877</cdr:x>
      <cdr:y>0.34222</cdr:y>
    </cdr:from>
    <cdr:to>
      <cdr:x>0.67754</cdr:x>
      <cdr:y>0.52045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8152" y="1728192"/>
          <a:ext cx="1368152" cy="90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0.30207</cdr:x>
      <cdr:y>0.02139</cdr:y>
    </cdr:from>
    <cdr:to>
      <cdr:x>0.72107</cdr:x>
      <cdr:y>0.09981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19944" y="108012"/>
          <a:ext cx="1692188" cy="396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0.38334</cdr:x>
      <cdr:y>0.3636</cdr:y>
    </cdr:from>
    <cdr:to>
      <cdr:x>0.63296</cdr:x>
      <cdr:y>0.52045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48172" y="1836204"/>
          <a:ext cx="100811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0.40117</cdr:x>
      <cdr:y>0.37786</cdr:y>
    </cdr:from>
    <cdr:to>
      <cdr:x>0.62405</cdr:x>
      <cdr:y>0.52045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20180" y="1908212"/>
          <a:ext cx="90010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12825,3</a:t>
          </a:r>
        </a:p>
        <a:p xmlns:a="http://schemas.openxmlformats.org/drawingml/2006/main">
          <a:r>
            <a:rPr lang="ru-RU" sz="2000" dirty="0" smtClean="0"/>
            <a:t> </a:t>
          </a:r>
          <a:r>
            <a:rPr lang="ru-RU" sz="2000" dirty="0" err="1" smtClean="0"/>
            <a:t>тыс.рублей</a:t>
          </a:r>
          <a:endParaRPr lang="ru-RU" sz="2000" dirty="0" smtClean="0"/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F129B55-CEB7-4C61-B104-3E7004456A5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619B7C07-86A6-4EC6-BF16-31EA646FD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8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3BFF151-7695-4F2C-935C-981BD61A1EF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2EC6298F-2780-4B3F-B063-5CEE9F42DE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5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46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75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16256-B379-46B5-89AC-2AA2DBDCD20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34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3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2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9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1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40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1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38D3-D101-44C6-B991-D928E36EE784}" type="datetime1">
              <a:rPr lang="en-US" smtClean="0"/>
              <a:pPr/>
              <a:t>3/12/2019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3CA8-59ED-4571-B826-27D3492FD838}" type="datetime1">
              <a:rPr lang="en-US" smtClean="0"/>
              <a:pPr/>
              <a:t>3/12/2019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B42D-6345-4471-A348-0889FE5BC166}" type="datetime1">
              <a:rPr lang="en-US" smtClean="0"/>
              <a:pPr/>
              <a:t>3/12/2019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4099-83AF-47D0-AE38-B223F02144E9}" type="datetime1">
              <a:rPr lang="en-US" smtClean="0"/>
              <a:pPr/>
              <a:t>3/12/2019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382B5D-064D-4431-95F6-9FA996C413A0}" type="datetime1">
              <a:rPr lang="en-US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19C406-F129-4061-8A70-E0B61000E1B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67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B20D-FD84-4099-B4AB-0E6FA923D9F8}" type="datetime1">
              <a:rPr lang="en-US" smtClean="0"/>
              <a:pPr/>
              <a:t>3/12/2019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02D3-1A53-436D-87CB-8A21AF414F28}" type="datetime1">
              <a:rPr lang="en-US" smtClean="0"/>
              <a:pPr/>
              <a:t>3/12/2019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B432-9B2C-4749-B2D1-69AA102129B2}" type="datetime1">
              <a:rPr lang="en-US" smtClean="0"/>
              <a:pPr/>
              <a:t>3/12/2019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E41A-2000-4EFB-BA63-1438B0696B7E}" type="datetime1">
              <a:rPr lang="en-US" smtClean="0"/>
              <a:pPr/>
              <a:t>3/12/2019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E61C-737C-443E-BD79-D2A273AF1EB7}" type="datetime1">
              <a:rPr lang="en-US" smtClean="0"/>
              <a:pPr/>
              <a:t>3/12/2019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4647-1BDD-4CC0-8FB6-BC62791456A8}" type="datetime1">
              <a:rPr lang="en-US" smtClean="0"/>
              <a:pPr/>
              <a:t>3/12/2019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E40F-8A76-4DD4-BB69-8CF256DC4B66}" type="datetime1">
              <a:rPr lang="en-US" smtClean="0"/>
              <a:pPr/>
              <a:t>3/12/2019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C046-9629-4407-B6DE-74DD16F43122}" type="datetime1">
              <a:rPr lang="en-US" smtClean="0"/>
              <a:pPr/>
              <a:t>3/12/2019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7291DE-F664-4966-B917-7AE9AF1FCB6A}" type="datetime1">
              <a:rPr lang="en-US" smtClean="0"/>
              <a:pPr/>
              <a:t>3/12/2019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440668"/>
            <a:ext cx="9144000" cy="511256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800" b="1" dirty="0" smtClean="0">
                <a:latin typeface="+mj-lt"/>
                <a:ea typeface="+mj-ea"/>
                <a:cs typeface="+mj-cs"/>
              </a:rPr>
              <a:t>Бюджет для граждан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6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+mj-lt"/>
                <a:ea typeface="+mj-ea"/>
                <a:cs typeface="+mj-cs"/>
              </a:rPr>
              <a:t>ОТЧЕТ </a:t>
            </a:r>
            <a:endParaRPr lang="ru-RU" sz="6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+mj-lt"/>
                <a:ea typeface="+mj-ea"/>
                <a:cs typeface="+mj-cs"/>
              </a:rPr>
              <a:t>об исполнении бюджета </a:t>
            </a:r>
            <a:r>
              <a:rPr lang="ru-RU" sz="6600" b="1" dirty="0" err="1" smtClean="0">
                <a:latin typeface="+mj-lt"/>
                <a:ea typeface="+mj-ea"/>
                <a:cs typeface="+mj-cs"/>
              </a:rPr>
              <a:t>Любытинского</a:t>
            </a:r>
            <a:r>
              <a:rPr lang="ru-RU" sz="6600" b="1" dirty="0" smtClean="0">
                <a:latin typeface="+mj-lt"/>
                <a:ea typeface="+mj-ea"/>
                <a:cs typeface="+mj-cs"/>
              </a:rPr>
              <a:t> сельского поселения   за 2018 год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6600" b="1" dirty="0" smtClean="0">
                <a:latin typeface="+mj-lt"/>
                <a:ea typeface="+mj-ea"/>
                <a:cs typeface="+mj-cs"/>
              </a:rPr>
              <a:t>(</a:t>
            </a:r>
            <a:r>
              <a:rPr lang="ru-RU" sz="6600" b="1" dirty="0"/>
              <a:t>на основе проекта решения </a:t>
            </a:r>
            <a:r>
              <a:rPr lang="ru-RU" sz="6600" b="1" dirty="0" smtClean="0"/>
              <a:t>Совета депутатов </a:t>
            </a:r>
            <a:r>
              <a:rPr lang="ru-RU" sz="6600" b="1" dirty="0"/>
              <a:t>«Об исполнении бюджета Любытинского сельского поселения</a:t>
            </a:r>
            <a:r>
              <a:rPr lang="ru-RU" sz="6600" b="1" dirty="0" smtClean="0"/>
              <a:t> </a:t>
            </a:r>
            <a:r>
              <a:rPr lang="ru-RU" sz="6600" b="1" dirty="0"/>
              <a:t>за </a:t>
            </a:r>
            <a:r>
              <a:rPr lang="ru-RU" sz="6600" b="1" dirty="0" smtClean="0"/>
              <a:t>2018 </a:t>
            </a:r>
            <a:r>
              <a:rPr lang="ru-RU" sz="6600" b="1" dirty="0"/>
              <a:t>год»</a:t>
            </a:r>
            <a:r>
              <a:rPr lang="ru-RU" sz="6600" b="1" dirty="0" smtClean="0"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6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6021288"/>
            <a:ext cx="9144000" cy="83671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alt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комитет финансов Администрации </a:t>
            </a:r>
          </a:p>
          <a:p>
            <a:pPr algn="ctr">
              <a:lnSpc>
                <a:spcPct val="85000"/>
              </a:lnSpc>
              <a:defRPr/>
            </a:pPr>
            <a:r>
              <a:rPr lang="ru-RU" alt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Любытинского муниципального района</a:t>
            </a:r>
          </a:p>
          <a:p>
            <a:pPr algn="ctr">
              <a:defRPr/>
            </a:pPr>
            <a:r>
              <a:rPr lang="ru-RU" altLang="ru-RU" sz="2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2019 </a:t>
            </a:r>
            <a:r>
              <a:rPr lang="ru-RU" alt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bject 3"/>
          <p:cNvSpPr>
            <a:spLocks noChangeArrowheads="1"/>
          </p:cNvSpPr>
          <p:nvPr/>
        </p:nvSpPr>
        <p:spPr bwMode="auto">
          <a:xfrm>
            <a:off x="277813" y="1517650"/>
            <a:ext cx="4205287" cy="24622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4" name="object 4"/>
          <p:cNvSpPr>
            <a:spLocks noChangeArrowheads="1"/>
          </p:cNvSpPr>
          <p:nvPr/>
        </p:nvSpPr>
        <p:spPr bwMode="auto">
          <a:xfrm>
            <a:off x="392113" y="1241425"/>
            <a:ext cx="3963987" cy="784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5" name="object 5"/>
          <p:cNvSpPr>
            <a:spLocks noChangeArrowheads="1"/>
          </p:cNvSpPr>
          <p:nvPr/>
        </p:nvSpPr>
        <p:spPr bwMode="auto">
          <a:xfrm>
            <a:off x="1497013" y="1320800"/>
            <a:ext cx="1722437" cy="6794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4813" y="1400175"/>
            <a:ext cx="1343025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ДЕФИЦИТ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8917" name="object 7"/>
          <p:cNvSpPr>
            <a:spLocks noChangeArrowheads="1"/>
          </p:cNvSpPr>
          <p:nvPr/>
        </p:nvSpPr>
        <p:spPr bwMode="auto">
          <a:xfrm>
            <a:off x="2813050" y="1320800"/>
            <a:ext cx="474663" cy="6794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8" name="object 8"/>
          <p:cNvSpPr>
            <a:spLocks noChangeArrowheads="1"/>
          </p:cNvSpPr>
          <p:nvPr/>
        </p:nvSpPr>
        <p:spPr bwMode="auto">
          <a:xfrm>
            <a:off x="4668838" y="1520825"/>
            <a:ext cx="4208462" cy="24590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9" name="object 9"/>
          <p:cNvSpPr>
            <a:spLocks noChangeArrowheads="1"/>
          </p:cNvSpPr>
          <p:nvPr/>
        </p:nvSpPr>
        <p:spPr bwMode="auto">
          <a:xfrm>
            <a:off x="4835525" y="1246188"/>
            <a:ext cx="3949700" cy="7842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0" name="object 10"/>
          <p:cNvSpPr>
            <a:spLocks noChangeArrowheads="1"/>
          </p:cNvSpPr>
          <p:nvPr/>
        </p:nvSpPr>
        <p:spPr bwMode="auto">
          <a:xfrm>
            <a:off x="5829300" y="1325563"/>
            <a:ext cx="1933575" cy="6794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07100" y="1404938"/>
            <a:ext cx="1555750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ПРОФИЦИТ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8922" name="object 12"/>
          <p:cNvSpPr>
            <a:spLocks noChangeArrowheads="1"/>
          </p:cNvSpPr>
          <p:nvPr/>
        </p:nvSpPr>
        <p:spPr bwMode="auto">
          <a:xfrm>
            <a:off x="7358063" y="1325563"/>
            <a:ext cx="473075" cy="6794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3" name="object 13"/>
          <p:cNvSpPr>
            <a:spLocks noChangeArrowheads="1"/>
          </p:cNvSpPr>
          <p:nvPr/>
        </p:nvSpPr>
        <p:spPr bwMode="auto">
          <a:xfrm>
            <a:off x="452438" y="2093913"/>
            <a:ext cx="3783012" cy="7016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4" name="object 14"/>
          <p:cNvSpPr>
            <a:spLocks noChangeArrowheads="1"/>
          </p:cNvSpPr>
          <p:nvPr/>
        </p:nvSpPr>
        <p:spPr bwMode="auto">
          <a:xfrm>
            <a:off x="444500" y="2894013"/>
            <a:ext cx="3781425" cy="70167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2138" y="2260600"/>
            <a:ext cx="2814637" cy="1162050"/>
          </a:xfrm>
          <a:prstGeom prst="rect">
            <a:avLst/>
          </a:prstGeom>
        </p:spPr>
        <p:txBody>
          <a:bodyPr lIns="0" tIns="0" rIns="0" bIns="0"/>
          <a:lstStyle/>
          <a:p>
            <a:pPr marL="20638"/>
            <a:r>
              <a:rPr lang="ru-RU" sz="2200" b="1">
                <a:latin typeface="Calibri" pitchFamily="34" charset="0"/>
              </a:rPr>
              <a:t>Накопленные резервы</a:t>
            </a:r>
            <a:endParaRPr lang="ru-RU" sz="220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/>
            <a:r>
              <a:rPr lang="ru-RU" sz="2200" b="1">
                <a:latin typeface="Calibri" pitchFamily="34" charset="0"/>
              </a:rPr>
              <a:t>Государственный долг</a:t>
            </a:r>
            <a:endParaRPr lang="ru-RU" sz="2200">
              <a:latin typeface="Calibri" pitchFamily="34" charset="0"/>
            </a:endParaRPr>
          </a:p>
        </p:txBody>
      </p:sp>
      <p:sp>
        <p:nvSpPr>
          <p:cNvPr id="38926" name="object 16"/>
          <p:cNvSpPr>
            <a:spLocks noChangeArrowheads="1"/>
          </p:cNvSpPr>
          <p:nvPr/>
        </p:nvSpPr>
        <p:spPr bwMode="auto">
          <a:xfrm>
            <a:off x="3486150" y="2211388"/>
            <a:ext cx="427038" cy="471487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7" name="object 17"/>
          <p:cNvSpPr>
            <a:spLocks noChangeArrowheads="1"/>
          </p:cNvSpPr>
          <p:nvPr/>
        </p:nvSpPr>
        <p:spPr bwMode="auto">
          <a:xfrm>
            <a:off x="3486150" y="3006725"/>
            <a:ext cx="427038" cy="471488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8" name="object 18"/>
          <p:cNvSpPr>
            <a:spLocks noChangeArrowheads="1"/>
          </p:cNvSpPr>
          <p:nvPr/>
        </p:nvSpPr>
        <p:spPr bwMode="auto">
          <a:xfrm>
            <a:off x="4918075" y="2093913"/>
            <a:ext cx="3781425" cy="701675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9" name="object 19"/>
          <p:cNvSpPr>
            <a:spLocks noChangeArrowheads="1"/>
          </p:cNvSpPr>
          <p:nvPr/>
        </p:nvSpPr>
        <p:spPr bwMode="auto">
          <a:xfrm>
            <a:off x="4908550" y="2894013"/>
            <a:ext cx="3783013" cy="70167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57775" y="2260600"/>
            <a:ext cx="2813050" cy="1162050"/>
          </a:xfrm>
          <a:prstGeom prst="rect">
            <a:avLst/>
          </a:prstGeom>
        </p:spPr>
        <p:txBody>
          <a:bodyPr lIns="0" tIns="0" rIns="0" bIns="0"/>
          <a:lstStyle/>
          <a:p>
            <a:pPr marL="20638"/>
            <a:r>
              <a:rPr lang="ru-RU" sz="2200" b="1">
                <a:latin typeface="Calibri" pitchFamily="34" charset="0"/>
              </a:rPr>
              <a:t>Накопленные резервы</a:t>
            </a:r>
            <a:endParaRPr lang="ru-RU" sz="220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/>
            <a:r>
              <a:rPr lang="ru-RU" sz="2200" b="1">
                <a:latin typeface="Calibri" pitchFamily="34" charset="0"/>
              </a:rPr>
              <a:t>Государственный долг</a:t>
            </a:r>
            <a:endParaRPr lang="ru-RU" sz="2200">
              <a:latin typeface="Calibri" pitchFamily="34" charset="0"/>
            </a:endParaRPr>
          </a:p>
        </p:txBody>
      </p:sp>
      <p:sp>
        <p:nvSpPr>
          <p:cNvPr id="38931" name="object 21"/>
          <p:cNvSpPr>
            <a:spLocks noChangeArrowheads="1"/>
          </p:cNvSpPr>
          <p:nvPr/>
        </p:nvSpPr>
        <p:spPr bwMode="auto">
          <a:xfrm>
            <a:off x="7948613" y="2206625"/>
            <a:ext cx="430212" cy="46990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32" name="object 22"/>
          <p:cNvSpPr>
            <a:spLocks noChangeArrowheads="1"/>
          </p:cNvSpPr>
          <p:nvPr/>
        </p:nvSpPr>
        <p:spPr bwMode="auto">
          <a:xfrm>
            <a:off x="7948613" y="3013075"/>
            <a:ext cx="430212" cy="46990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6575" y="4319588"/>
            <a:ext cx="3632200" cy="14922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При дефицитном бюджете растет долг и (или) снижаются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5525" y="4319588"/>
            <a:ext cx="3767138" cy="14922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2400" b="1">
                <a:solidFill>
                  <a:srgbClr val="00AF50"/>
                </a:solidFill>
                <a:latin typeface="Calibri" pitchFamily="34" charset="0"/>
              </a:rPr>
              <a:t>При профицитном бюджете снижается долг или (или) растут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296652"/>
            <a:ext cx="9144000" cy="639973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n-lt"/>
                <a:ea typeface="+mj-ea"/>
                <a:cs typeface="+mj-cs"/>
              </a:rPr>
              <a:t>профицит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05B21-0452-41FE-A407-270C41BC802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2" descr="fimg35873_signal_na_pokupku_linii_balan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2636"/>
            <a:ext cx="2016224" cy="19442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object 4"/>
          <p:cNvSpPr/>
          <p:nvPr/>
        </p:nvSpPr>
        <p:spPr>
          <a:xfrm>
            <a:off x="9072500" y="936104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854831"/>
              </p:ext>
            </p:extLst>
          </p:nvPr>
        </p:nvGraphicFramePr>
        <p:xfrm>
          <a:off x="467544" y="2204864"/>
          <a:ext cx="8179256" cy="4424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0781"/>
                <a:gridCol w="1569819"/>
                <a:gridCol w="1577458"/>
                <a:gridCol w="1201198"/>
              </a:tblGrid>
              <a:tr h="1138737">
                <a:tc>
                  <a:txBody>
                    <a:bodyPr/>
                    <a:lstStyle/>
                    <a:p>
                      <a:pPr marL="0" indent="0" algn="ctr"/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Исполнено 2017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Исполнено 2018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Темп роста к 2017 году, 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26242,1</a:t>
                      </a:r>
                      <a:endParaRPr sz="1800" b="1" dirty="0">
                        <a:solidFill>
                          <a:srgbClr val="009A4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25266,3</a:t>
                      </a:r>
                      <a:endParaRPr sz="1800" b="1" dirty="0">
                        <a:solidFill>
                          <a:srgbClr val="009A4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sz="1800" b="1" dirty="0">
                        <a:solidFill>
                          <a:srgbClr val="009A4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8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dirty="0" err="1" smtClean="0">
                          <a:latin typeface="+mn-lt"/>
                          <a:cs typeface="Arial"/>
                        </a:rPr>
                        <a:t>из</a:t>
                      </a:r>
                      <a:r>
                        <a:rPr sz="1800" spc="-2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0" dirty="0" err="1" smtClean="0">
                          <a:latin typeface="+mn-lt"/>
                          <a:cs typeface="Arial"/>
                        </a:rPr>
                        <a:t>ни</a:t>
                      </a:r>
                      <a:r>
                        <a:rPr sz="1800" spc="-10" dirty="0" err="1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spc="0" dirty="0" smtClean="0">
                          <a:latin typeface="+mn-lt"/>
                          <a:cs typeface="Arial"/>
                        </a:rPr>
                        <a:t>: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1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нен</a:t>
                      </a:r>
                      <a:r>
                        <a:rPr sz="1800" b="1" spc="-10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5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ды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11162,6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10954,1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Без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5" smtClean="0">
                          <a:latin typeface="+mn-lt"/>
                          <a:cs typeface="Arial"/>
                        </a:rPr>
                        <a:t>з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мездные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у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ения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15079,5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14312,2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3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24878,8</a:t>
                      </a:r>
                      <a:endParaRPr sz="1800" b="1" dirty="0">
                        <a:solidFill>
                          <a:srgbClr val="009A4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24353,0</a:t>
                      </a:r>
                      <a:endParaRPr sz="1800" b="1" dirty="0">
                        <a:solidFill>
                          <a:srgbClr val="009A4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sz="1800" b="1" dirty="0">
                        <a:solidFill>
                          <a:srgbClr val="009A4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III.</a:t>
                      </a:r>
                      <a:r>
                        <a:rPr sz="1800" b="1" spc="-3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-), пр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(+)</a:t>
                      </a:r>
                      <a:endParaRPr sz="180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+1363,3</a:t>
                      </a:r>
                      <a:endParaRPr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+913,3</a:t>
                      </a:r>
                      <a:endParaRPr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88">
                <a:tc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V</a:t>
                      </a:r>
                      <a:r>
                        <a:rPr sz="1800" b="1" spc="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Ис</a:t>
                      </a:r>
                      <a:r>
                        <a:rPr sz="1800" b="1" spc="-6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чни</a:t>
                      </a:r>
                      <a:r>
                        <a:rPr sz="1800" b="1" spc="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4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инанс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ания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та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-1363,3</a:t>
                      </a:r>
                      <a:endParaRPr lang="ru-RU" sz="1800" b="1" dirty="0">
                        <a:solidFill>
                          <a:srgbClr val="009A4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-913,3</a:t>
                      </a:r>
                      <a:endParaRPr sz="1800" b="1" dirty="0">
                        <a:solidFill>
                          <a:srgbClr val="009A4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800" b="1" dirty="0">
                        <a:solidFill>
                          <a:srgbClr val="009A4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2123728" y="548680"/>
            <a:ext cx="6768244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показатели исполнения  бюджета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Любытинского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сельского поселения в 2018 году</a:t>
            </a:r>
            <a:endParaRPr lang="ru-RU" sz="2800" b="1" spc="-15" dirty="0" smtClean="0">
              <a:cs typeface="Trebuchet M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56203" y="1844824"/>
            <a:ext cx="1787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31470" algn="r">
              <a:lnSpc>
                <a:spcPct val="100000"/>
              </a:lnSpc>
            </a:pPr>
            <a:r>
              <a:rPr lang="ru-RU" spc="-10" dirty="0" smtClean="0">
                <a:cs typeface="Arial"/>
              </a:rPr>
              <a:t>(тыс.</a:t>
            </a:r>
            <a:r>
              <a:rPr lang="ru-RU" spc="20" dirty="0" smtClean="0">
                <a:cs typeface="Arial"/>
              </a:rPr>
              <a:t> </a:t>
            </a:r>
            <a:r>
              <a:rPr lang="ru-RU" spc="-25" dirty="0" smtClean="0">
                <a:cs typeface="Arial"/>
              </a:rPr>
              <a:t>р</a:t>
            </a:r>
            <a:r>
              <a:rPr lang="ru-RU" spc="-20" dirty="0" smtClean="0">
                <a:cs typeface="Arial"/>
              </a:rPr>
              <a:t>у</a:t>
            </a:r>
            <a:r>
              <a:rPr lang="ru-RU" spc="-85" dirty="0" smtClean="0">
                <a:cs typeface="Arial"/>
              </a:rPr>
              <a:t>б</a:t>
            </a:r>
            <a:r>
              <a:rPr lang="ru-RU" spc="-10" dirty="0" smtClean="0">
                <a:cs typeface="Arial"/>
              </a:rPr>
              <a:t>лей)</a:t>
            </a:r>
            <a:endParaRPr lang="ru-RU" dirty="0">
              <a:cs typeface="Arial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19572" y="728700"/>
            <a:ext cx="813074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Динамика доходов бюджета сельского поселения, тыс. рублей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633356"/>
            <a:ext cx="2133600" cy="188640"/>
          </a:xfrm>
        </p:spPr>
        <p:txBody>
          <a:bodyPr>
            <a:normAutofit/>
          </a:bodyPr>
          <a:lstStyle/>
          <a:p>
            <a:fld id="{3ADE15F3-8BD0-4E72-8BAC-1566A884398B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62622690"/>
              </p:ext>
            </p:extLst>
          </p:nvPr>
        </p:nvGraphicFramePr>
        <p:xfrm>
          <a:off x="575556" y="1376772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5854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2239" y="490323"/>
            <a:ext cx="9144000" cy="980644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доходной части бюджета сельского поселения  за 2018 год, тыс.рублей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286477"/>
              </p:ext>
            </p:extLst>
          </p:nvPr>
        </p:nvGraphicFramePr>
        <p:xfrm>
          <a:off x="197513" y="1772816"/>
          <a:ext cx="8748973" cy="4479326"/>
        </p:xfrm>
        <a:graphic>
          <a:graphicData uri="http://schemas.openxmlformats.org/drawingml/2006/table">
            <a:tbl>
              <a:tblPr/>
              <a:tblGrid>
                <a:gridCol w="4782184"/>
                <a:gridCol w="1167999"/>
                <a:gridCol w="1322262"/>
                <a:gridCol w="1476528"/>
              </a:tblGrid>
              <a:tr h="4600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Показатель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исполнено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 исполнения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7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Налоговые доходы,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 том числе: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9945,8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 на доходы физических лиц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Акцизы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Единый сельхозналог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 на имущество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физических лиц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Земельный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Прочие налоги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Неналоговые доходы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7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Безвозмездные поступления,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 том числе: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14313,8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14312,2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Дотации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12236,0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12236,0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Субсидии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Субвенции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Прочие  безвозмездные  поступления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ДОХОДЫ ВСЕГО: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24383,8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25266,3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448" y="199840"/>
            <a:ext cx="9144000" cy="752248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Налоговые и неналоговые доходы 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lnSpc>
                <a:spcPts val="24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поселения в 2018 году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28681963"/>
              </p:ext>
            </p:extLst>
          </p:nvPr>
        </p:nvGraphicFramePr>
        <p:xfrm>
          <a:off x="4192" y="2132856"/>
          <a:ext cx="47160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4"/>
          <p:cNvSpPr txBox="1"/>
          <p:nvPr/>
        </p:nvSpPr>
        <p:spPr>
          <a:xfrm rot="16200000">
            <a:off x="-648326" y="2493150"/>
            <a:ext cx="1476164" cy="1795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dirty="0" smtClean="0">
                <a:latin typeface="Calibri"/>
                <a:cs typeface="Calibri"/>
              </a:rPr>
              <a:t>тыс. рублей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60958227"/>
              </p:ext>
            </p:extLst>
          </p:nvPr>
        </p:nvGraphicFramePr>
        <p:xfrm>
          <a:off x="4618045" y="908720"/>
          <a:ext cx="4428492" cy="57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6016" y="934263"/>
            <a:ext cx="4284476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Структура налоговых и неналоговых доходов бюджета  сельского поселения  за 2018 год в разрезе доходных источников (тыс.рублей, % в общей сумме доходов)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982" y="1241757"/>
            <a:ext cx="4284476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</a:rPr>
              <a:t>Динамика поступлений по налоговым и неналоговым доходам бюджета сельского поселения  с 2016 года (тыс.рублей)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9144001" cy="6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Основные направления расходов  бюджета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сельского поселения в 2018 году, тыс. 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84742316"/>
              </p:ext>
            </p:extLst>
          </p:nvPr>
        </p:nvGraphicFramePr>
        <p:xfrm>
          <a:off x="539552" y="1088740"/>
          <a:ext cx="8388932" cy="432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91071" y="5025434"/>
            <a:ext cx="336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Всего – 24 353,0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141153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расходной части бюджета поселения в 2018 году в разрезе разделов и подразделов, тыс.рублей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49625"/>
              </p:ext>
            </p:extLst>
          </p:nvPr>
        </p:nvGraphicFramePr>
        <p:xfrm>
          <a:off x="107505" y="1556793"/>
          <a:ext cx="8928988" cy="5216934"/>
        </p:xfrm>
        <a:graphic>
          <a:graphicData uri="http://schemas.openxmlformats.org/drawingml/2006/table">
            <a:tbl>
              <a:tblPr/>
              <a:tblGrid>
                <a:gridCol w="5724633"/>
                <a:gridCol w="900100"/>
                <a:gridCol w="720080"/>
                <a:gridCol w="720080"/>
                <a:gridCol w="864095"/>
              </a:tblGrid>
              <a:tr h="63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Раздел, подраздел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заплани-ровано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исполне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но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исполне-ния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0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0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2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Резервные фонды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Другие 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оборона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4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Мобилизационная и вневойсковая подготовка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2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пожарной безопасности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Дорожное хозяйство (дорожные фонды)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области национальной экономики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15474,2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15474,2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Жилищное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13772,6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141153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расходной части бюджета поселения в 2018 году в разрезе разделов и подразделов, тыс.рублей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20870"/>
              </p:ext>
            </p:extLst>
          </p:nvPr>
        </p:nvGraphicFramePr>
        <p:xfrm>
          <a:off x="71500" y="944724"/>
          <a:ext cx="8964993" cy="2574210"/>
        </p:xfrm>
        <a:graphic>
          <a:graphicData uri="http://schemas.openxmlformats.org/drawingml/2006/table">
            <a:tbl>
              <a:tblPr/>
              <a:tblGrid>
                <a:gridCol w="5760638"/>
                <a:gridCol w="900100"/>
                <a:gridCol w="720080"/>
                <a:gridCol w="720080"/>
                <a:gridCol w="864095"/>
              </a:tblGrid>
              <a:tr h="104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Раздел, подраздел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заплани-ровано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исполне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но</a:t>
                      </a: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исполне-ния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Молодежная политика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Культура и кинематография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Социальная политика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Пенсионное обеспечение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Физическая культура и спорт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Физическая культура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 marL="1389" marR="1389" marT="13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24558,8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24353,0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9" marR="1389" marT="1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10456226"/>
              </p:ext>
            </p:extLst>
          </p:nvPr>
        </p:nvGraphicFramePr>
        <p:xfrm>
          <a:off x="635917" y="997957"/>
          <a:ext cx="3845011" cy="425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"/>
            <a:ext cx="9144000" cy="549757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Расходы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дорожного  фонда, тыс. рублей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353967604"/>
              </p:ext>
            </p:extLst>
          </p:nvPr>
        </p:nvGraphicFramePr>
        <p:xfrm>
          <a:off x="5045853" y="989717"/>
          <a:ext cx="3845011" cy="42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95333" y="5227731"/>
            <a:ext cx="6149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400" b="1" dirty="0" smtClean="0">
                <a:latin typeface="Calibri" pitchFamily="34" charset="0"/>
              </a:rPr>
              <a:t>Содержание дорог местного значения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latin typeface="Calibri" pitchFamily="34" charset="0"/>
              </a:rPr>
              <a:t>Ремонт дорог местного значения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>
                <a:latin typeface="Calibri" pitchFamily="34" charset="0"/>
              </a:rPr>
              <a:t>Субсидии  на формирование муниципальных дорожных фондов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928499" y="5412262"/>
            <a:ext cx="222422" cy="271848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9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928499" y="5819826"/>
            <a:ext cx="222422" cy="271848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9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928499" y="6219771"/>
            <a:ext cx="222422" cy="27184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9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9710" y="4819651"/>
            <a:ext cx="85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8032,5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2220" y="4865817"/>
            <a:ext cx="97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6 042,9</a:t>
            </a:r>
          </a:p>
          <a:p>
            <a:pPr algn="ctr"/>
            <a:endParaRPr lang="ru-RU" b="1" dirty="0">
              <a:latin typeface="Calibri" pitchFamily="34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900" y="764704"/>
            <a:ext cx="4942892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Содержание дорог </a:t>
            </a:r>
            <a:r>
              <a:rPr lang="ru-RU" sz="2800" dirty="0" err="1" smtClean="0"/>
              <a:t>Любытинского</a:t>
            </a:r>
            <a:r>
              <a:rPr lang="ru-RU" sz="2800" dirty="0" smtClean="0"/>
              <a:t> сельского поселения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01108"/>
            <a:ext cx="8229600" cy="19234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на содержание  дорог  поселения использовано 3 532,7 тыс. рублей дорожного фонда,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 было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611,3 тыс. рублей, что на 23,4 % больше.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 descr="C:\Users\mina\Pictures\avto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131090" cy="2320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mina\Pictures\avto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334837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98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bject 4"/>
          <p:cNvSpPr>
            <a:spLocks noChangeArrowheads="1"/>
          </p:cNvSpPr>
          <p:nvPr/>
        </p:nvSpPr>
        <p:spPr bwMode="auto">
          <a:xfrm>
            <a:off x="176213" y="2803525"/>
            <a:ext cx="3032125" cy="931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513" y="3125788"/>
            <a:ext cx="2293937" cy="2873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Ф</a:t>
            </a:r>
            <a:r>
              <a:rPr b="1" spc="-20">
                <a:solidFill>
                  <a:srgbClr val="FFFFFF"/>
                </a:solidFill>
                <a:latin typeface="+mn-lt"/>
                <a:cs typeface="Times New Roman"/>
              </a:rPr>
              <a:t>е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дер</a:t>
            </a:r>
            <a:r>
              <a:rPr b="1" spc="5">
                <a:solidFill>
                  <a:srgbClr val="FFFFFF"/>
                </a:solidFill>
                <a:latin typeface="+mn-lt"/>
                <a:cs typeface="Times New Roman"/>
              </a:rPr>
              <a:t>а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льн</a:t>
            </a:r>
            <a:r>
              <a:rPr b="1" spc="-10">
                <a:solidFill>
                  <a:srgbClr val="FFFFFF"/>
                </a:solidFill>
                <a:latin typeface="+mn-lt"/>
                <a:cs typeface="Times New Roman"/>
              </a:rPr>
              <a:t>ы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й б</a:t>
            </a:r>
            <a:r>
              <a:rPr b="1" spc="-105">
                <a:solidFill>
                  <a:srgbClr val="FFFFFF"/>
                </a:solidFill>
                <a:latin typeface="+mn-lt"/>
                <a:cs typeface="Times New Roman"/>
              </a:rPr>
              <a:t>ю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д</a:t>
            </a:r>
            <a:r>
              <a:rPr b="1" spc="-45">
                <a:solidFill>
                  <a:srgbClr val="FFFFFF"/>
                </a:solidFill>
                <a:latin typeface="+mn-lt"/>
                <a:cs typeface="Times New Roman"/>
              </a:rPr>
              <a:t>ж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ет</a:t>
            </a:r>
            <a:endParaRPr>
              <a:latin typeface="+mn-lt"/>
              <a:cs typeface="Times New Roman"/>
            </a:endParaRPr>
          </a:p>
        </p:txBody>
      </p:sp>
      <p:sp>
        <p:nvSpPr>
          <p:cNvPr id="27651" name="object 6"/>
          <p:cNvSpPr>
            <a:spLocks noChangeArrowheads="1"/>
          </p:cNvSpPr>
          <p:nvPr/>
        </p:nvSpPr>
        <p:spPr bwMode="auto">
          <a:xfrm>
            <a:off x="3284538" y="2803525"/>
            <a:ext cx="2600325" cy="9318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3438" y="2852738"/>
            <a:ext cx="2422525" cy="8350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3" name="object 8"/>
          <p:cNvSpPr>
            <a:spLocks noChangeArrowheads="1"/>
          </p:cNvSpPr>
          <p:nvPr/>
        </p:nvSpPr>
        <p:spPr bwMode="auto">
          <a:xfrm>
            <a:off x="176213" y="4222750"/>
            <a:ext cx="3032125" cy="12065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363" y="4408488"/>
            <a:ext cx="2665412" cy="835025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-1588" algn="ctr"/>
            <a:r>
              <a:rPr lang="ru-RU" b="1">
                <a:latin typeface="Calibri" pitchFamily="34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5" name="object 10"/>
          <p:cNvSpPr>
            <a:spLocks noChangeArrowheads="1"/>
          </p:cNvSpPr>
          <p:nvPr/>
        </p:nvSpPr>
        <p:spPr bwMode="auto">
          <a:xfrm>
            <a:off x="3284538" y="4222750"/>
            <a:ext cx="2600325" cy="12065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3613" y="4271963"/>
            <a:ext cx="2160587" cy="1109662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Консолидированные бюджеты муниципальных районов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7" name="object 12"/>
          <p:cNvSpPr>
            <a:spLocks noChangeArrowheads="1"/>
          </p:cNvSpPr>
          <p:nvPr/>
        </p:nvSpPr>
        <p:spPr bwMode="auto">
          <a:xfrm>
            <a:off x="5978525" y="4222750"/>
            <a:ext cx="2841625" cy="12065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8413" y="4546600"/>
            <a:ext cx="2105025" cy="560388"/>
          </a:xfrm>
          <a:prstGeom prst="rect">
            <a:avLst/>
          </a:prstGeom>
        </p:spPr>
        <p:txBody>
          <a:bodyPr lIns="0" tIns="0" rIns="0" bIns="0"/>
          <a:lstStyle/>
          <a:p>
            <a:pPr marL="646113" indent="-633413"/>
            <a:r>
              <a:rPr lang="ru-RU" b="1">
                <a:latin typeface="Calibri" pitchFamily="34" charset="0"/>
                <a:cs typeface="Times New Roman" pitchFamily="18" charset="0"/>
              </a:rPr>
              <a:t>Бюджеты городских округов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71750" y="1382713"/>
            <a:ext cx="563563" cy="531812"/>
          </a:xfrm>
          <a:custGeom>
            <a:avLst/>
            <a:gdLst/>
            <a:ahLst/>
            <a:cxnLst/>
            <a:rect l="l" t="t" r="r" b="b"/>
            <a:pathLst>
              <a:path w="563880" h="531876">
                <a:moveTo>
                  <a:pt x="281939" y="0"/>
                </a:moveTo>
                <a:lnTo>
                  <a:pt x="236210" y="3482"/>
                </a:lnTo>
                <a:lnTo>
                  <a:pt x="192828" y="13563"/>
                </a:lnTo>
                <a:lnTo>
                  <a:pt x="152376" y="29695"/>
                </a:lnTo>
                <a:lnTo>
                  <a:pt x="115433" y="51328"/>
                </a:lnTo>
                <a:lnTo>
                  <a:pt x="82581" y="77914"/>
                </a:lnTo>
                <a:lnTo>
                  <a:pt x="54400" y="108905"/>
                </a:lnTo>
                <a:lnTo>
                  <a:pt x="31471" y="143751"/>
                </a:lnTo>
                <a:lnTo>
                  <a:pt x="14374" y="181904"/>
                </a:lnTo>
                <a:lnTo>
                  <a:pt x="3690" y="222816"/>
                </a:lnTo>
                <a:lnTo>
                  <a:pt x="0" y="265938"/>
                </a:lnTo>
                <a:lnTo>
                  <a:pt x="934" y="287740"/>
                </a:lnTo>
                <a:lnTo>
                  <a:pt x="8194" y="329825"/>
                </a:lnTo>
                <a:lnTo>
                  <a:pt x="22157" y="369427"/>
                </a:lnTo>
                <a:lnTo>
                  <a:pt x="42243" y="405995"/>
                </a:lnTo>
                <a:lnTo>
                  <a:pt x="67871" y="438982"/>
                </a:lnTo>
                <a:lnTo>
                  <a:pt x="98460" y="467839"/>
                </a:lnTo>
                <a:lnTo>
                  <a:pt x="133430" y="492017"/>
                </a:lnTo>
                <a:lnTo>
                  <a:pt x="172200" y="510968"/>
                </a:lnTo>
                <a:lnTo>
                  <a:pt x="214189" y="524143"/>
                </a:lnTo>
                <a:lnTo>
                  <a:pt x="258817" y="530993"/>
                </a:lnTo>
                <a:lnTo>
                  <a:pt x="281939" y="531876"/>
                </a:lnTo>
                <a:lnTo>
                  <a:pt x="305062" y="530993"/>
                </a:lnTo>
                <a:lnTo>
                  <a:pt x="349690" y="524143"/>
                </a:lnTo>
                <a:lnTo>
                  <a:pt x="391679" y="510968"/>
                </a:lnTo>
                <a:lnTo>
                  <a:pt x="430449" y="492017"/>
                </a:lnTo>
                <a:lnTo>
                  <a:pt x="465419" y="467839"/>
                </a:lnTo>
                <a:lnTo>
                  <a:pt x="496008" y="438982"/>
                </a:lnTo>
                <a:lnTo>
                  <a:pt x="521636" y="405995"/>
                </a:lnTo>
                <a:lnTo>
                  <a:pt x="541722" y="369427"/>
                </a:lnTo>
                <a:lnTo>
                  <a:pt x="555685" y="329825"/>
                </a:lnTo>
                <a:lnTo>
                  <a:pt x="562945" y="287740"/>
                </a:lnTo>
                <a:lnTo>
                  <a:pt x="563880" y="265938"/>
                </a:lnTo>
                <a:lnTo>
                  <a:pt x="562945" y="244135"/>
                </a:lnTo>
                <a:lnTo>
                  <a:pt x="555685" y="202050"/>
                </a:lnTo>
                <a:lnTo>
                  <a:pt x="541722" y="162448"/>
                </a:lnTo>
                <a:lnTo>
                  <a:pt x="521636" y="125880"/>
                </a:lnTo>
                <a:lnTo>
                  <a:pt x="496008" y="92893"/>
                </a:lnTo>
                <a:lnTo>
                  <a:pt x="465419" y="64036"/>
                </a:lnTo>
                <a:lnTo>
                  <a:pt x="430449" y="39858"/>
                </a:lnTo>
                <a:lnTo>
                  <a:pt x="391679" y="20907"/>
                </a:lnTo>
                <a:lnTo>
                  <a:pt x="349690" y="7732"/>
                </a:lnTo>
                <a:lnTo>
                  <a:pt x="305062" y="882"/>
                </a:lnTo>
                <a:lnTo>
                  <a:pt x="28193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</a:rPr>
              <a:t>=</a:t>
            </a:r>
            <a:endParaRPr sz="3600" b="1" dirty="0">
              <a:latin typeface="+mn-lt"/>
            </a:endParaRPr>
          </a:p>
        </p:txBody>
      </p:sp>
      <p:sp>
        <p:nvSpPr>
          <p:cNvPr id="27660" name="object 18"/>
          <p:cNvSpPr>
            <a:spLocks noChangeArrowheads="1"/>
          </p:cNvSpPr>
          <p:nvPr/>
        </p:nvSpPr>
        <p:spPr bwMode="auto">
          <a:xfrm>
            <a:off x="3284538" y="1077913"/>
            <a:ext cx="2600325" cy="114141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89325" y="1228725"/>
            <a:ext cx="2190750" cy="8350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62" name="object 20"/>
          <p:cNvSpPr>
            <a:spLocks/>
          </p:cNvSpPr>
          <p:nvPr/>
        </p:nvSpPr>
        <p:spPr bwMode="auto">
          <a:xfrm>
            <a:off x="6656388" y="1081088"/>
            <a:ext cx="2162175" cy="1133475"/>
          </a:xfrm>
          <a:custGeom>
            <a:avLst/>
            <a:gdLst/>
            <a:ahLst/>
            <a:cxnLst>
              <a:cxn ang="0">
                <a:pos x="0" y="1133855"/>
              </a:cxn>
              <a:cxn ang="0">
                <a:pos x="2161031" y="1133855"/>
              </a:cxn>
              <a:cxn ang="0">
                <a:pos x="2161031" y="0"/>
              </a:cxn>
              <a:cxn ang="0">
                <a:pos x="0" y="0"/>
              </a:cxn>
              <a:cxn ang="0">
                <a:pos x="0" y="1133855"/>
              </a:cxn>
            </a:cxnLst>
            <a:rect l="0" t="0" r="r" b="b"/>
            <a:pathLst>
              <a:path w="2161031" h="1133855">
                <a:moveTo>
                  <a:pt x="0" y="1133855"/>
                </a:moveTo>
                <a:lnTo>
                  <a:pt x="2161031" y="1133855"/>
                </a:lnTo>
                <a:lnTo>
                  <a:pt x="2161031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1"/>
          <p:cNvSpPr txBox="1"/>
          <p:nvPr/>
        </p:nvSpPr>
        <p:spPr>
          <a:xfrm>
            <a:off x="6943725" y="1154113"/>
            <a:ext cx="1589088" cy="987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6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07100" y="1339850"/>
            <a:ext cx="577850" cy="574675"/>
          </a:xfrm>
          <a:custGeom>
            <a:avLst/>
            <a:gdLst/>
            <a:ahLst/>
            <a:cxnLst/>
            <a:rect l="l" t="t" r="r" b="b"/>
            <a:pathLst>
              <a:path w="577596" h="574548">
                <a:moveTo>
                  <a:pt x="288797" y="0"/>
                </a:moveTo>
                <a:lnTo>
                  <a:pt x="241950" y="3760"/>
                </a:lnTo>
                <a:lnTo>
                  <a:pt x="197510" y="14648"/>
                </a:lnTo>
                <a:lnTo>
                  <a:pt x="156072" y="32071"/>
                </a:lnTo>
                <a:lnTo>
                  <a:pt x="118231" y="55437"/>
                </a:lnTo>
                <a:lnTo>
                  <a:pt x="84582" y="84153"/>
                </a:lnTo>
                <a:lnTo>
                  <a:pt x="55717" y="117628"/>
                </a:lnTo>
                <a:lnTo>
                  <a:pt x="32232" y="155270"/>
                </a:lnTo>
                <a:lnTo>
                  <a:pt x="14721" y="196486"/>
                </a:lnTo>
                <a:lnTo>
                  <a:pt x="3779" y="240684"/>
                </a:lnTo>
                <a:lnTo>
                  <a:pt x="0" y="287274"/>
                </a:lnTo>
                <a:lnTo>
                  <a:pt x="957" y="310830"/>
                </a:lnTo>
                <a:lnTo>
                  <a:pt x="8392" y="356298"/>
                </a:lnTo>
                <a:lnTo>
                  <a:pt x="22693" y="399079"/>
                </a:lnTo>
                <a:lnTo>
                  <a:pt x="43265" y="438582"/>
                </a:lnTo>
                <a:lnTo>
                  <a:pt x="69514" y="474214"/>
                </a:lnTo>
                <a:lnTo>
                  <a:pt x="100845" y="505384"/>
                </a:lnTo>
                <a:lnTo>
                  <a:pt x="136665" y="531499"/>
                </a:lnTo>
                <a:lnTo>
                  <a:pt x="176379" y="551967"/>
                </a:lnTo>
                <a:lnTo>
                  <a:pt x="219392" y="566197"/>
                </a:lnTo>
                <a:lnTo>
                  <a:pt x="265110" y="573595"/>
                </a:lnTo>
                <a:lnTo>
                  <a:pt x="288797" y="574548"/>
                </a:lnTo>
                <a:lnTo>
                  <a:pt x="312485" y="573595"/>
                </a:lnTo>
                <a:lnTo>
                  <a:pt x="358203" y="566197"/>
                </a:lnTo>
                <a:lnTo>
                  <a:pt x="401216" y="551967"/>
                </a:lnTo>
                <a:lnTo>
                  <a:pt x="440930" y="531499"/>
                </a:lnTo>
                <a:lnTo>
                  <a:pt x="476750" y="505384"/>
                </a:lnTo>
                <a:lnTo>
                  <a:pt x="508081" y="474214"/>
                </a:lnTo>
                <a:lnTo>
                  <a:pt x="534330" y="438582"/>
                </a:lnTo>
                <a:lnTo>
                  <a:pt x="554902" y="399079"/>
                </a:lnTo>
                <a:lnTo>
                  <a:pt x="569203" y="356298"/>
                </a:lnTo>
                <a:lnTo>
                  <a:pt x="576638" y="310830"/>
                </a:lnTo>
                <a:lnTo>
                  <a:pt x="577595" y="287274"/>
                </a:lnTo>
                <a:lnTo>
                  <a:pt x="576638" y="263717"/>
                </a:lnTo>
                <a:lnTo>
                  <a:pt x="569203" y="218249"/>
                </a:lnTo>
                <a:lnTo>
                  <a:pt x="554902" y="175468"/>
                </a:lnTo>
                <a:lnTo>
                  <a:pt x="534330" y="135965"/>
                </a:lnTo>
                <a:lnTo>
                  <a:pt x="508081" y="100333"/>
                </a:lnTo>
                <a:lnTo>
                  <a:pt x="476750" y="69163"/>
                </a:lnTo>
                <a:lnTo>
                  <a:pt x="440930" y="43048"/>
                </a:lnTo>
                <a:lnTo>
                  <a:pt x="401216" y="22580"/>
                </a:lnTo>
                <a:lnTo>
                  <a:pt x="358203" y="8350"/>
                </a:lnTo>
                <a:lnTo>
                  <a:pt x="312485" y="952"/>
                </a:lnTo>
                <a:lnTo>
                  <a:pt x="288797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</a:rPr>
              <a:t>+</a:t>
            </a:r>
            <a:endParaRPr sz="3600" b="1" dirty="0">
              <a:latin typeface="+mn-lt"/>
            </a:endParaRPr>
          </a:p>
        </p:txBody>
      </p:sp>
      <p:sp>
        <p:nvSpPr>
          <p:cNvPr id="27665" name="object 24"/>
          <p:cNvSpPr>
            <a:spLocks noChangeArrowheads="1"/>
          </p:cNvSpPr>
          <p:nvPr/>
        </p:nvSpPr>
        <p:spPr bwMode="auto">
          <a:xfrm>
            <a:off x="176213" y="1077913"/>
            <a:ext cx="2262187" cy="1141412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8288" y="1147763"/>
            <a:ext cx="2079625" cy="100330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3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Бюджетная система Российской Федерации или</a:t>
            </a:r>
            <a:endParaRPr lang="ru-RU" sz="1300">
              <a:latin typeface="Calibri" pitchFamily="34" charset="0"/>
              <a:cs typeface="Times New Roman" pitchFamily="18" charset="0"/>
            </a:endParaRPr>
          </a:p>
          <a:p>
            <a:pPr marL="12700" algn="ctr"/>
            <a:r>
              <a:rPr lang="ru-RU" sz="13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«бюджет расширенного правительства»</a:t>
            </a:r>
            <a:endParaRPr lang="ru-RU" sz="1300">
              <a:latin typeface="Calibri" pitchFamily="34" charset="0"/>
              <a:cs typeface="Times New Roman" pitchFamily="18" charset="0"/>
            </a:endParaRPr>
          </a:p>
          <a:p>
            <a:pPr marL="12700" algn="ctr"/>
            <a:r>
              <a:rPr lang="ru-RU" sz="13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(аналитическая категория)</a:t>
            </a:r>
            <a:endParaRPr lang="ru-RU" sz="13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0350" y="2309813"/>
            <a:ext cx="3638550" cy="1952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(</a:t>
            </a:r>
            <a:r>
              <a:rPr sz="1200" i="1" spc="-5">
                <a:solidFill>
                  <a:srgbClr val="404040"/>
                </a:solidFill>
                <a:latin typeface="+mn-lt"/>
                <a:cs typeface="Times New Roman"/>
              </a:rPr>
              <a:t>б</a:t>
            </a: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з</a:t>
            </a:r>
            <a:r>
              <a:rPr sz="1200" i="1" spc="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«д</a:t>
            </a: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ойного </a:t>
            </a: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ч</a:t>
            </a:r>
            <a:r>
              <a:rPr sz="1200" i="1" spc="-15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 spc="5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а»</a:t>
            </a:r>
            <a:r>
              <a:rPr sz="1200" i="1" spc="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м</a:t>
            </a:r>
            <a:r>
              <a:rPr sz="1200" i="1" spc="-30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 spc="-15">
                <a:solidFill>
                  <a:srgbClr val="404040"/>
                </a:solidFill>
                <a:latin typeface="+mn-lt"/>
                <a:cs typeface="Times New Roman"/>
              </a:rPr>
              <a:t>ж</a:t>
            </a:r>
            <a:r>
              <a:rPr sz="1200" i="1" spc="-5">
                <a:solidFill>
                  <a:srgbClr val="404040"/>
                </a:solidFill>
                <a:latin typeface="+mn-lt"/>
                <a:cs typeface="Times New Roman"/>
              </a:rPr>
              <a:t>б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юд</a:t>
            </a:r>
            <a:r>
              <a:rPr sz="1200" i="1" spc="-15">
                <a:solidFill>
                  <a:srgbClr val="404040"/>
                </a:solidFill>
                <a:latin typeface="+mn-lt"/>
                <a:cs typeface="Times New Roman"/>
              </a:rPr>
              <a:t>ж</a:t>
            </a: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тных тран</a:t>
            </a:r>
            <a:r>
              <a:rPr sz="1200" i="1" spc="-3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sz="1200" i="1" spc="-5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 spc="-15">
                <a:solidFill>
                  <a:srgbClr val="404040"/>
                </a:solidFill>
                <a:latin typeface="+mn-lt"/>
                <a:cs typeface="Times New Roman"/>
              </a:rPr>
              <a:t>р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то</a:t>
            </a:r>
            <a:r>
              <a:rPr sz="1200" i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)</a:t>
            </a:r>
            <a:endParaRPr sz="1200">
              <a:latin typeface="+mn-lt"/>
              <a:cs typeface="Times New Roman"/>
            </a:endParaRPr>
          </a:p>
        </p:txBody>
      </p:sp>
      <p:sp>
        <p:nvSpPr>
          <p:cNvPr id="27668" name="object 27"/>
          <p:cNvSpPr>
            <a:spLocks/>
          </p:cNvSpPr>
          <p:nvPr/>
        </p:nvSpPr>
        <p:spPr bwMode="auto">
          <a:xfrm>
            <a:off x="2995613" y="5427663"/>
            <a:ext cx="1568450" cy="666750"/>
          </a:xfrm>
          <a:custGeom>
            <a:avLst/>
            <a:gdLst/>
            <a:ahLst/>
            <a:cxnLst>
              <a:cxn ang="0">
                <a:pos x="1467993" y="308120"/>
              </a:cxn>
              <a:cxn ang="0">
                <a:pos x="14105" y="310634"/>
              </a:cxn>
              <a:cxn ang="0">
                <a:pos x="3925" y="319745"/>
              </a:cxn>
              <a:cxn ang="0">
                <a:pos x="0" y="333222"/>
              </a:cxn>
              <a:cxn ang="0">
                <a:pos x="0" y="666457"/>
              </a:cxn>
              <a:cxn ang="0">
                <a:pos x="50292" y="666457"/>
              </a:cxn>
              <a:cxn ang="0">
                <a:pos x="50292" y="358368"/>
              </a:cxn>
              <a:cxn ang="0">
                <a:pos x="25146" y="358368"/>
              </a:cxn>
              <a:cxn ang="0">
                <a:pos x="50292" y="333222"/>
              </a:cxn>
              <a:cxn ang="0">
                <a:pos x="1467993" y="333222"/>
              </a:cxn>
              <a:cxn ang="0">
                <a:pos x="1467993" y="308120"/>
              </a:cxn>
              <a:cxn ang="0">
                <a:pos x="50292" y="333222"/>
              </a:cxn>
              <a:cxn ang="0">
                <a:pos x="25146" y="358368"/>
              </a:cxn>
              <a:cxn ang="0">
                <a:pos x="50292" y="358325"/>
              </a:cxn>
              <a:cxn ang="0">
                <a:pos x="50292" y="333222"/>
              </a:cxn>
              <a:cxn ang="0">
                <a:pos x="50292" y="358325"/>
              </a:cxn>
              <a:cxn ang="0">
                <a:pos x="25146" y="358368"/>
              </a:cxn>
              <a:cxn ang="0">
                <a:pos x="50292" y="358368"/>
              </a:cxn>
              <a:cxn ang="0">
                <a:pos x="1518285" y="308076"/>
              </a:cxn>
              <a:cxn ang="0">
                <a:pos x="1493139" y="308076"/>
              </a:cxn>
              <a:cxn ang="0">
                <a:pos x="1467993" y="333222"/>
              </a:cxn>
              <a:cxn ang="0">
                <a:pos x="50292" y="333222"/>
              </a:cxn>
              <a:cxn ang="0">
                <a:pos x="50292" y="358325"/>
              </a:cxn>
              <a:cxn ang="0">
                <a:pos x="1504234" y="355813"/>
              </a:cxn>
              <a:cxn ang="0">
                <a:pos x="1514390" y="346705"/>
              </a:cxn>
              <a:cxn ang="0">
                <a:pos x="1518285" y="333222"/>
              </a:cxn>
              <a:cxn ang="0">
                <a:pos x="1518285" y="308076"/>
              </a:cxn>
              <a:cxn ang="0">
                <a:pos x="1493139" y="308076"/>
              </a:cxn>
              <a:cxn ang="0">
                <a:pos x="1467993" y="308120"/>
              </a:cxn>
              <a:cxn ang="0">
                <a:pos x="1467993" y="333222"/>
              </a:cxn>
              <a:cxn ang="0">
                <a:pos x="1493139" y="308076"/>
              </a:cxn>
              <a:cxn ang="0">
                <a:pos x="1493139" y="100584"/>
              </a:cxn>
              <a:cxn ang="0">
                <a:pos x="1467993" y="117348"/>
              </a:cxn>
              <a:cxn ang="0">
                <a:pos x="1467993" y="308120"/>
              </a:cxn>
              <a:cxn ang="0">
                <a:pos x="1518285" y="308076"/>
              </a:cxn>
              <a:cxn ang="0">
                <a:pos x="1518285" y="117348"/>
              </a:cxn>
              <a:cxn ang="0">
                <a:pos x="1493139" y="100584"/>
              </a:cxn>
              <a:cxn ang="0">
                <a:pos x="1493139" y="0"/>
              </a:cxn>
              <a:cxn ang="0">
                <a:pos x="1417701" y="150876"/>
              </a:cxn>
              <a:cxn ang="0">
                <a:pos x="1467993" y="117348"/>
              </a:cxn>
              <a:cxn ang="0">
                <a:pos x="1467993" y="100584"/>
              </a:cxn>
              <a:cxn ang="0">
                <a:pos x="1543431" y="100584"/>
              </a:cxn>
              <a:cxn ang="0">
                <a:pos x="1493139" y="0"/>
              </a:cxn>
              <a:cxn ang="0">
                <a:pos x="1543431" y="100584"/>
              </a:cxn>
              <a:cxn ang="0">
                <a:pos x="1518285" y="100584"/>
              </a:cxn>
              <a:cxn ang="0">
                <a:pos x="1518285" y="117348"/>
              </a:cxn>
              <a:cxn ang="0">
                <a:pos x="1568577" y="150876"/>
              </a:cxn>
              <a:cxn ang="0">
                <a:pos x="1543431" y="100584"/>
              </a:cxn>
              <a:cxn ang="0">
                <a:pos x="1493139" y="100584"/>
              </a:cxn>
              <a:cxn ang="0">
                <a:pos x="1467993" y="100584"/>
              </a:cxn>
              <a:cxn ang="0">
                <a:pos x="1467993" y="117348"/>
              </a:cxn>
              <a:cxn ang="0">
                <a:pos x="1493139" y="100584"/>
              </a:cxn>
              <a:cxn ang="0">
                <a:pos x="1518285" y="100584"/>
              </a:cxn>
              <a:cxn ang="0">
                <a:pos x="1493139" y="100584"/>
              </a:cxn>
              <a:cxn ang="0">
                <a:pos x="1518285" y="117348"/>
              </a:cxn>
              <a:cxn ang="0">
                <a:pos x="1518285" y="100584"/>
              </a:cxn>
            </a:cxnLst>
            <a:rect l="0" t="0" r="r" b="b"/>
            <a:pathLst>
              <a:path w="1568577" h="666457">
                <a:moveTo>
                  <a:pt x="1467993" y="308120"/>
                </a:moveTo>
                <a:lnTo>
                  <a:pt x="14105" y="310634"/>
                </a:lnTo>
                <a:lnTo>
                  <a:pt x="3925" y="319745"/>
                </a:lnTo>
                <a:lnTo>
                  <a:pt x="0" y="333222"/>
                </a:lnTo>
                <a:lnTo>
                  <a:pt x="0" y="666457"/>
                </a:lnTo>
                <a:lnTo>
                  <a:pt x="50292" y="666457"/>
                </a:lnTo>
                <a:lnTo>
                  <a:pt x="50292" y="358368"/>
                </a:lnTo>
                <a:lnTo>
                  <a:pt x="25146" y="358368"/>
                </a:lnTo>
                <a:lnTo>
                  <a:pt x="50292" y="333222"/>
                </a:lnTo>
                <a:lnTo>
                  <a:pt x="1467993" y="333222"/>
                </a:lnTo>
                <a:lnTo>
                  <a:pt x="1467993" y="308120"/>
                </a:lnTo>
                <a:close/>
              </a:path>
              <a:path w="1568577" h="666457">
                <a:moveTo>
                  <a:pt x="50292" y="333222"/>
                </a:moveTo>
                <a:lnTo>
                  <a:pt x="25146" y="358368"/>
                </a:lnTo>
                <a:lnTo>
                  <a:pt x="50292" y="358325"/>
                </a:lnTo>
                <a:lnTo>
                  <a:pt x="50292" y="333222"/>
                </a:lnTo>
                <a:close/>
              </a:path>
              <a:path w="1568577" h="666457">
                <a:moveTo>
                  <a:pt x="50292" y="358325"/>
                </a:moveTo>
                <a:lnTo>
                  <a:pt x="25146" y="358368"/>
                </a:lnTo>
                <a:lnTo>
                  <a:pt x="50292" y="358368"/>
                </a:lnTo>
                <a:close/>
              </a:path>
              <a:path w="1568577" h="666457">
                <a:moveTo>
                  <a:pt x="1518285" y="308076"/>
                </a:moveTo>
                <a:lnTo>
                  <a:pt x="1493139" y="308076"/>
                </a:lnTo>
                <a:lnTo>
                  <a:pt x="1467993" y="333222"/>
                </a:lnTo>
                <a:lnTo>
                  <a:pt x="50292" y="333222"/>
                </a:lnTo>
                <a:lnTo>
                  <a:pt x="50292" y="358325"/>
                </a:lnTo>
                <a:lnTo>
                  <a:pt x="1504234" y="355813"/>
                </a:lnTo>
                <a:lnTo>
                  <a:pt x="1514390" y="346705"/>
                </a:lnTo>
                <a:lnTo>
                  <a:pt x="1518285" y="333222"/>
                </a:lnTo>
                <a:lnTo>
                  <a:pt x="1518285" y="308076"/>
                </a:lnTo>
                <a:close/>
              </a:path>
              <a:path w="1568577" h="666457">
                <a:moveTo>
                  <a:pt x="1493139" y="308076"/>
                </a:moveTo>
                <a:lnTo>
                  <a:pt x="1467993" y="308120"/>
                </a:lnTo>
                <a:lnTo>
                  <a:pt x="1467993" y="333222"/>
                </a:lnTo>
                <a:lnTo>
                  <a:pt x="1493139" y="308076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17348"/>
                </a:lnTo>
                <a:lnTo>
                  <a:pt x="1467993" y="308120"/>
                </a:lnTo>
                <a:lnTo>
                  <a:pt x="1518285" y="308076"/>
                </a:lnTo>
                <a:lnTo>
                  <a:pt x="1518285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493139" y="0"/>
                </a:moveTo>
                <a:lnTo>
                  <a:pt x="1417701" y="150876"/>
                </a:lnTo>
                <a:lnTo>
                  <a:pt x="1467993" y="117348"/>
                </a:lnTo>
                <a:lnTo>
                  <a:pt x="1467993" y="100584"/>
                </a:lnTo>
                <a:lnTo>
                  <a:pt x="1543431" y="100584"/>
                </a:lnTo>
                <a:lnTo>
                  <a:pt x="1493139" y="0"/>
                </a:lnTo>
                <a:close/>
              </a:path>
              <a:path w="1568577" h="666457">
                <a:moveTo>
                  <a:pt x="1543431" y="100584"/>
                </a:moveTo>
                <a:lnTo>
                  <a:pt x="1518285" y="100584"/>
                </a:lnTo>
                <a:lnTo>
                  <a:pt x="1518285" y="117348"/>
                </a:lnTo>
                <a:lnTo>
                  <a:pt x="1568577" y="150876"/>
                </a:lnTo>
                <a:lnTo>
                  <a:pt x="1543431" y="100584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00584"/>
                </a:lnTo>
                <a:lnTo>
                  <a:pt x="1467993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518285" y="100584"/>
                </a:moveTo>
                <a:lnTo>
                  <a:pt x="1493139" y="100584"/>
                </a:lnTo>
                <a:lnTo>
                  <a:pt x="1518285" y="117348"/>
                </a:lnTo>
                <a:lnTo>
                  <a:pt x="1518285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69" name="object 28"/>
          <p:cNvSpPr>
            <a:spLocks/>
          </p:cNvSpPr>
          <p:nvPr/>
        </p:nvSpPr>
        <p:spPr bwMode="auto">
          <a:xfrm>
            <a:off x="4603750" y="5427663"/>
            <a:ext cx="1565275" cy="666750"/>
          </a:xfrm>
          <a:custGeom>
            <a:avLst/>
            <a:gdLst/>
            <a:ahLst/>
            <a:cxnLst>
              <a:cxn ang="0">
                <a:pos x="1514602" y="358325"/>
              </a:cxn>
              <a:cxn ang="0">
                <a:pos x="1514602" y="666457"/>
              </a:cxn>
              <a:cxn ang="0">
                <a:pos x="1564894" y="666457"/>
              </a:cxn>
              <a:cxn ang="0">
                <a:pos x="1564894" y="358368"/>
              </a:cxn>
              <a:cxn ang="0">
                <a:pos x="1539748" y="358368"/>
              </a:cxn>
              <a:cxn ang="0">
                <a:pos x="1514602" y="358325"/>
              </a:cxn>
              <a:cxn ang="0">
                <a:pos x="1514602" y="333222"/>
              </a:cxn>
              <a:cxn ang="0">
                <a:pos x="1514602" y="358325"/>
              </a:cxn>
              <a:cxn ang="0">
                <a:pos x="1539748" y="358368"/>
              </a:cxn>
              <a:cxn ang="0">
                <a:pos x="1514602" y="333222"/>
              </a:cxn>
              <a:cxn ang="0">
                <a:pos x="100584" y="308120"/>
              </a:cxn>
              <a:cxn ang="0">
                <a:pos x="100584" y="333222"/>
              </a:cxn>
              <a:cxn ang="0">
                <a:pos x="1514602" y="333222"/>
              </a:cxn>
              <a:cxn ang="0">
                <a:pos x="1539748" y="358368"/>
              </a:cxn>
              <a:cxn ang="0">
                <a:pos x="1564894" y="358368"/>
              </a:cxn>
              <a:cxn ang="0">
                <a:pos x="1564894" y="333222"/>
              </a:cxn>
              <a:cxn ang="0">
                <a:pos x="1560999" y="319745"/>
              </a:cxn>
              <a:cxn ang="0">
                <a:pos x="1550843" y="310634"/>
              </a:cxn>
              <a:cxn ang="0">
                <a:pos x="100584" y="308120"/>
              </a:cxn>
              <a:cxn ang="0">
                <a:pos x="75437" y="100584"/>
              </a:cxn>
              <a:cxn ang="0">
                <a:pos x="50292" y="117348"/>
              </a:cxn>
              <a:cxn ang="0">
                <a:pos x="50292" y="333222"/>
              </a:cxn>
              <a:cxn ang="0">
                <a:pos x="54217" y="346705"/>
              </a:cxn>
              <a:cxn ang="0">
                <a:pos x="64397" y="355813"/>
              </a:cxn>
              <a:cxn ang="0">
                <a:pos x="1514602" y="358325"/>
              </a:cxn>
              <a:cxn ang="0">
                <a:pos x="1514602" y="333222"/>
              </a:cxn>
              <a:cxn ang="0">
                <a:pos x="100584" y="333222"/>
              </a:cxn>
              <a:cxn ang="0">
                <a:pos x="75437" y="308076"/>
              </a:cxn>
              <a:cxn ang="0">
                <a:pos x="100584" y="308076"/>
              </a:cxn>
              <a:cxn ang="0">
                <a:pos x="100584" y="117348"/>
              </a:cxn>
              <a:cxn ang="0">
                <a:pos x="75437" y="100584"/>
              </a:cxn>
              <a:cxn ang="0">
                <a:pos x="75437" y="308076"/>
              </a:cxn>
              <a:cxn ang="0">
                <a:pos x="100584" y="333222"/>
              </a:cxn>
              <a:cxn ang="0">
                <a:pos x="100584" y="308120"/>
              </a:cxn>
              <a:cxn ang="0">
                <a:pos x="75437" y="308076"/>
              </a:cxn>
              <a:cxn ang="0">
                <a:pos x="100584" y="308076"/>
              </a:cxn>
              <a:cxn ang="0">
                <a:pos x="75437" y="308076"/>
              </a:cxn>
              <a:cxn ang="0">
                <a:pos x="100584" y="308120"/>
              </a:cxn>
              <a:cxn ang="0">
                <a:pos x="75437" y="0"/>
              </a:cxn>
              <a:cxn ang="0">
                <a:pos x="0" y="150876"/>
              </a:cxn>
              <a:cxn ang="0">
                <a:pos x="50291" y="117348"/>
              </a:cxn>
              <a:cxn ang="0">
                <a:pos x="50292" y="100584"/>
              </a:cxn>
              <a:cxn ang="0">
                <a:pos x="125729" y="100584"/>
              </a:cxn>
              <a:cxn ang="0">
                <a:pos x="75437" y="0"/>
              </a:cxn>
              <a:cxn ang="0">
                <a:pos x="125729" y="100584"/>
              </a:cxn>
              <a:cxn ang="0">
                <a:pos x="100584" y="100584"/>
              </a:cxn>
              <a:cxn ang="0">
                <a:pos x="100584" y="117348"/>
              </a:cxn>
              <a:cxn ang="0">
                <a:pos x="150875" y="150876"/>
              </a:cxn>
              <a:cxn ang="0">
                <a:pos x="125729" y="100584"/>
              </a:cxn>
              <a:cxn ang="0">
                <a:pos x="75437" y="100584"/>
              </a:cxn>
              <a:cxn ang="0">
                <a:pos x="50292" y="100584"/>
              </a:cxn>
              <a:cxn ang="0">
                <a:pos x="50292" y="117348"/>
              </a:cxn>
              <a:cxn ang="0">
                <a:pos x="75437" y="100584"/>
              </a:cxn>
              <a:cxn ang="0">
                <a:pos x="100584" y="100584"/>
              </a:cxn>
              <a:cxn ang="0">
                <a:pos x="75437" y="100584"/>
              </a:cxn>
              <a:cxn ang="0">
                <a:pos x="100584" y="117348"/>
              </a:cxn>
              <a:cxn ang="0">
                <a:pos x="100584" y="100584"/>
              </a:cxn>
            </a:cxnLst>
            <a:rect l="0" t="0" r="r" b="b"/>
            <a:pathLst>
              <a:path w="1564894" h="666457">
                <a:moveTo>
                  <a:pt x="1514602" y="358325"/>
                </a:moveTo>
                <a:lnTo>
                  <a:pt x="1514602" y="666457"/>
                </a:lnTo>
                <a:lnTo>
                  <a:pt x="1564894" y="666457"/>
                </a:lnTo>
                <a:lnTo>
                  <a:pt x="1564894" y="358368"/>
                </a:lnTo>
                <a:lnTo>
                  <a:pt x="1539748" y="358368"/>
                </a:lnTo>
                <a:lnTo>
                  <a:pt x="1514602" y="358325"/>
                </a:lnTo>
                <a:close/>
              </a:path>
              <a:path w="1564894" h="666457">
                <a:moveTo>
                  <a:pt x="1514602" y="333222"/>
                </a:moveTo>
                <a:lnTo>
                  <a:pt x="1514602" y="358325"/>
                </a:lnTo>
                <a:lnTo>
                  <a:pt x="1539748" y="358368"/>
                </a:lnTo>
                <a:lnTo>
                  <a:pt x="1514602" y="333222"/>
                </a:lnTo>
                <a:close/>
              </a:path>
              <a:path w="1564894" h="666457">
                <a:moveTo>
                  <a:pt x="100584" y="308120"/>
                </a:moveTo>
                <a:lnTo>
                  <a:pt x="100584" y="333222"/>
                </a:lnTo>
                <a:lnTo>
                  <a:pt x="1514602" y="333222"/>
                </a:lnTo>
                <a:lnTo>
                  <a:pt x="1539748" y="358368"/>
                </a:lnTo>
                <a:lnTo>
                  <a:pt x="1564894" y="358368"/>
                </a:lnTo>
                <a:lnTo>
                  <a:pt x="1564894" y="333222"/>
                </a:lnTo>
                <a:lnTo>
                  <a:pt x="1560999" y="319745"/>
                </a:lnTo>
                <a:lnTo>
                  <a:pt x="1550843" y="310634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17348"/>
                </a:lnTo>
                <a:lnTo>
                  <a:pt x="50292" y="333222"/>
                </a:lnTo>
                <a:lnTo>
                  <a:pt x="54217" y="346705"/>
                </a:lnTo>
                <a:lnTo>
                  <a:pt x="64397" y="355813"/>
                </a:lnTo>
                <a:lnTo>
                  <a:pt x="1514602" y="358325"/>
                </a:lnTo>
                <a:lnTo>
                  <a:pt x="1514602" y="333222"/>
                </a:lnTo>
                <a:lnTo>
                  <a:pt x="100584" y="333222"/>
                </a:lnTo>
                <a:lnTo>
                  <a:pt x="75437" y="308076"/>
                </a:lnTo>
                <a:lnTo>
                  <a:pt x="100584" y="308076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75437" y="308076"/>
                </a:moveTo>
                <a:lnTo>
                  <a:pt x="100584" y="333222"/>
                </a:lnTo>
                <a:lnTo>
                  <a:pt x="100584" y="308120"/>
                </a:lnTo>
                <a:lnTo>
                  <a:pt x="75437" y="308076"/>
                </a:lnTo>
                <a:close/>
              </a:path>
              <a:path w="1564894" h="666457">
                <a:moveTo>
                  <a:pt x="100584" y="308076"/>
                </a:moveTo>
                <a:lnTo>
                  <a:pt x="75437" y="308076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0"/>
                </a:moveTo>
                <a:lnTo>
                  <a:pt x="0" y="150876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1564894" h="666457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6"/>
                </a:lnTo>
                <a:lnTo>
                  <a:pt x="125729" y="100584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0" name="object 29"/>
          <p:cNvSpPr>
            <a:spLocks/>
          </p:cNvSpPr>
          <p:nvPr/>
        </p:nvSpPr>
        <p:spPr bwMode="auto">
          <a:xfrm>
            <a:off x="4684713" y="3733800"/>
            <a:ext cx="2916237" cy="493713"/>
          </a:xfrm>
          <a:custGeom>
            <a:avLst/>
            <a:gdLst/>
            <a:ahLst/>
            <a:cxnLst>
              <a:cxn ang="0">
                <a:pos x="2866390" y="358244"/>
              </a:cxn>
              <a:cxn ang="0">
                <a:pos x="2866390" y="494792"/>
              </a:cxn>
              <a:cxn ang="0">
                <a:pos x="2916681" y="494792"/>
              </a:cxn>
              <a:cxn ang="0">
                <a:pos x="2916681" y="358267"/>
              </a:cxn>
              <a:cxn ang="0">
                <a:pos x="2866390" y="358244"/>
              </a:cxn>
              <a:cxn ang="0">
                <a:pos x="2866390" y="333120"/>
              </a:cxn>
              <a:cxn ang="0">
                <a:pos x="2866390" y="358244"/>
              </a:cxn>
              <a:cxn ang="0">
                <a:pos x="2891535" y="358267"/>
              </a:cxn>
              <a:cxn ang="0">
                <a:pos x="2866390" y="333120"/>
              </a:cxn>
              <a:cxn ang="0">
                <a:pos x="100584" y="307997"/>
              </a:cxn>
              <a:cxn ang="0">
                <a:pos x="100584" y="333120"/>
              </a:cxn>
              <a:cxn ang="0">
                <a:pos x="2866390" y="333120"/>
              </a:cxn>
              <a:cxn ang="0">
                <a:pos x="2891535" y="358267"/>
              </a:cxn>
              <a:cxn ang="0">
                <a:pos x="2916681" y="358267"/>
              </a:cxn>
              <a:cxn ang="0">
                <a:pos x="2916681" y="333120"/>
              </a:cxn>
              <a:cxn ang="0">
                <a:pos x="2912756" y="319660"/>
              </a:cxn>
              <a:cxn ang="0">
                <a:pos x="2902576" y="310539"/>
              </a:cxn>
              <a:cxn ang="0">
                <a:pos x="100584" y="307997"/>
              </a:cxn>
              <a:cxn ang="0">
                <a:pos x="75437" y="100584"/>
              </a:cxn>
              <a:cxn ang="0">
                <a:pos x="50291" y="117348"/>
              </a:cxn>
              <a:cxn ang="0">
                <a:pos x="50291" y="333120"/>
              </a:cxn>
              <a:cxn ang="0">
                <a:pos x="54217" y="346581"/>
              </a:cxn>
              <a:cxn ang="0">
                <a:pos x="64397" y="355702"/>
              </a:cxn>
              <a:cxn ang="0">
                <a:pos x="2866390" y="358244"/>
              </a:cxn>
              <a:cxn ang="0">
                <a:pos x="2866390" y="333120"/>
              </a:cxn>
              <a:cxn ang="0">
                <a:pos x="100584" y="333120"/>
              </a:cxn>
              <a:cxn ang="0">
                <a:pos x="75437" y="307975"/>
              </a:cxn>
              <a:cxn ang="0">
                <a:pos x="100584" y="307975"/>
              </a:cxn>
              <a:cxn ang="0">
                <a:pos x="100584" y="117348"/>
              </a:cxn>
              <a:cxn ang="0">
                <a:pos x="75437" y="100584"/>
              </a:cxn>
              <a:cxn ang="0">
                <a:pos x="75437" y="307975"/>
              </a:cxn>
              <a:cxn ang="0">
                <a:pos x="100584" y="333120"/>
              </a:cxn>
              <a:cxn ang="0">
                <a:pos x="100584" y="307997"/>
              </a:cxn>
              <a:cxn ang="0">
                <a:pos x="75437" y="307975"/>
              </a:cxn>
              <a:cxn ang="0">
                <a:pos x="100584" y="307975"/>
              </a:cxn>
              <a:cxn ang="0">
                <a:pos x="75437" y="307975"/>
              </a:cxn>
              <a:cxn ang="0">
                <a:pos x="100584" y="307997"/>
              </a:cxn>
              <a:cxn ang="0">
                <a:pos x="75437" y="0"/>
              </a:cxn>
              <a:cxn ang="0">
                <a:pos x="0" y="150875"/>
              </a:cxn>
              <a:cxn ang="0">
                <a:pos x="50291" y="117348"/>
              </a:cxn>
              <a:cxn ang="0">
                <a:pos x="50291" y="100584"/>
              </a:cxn>
              <a:cxn ang="0">
                <a:pos x="125729" y="100584"/>
              </a:cxn>
              <a:cxn ang="0">
                <a:pos x="75437" y="0"/>
              </a:cxn>
              <a:cxn ang="0">
                <a:pos x="125729" y="100584"/>
              </a:cxn>
              <a:cxn ang="0">
                <a:pos x="100584" y="100584"/>
              </a:cxn>
              <a:cxn ang="0">
                <a:pos x="100584" y="117348"/>
              </a:cxn>
              <a:cxn ang="0">
                <a:pos x="150875" y="150875"/>
              </a:cxn>
              <a:cxn ang="0">
                <a:pos x="125729" y="100584"/>
              </a:cxn>
              <a:cxn ang="0">
                <a:pos x="75437" y="100584"/>
              </a:cxn>
              <a:cxn ang="0">
                <a:pos x="50291" y="100584"/>
              </a:cxn>
              <a:cxn ang="0">
                <a:pos x="50291" y="117348"/>
              </a:cxn>
              <a:cxn ang="0">
                <a:pos x="75437" y="100584"/>
              </a:cxn>
              <a:cxn ang="0">
                <a:pos x="100584" y="100584"/>
              </a:cxn>
              <a:cxn ang="0">
                <a:pos x="75437" y="100584"/>
              </a:cxn>
              <a:cxn ang="0">
                <a:pos x="100584" y="117348"/>
              </a:cxn>
              <a:cxn ang="0">
                <a:pos x="100584" y="100584"/>
              </a:cxn>
            </a:cxnLst>
            <a:rect l="0" t="0" r="r" b="b"/>
            <a:pathLst>
              <a:path w="2916681" h="494792">
                <a:moveTo>
                  <a:pt x="2866390" y="358244"/>
                </a:moveTo>
                <a:lnTo>
                  <a:pt x="2866390" y="494792"/>
                </a:lnTo>
                <a:lnTo>
                  <a:pt x="2916681" y="494792"/>
                </a:lnTo>
                <a:lnTo>
                  <a:pt x="2916681" y="358267"/>
                </a:lnTo>
                <a:lnTo>
                  <a:pt x="2866390" y="358244"/>
                </a:lnTo>
                <a:close/>
              </a:path>
              <a:path w="2916681" h="494792">
                <a:moveTo>
                  <a:pt x="2866390" y="333120"/>
                </a:moveTo>
                <a:lnTo>
                  <a:pt x="2866390" y="358244"/>
                </a:lnTo>
                <a:lnTo>
                  <a:pt x="2891535" y="358267"/>
                </a:lnTo>
                <a:lnTo>
                  <a:pt x="2866390" y="333120"/>
                </a:lnTo>
                <a:close/>
              </a:path>
              <a:path w="2916681" h="494792">
                <a:moveTo>
                  <a:pt x="100584" y="307997"/>
                </a:moveTo>
                <a:lnTo>
                  <a:pt x="100584" y="333120"/>
                </a:lnTo>
                <a:lnTo>
                  <a:pt x="2866390" y="333120"/>
                </a:lnTo>
                <a:lnTo>
                  <a:pt x="2891535" y="358267"/>
                </a:lnTo>
                <a:lnTo>
                  <a:pt x="2916681" y="358267"/>
                </a:lnTo>
                <a:lnTo>
                  <a:pt x="2916681" y="333120"/>
                </a:lnTo>
                <a:lnTo>
                  <a:pt x="2912756" y="319660"/>
                </a:lnTo>
                <a:lnTo>
                  <a:pt x="2902576" y="310539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17348"/>
                </a:lnTo>
                <a:lnTo>
                  <a:pt x="50291" y="333120"/>
                </a:lnTo>
                <a:lnTo>
                  <a:pt x="54217" y="346581"/>
                </a:lnTo>
                <a:lnTo>
                  <a:pt x="64397" y="355702"/>
                </a:lnTo>
                <a:lnTo>
                  <a:pt x="2866390" y="358244"/>
                </a:lnTo>
                <a:lnTo>
                  <a:pt x="2866390" y="333120"/>
                </a:lnTo>
                <a:lnTo>
                  <a:pt x="100584" y="333120"/>
                </a:lnTo>
                <a:lnTo>
                  <a:pt x="75437" y="307975"/>
                </a:lnTo>
                <a:lnTo>
                  <a:pt x="100584" y="307975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75437" y="307975"/>
                </a:moveTo>
                <a:lnTo>
                  <a:pt x="100584" y="333120"/>
                </a:lnTo>
                <a:lnTo>
                  <a:pt x="100584" y="307997"/>
                </a:lnTo>
                <a:lnTo>
                  <a:pt x="75437" y="307975"/>
                </a:lnTo>
                <a:close/>
              </a:path>
              <a:path w="2916681" h="494792">
                <a:moveTo>
                  <a:pt x="100584" y="307975"/>
                </a:moveTo>
                <a:lnTo>
                  <a:pt x="75437" y="307975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1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2916681" h="494792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4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00584"/>
                </a:lnTo>
                <a:lnTo>
                  <a:pt x="50291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1" name="object 30"/>
          <p:cNvSpPr>
            <a:spLocks/>
          </p:cNvSpPr>
          <p:nvPr/>
        </p:nvSpPr>
        <p:spPr bwMode="auto">
          <a:xfrm>
            <a:off x="1476375" y="2214563"/>
            <a:ext cx="2992438" cy="593725"/>
          </a:xfrm>
          <a:custGeom>
            <a:avLst/>
            <a:gdLst/>
            <a:ahLst/>
            <a:cxnLst>
              <a:cxn ang="0">
                <a:pos x="2891409" y="395373"/>
              </a:cxn>
              <a:cxn ang="0">
                <a:pos x="14105" y="397915"/>
              </a:cxn>
              <a:cxn ang="0">
                <a:pos x="3925" y="407036"/>
              </a:cxn>
              <a:cxn ang="0">
                <a:pos x="0" y="420496"/>
              </a:cxn>
              <a:cxn ang="0">
                <a:pos x="0" y="593470"/>
              </a:cxn>
              <a:cxn ang="0">
                <a:pos x="50291" y="593470"/>
              </a:cxn>
              <a:cxn ang="0">
                <a:pos x="50291" y="445642"/>
              </a:cxn>
              <a:cxn ang="0">
                <a:pos x="25146" y="445642"/>
              </a:cxn>
              <a:cxn ang="0">
                <a:pos x="50291" y="420496"/>
              </a:cxn>
              <a:cxn ang="0">
                <a:pos x="2891409" y="420496"/>
              </a:cxn>
              <a:cxn ang="0">
                <a:pos x="2891409" y="395373"/>
              </a:cxn>
              <a:cxn ang="0">
                <a:pos x="50291" y="420496"/>
              </a:cxn>
              <a:cxn ang="0">
                <a:pos x="25146" y="445642"/>
              </a:cxn>
              <a:cxn ang="0">
                <a:pos x="50292" y="445620"/>
              </a:cxn>
              <a:cxn ang="0">
                <a:pos x="50291" y="420496"/>
              </a:cxn>
              <a:cxn ang="0">
                <a:pos x="50291" y="445620"/>
              </a:cxn>
              <a:cxn ang="0">
                <a:pos x="25146" y="445642"/>
              </a:cxn>
              <a:cxn ang="0">
                <a:pos x="50291" y="445642"/>
              </a:cxn>
              <a:cxn ang="0">
                <a:pos x="2941701" y="395350"/>
              </a:cxn>
              <a:cxn ang="0">
                <a:pos x="2916555" y="395350"/>
              </a:cxn>
              <a:cxn ang="0">
                <a:pos x="2891409" y="420496"/>
              </a:cxn>
              <a:cxn ang="0">
                <a:pos x="50291" y="420496"/>
              </a:cxn>
              <a:cxn ang="0">
                <a:pos x="50291" y="445620"/>
              </a:cxn>
              <a:cxn ang="0">
                <a:pos x="2927650" y="443100"/>
              </a:cxn>
              <a:cxn ang="0">
                <a:pos x="2937806" y="434013"/>
              </a:cxn>
              <a:cxn ang="0">
                <a:pos x="2941701" y="420496"/>
              </a:cxn>
              <a:cxn ang="0">
                <a:pos x="2941701" y="395350"/>
              </a:cxn>
              <a:cxn ang="0">
                <a:pos x="2916555" y="395350"/>
              </a:cxn>
              <a:cxn ang="0">
                <a:pos x="2891409" y="395373"/>
              </a:cxn>
              <a:cxn ang="0">
                <a:pos x="2891409" y="420496"/>
              </a:cxn>
              <a:cxn ang="0">
                <a:pos x="2916555" y="395350"/>
              </a:cxn>
              <a:cxn ang="0">
                <a:pos x="2916555" y="100583"/>
              </a:cxn>
              <a:cxn ang="0">
                <a:pos x="2891409" y="117348"/>
              </a:cxn>
              <a:cxn ang="0">
                <a:pos x="2891409" y="395373"/>
              </a:cxn>
              <a:cxn ang="0">
                <a:pos x="2941701" y="395350"/>
              </a:cxn>
              <a:cxn ang="0">
                <a:pos x="2941701" y="117348"/>
              </a:cxn>
              <a:cxn ang="0">
                <a:pos x="2916555" y="100583"/>
              </a:cxn>
              <a:cxn ang="0">
                <a:pos x="2916555" y="0"/>
              </a:cxn>
              <a:cxn ang="0">
                <a:pos x="2841117" y="150875"/>
              </a:cxn>
              <a:cxn ang="0">
                <a:pos x="2891409" y="117348"/>
              </a:cxn>
              <a:cxn ang="0">
                <a:pos x="2891409" y="100583"/>
              </a:cxn>
              <a:cxn ang="0">
                <a:pos x="2966847" y="100583"/>
              </a:cxn>
              <a:cxn ang="0">
                <a:pos x="2916555" y="0"/>
              </a:cxn>
              <a:cxn ang="0">
                <a:pos x="2966847" y="100583"/>
              </a:cxn>
              <a:cxn ang="0">
                <a:pos x="2941701" y="100583"/>
              </a:cxn>
              <a:cxn ang="0">
                <a:pos x="2941701" y="117348"/>
              </a:cxn>
              <a:cxn ang="0">
                <a:pos x="2991993" y="150875"/>
              </a:cxn>
              <a:cxn ang="0">
                <a:pos x="2966847" y="100583"/>
              </a:cxn>
              <a:cxn ang="0">
                <a:pos x="2916555" y="100583"/>
              </a:cxn>
              <a:cxn ang="0">
                <a:pos x="2891409" y="100583"/>
              </a:cxn>
              <a:cxn ang="0">
                <a:pos x="2891409" y="117348"/>
              </a:cxn>
              <a:cxn ang="0">
                <a:pos x="2916555" y="100583"/>
              </a:cxn>
              <a:cxn ang="0">
                <a:pos x="2941701" y="100583"/>
              </a:cxn>
              <a:cxn ang="0">
                <a:pos x="2916555" y="100583"/>
              </a:cxn>
              <a:cxn ang="0">
                <a:pos x="2941701" y="117348"/>
              </a:cxn>
              <a:cxn ang="0">
                <a:pos x="2941701" y="100583"/>
              </a:cxn>
            </a:cxnLst>
            <a:rect l="0" t="0" r="r" b="b"/>
            <a:pathLst>
              <a:path w="2991993" h="593470">
                <a:moveTo>
                  <a:pt x="2891409" y="395373"/>
                </a:moveTo>
                <a:lnTo>
                  <a:pt x="14105" y="397915"/>
                </a:lnTo>
                <a:lnTo>
                  <a:pt x="3925" y="407036"/>
                </a:lnTo>
                <a:lnTo>
                  <a:pt x="0" y="420496"/>
                </a:lnTo>
                <a:lnTo>
                  <a:pt x="0" y="593470"/>
                </a:lnTo>
                <a:lnTo>
                  <a:pt x="50291" y="593470"/>
                </a:lnTo>
                <a:lnTo>
                  <a:pt x="50291" y="445642"/>
                </a:lnTo>
                <a:lnTo>
                  <a:pt x="25146" y="445642"/>
                </a:lnTo>
                <a:lnTo>
                  <a:pt x="50291" y="420496"/>
                </a:lnTo>
                <a:lnTo>
                  <a:pt x="2891409" y="420496"/>
                </a:lnTo>
                <a:lnTo>
                  <a:pt x="2891409" y="395373"/>
                </a:lnTo>
                <a:close/>
              </a:path>
              <a:path w="2991993" h="593470">
                <a:moveTo>
                  <a:pt x="50291" y="420496"/>
                </a:moveTo>
                <a:lnTo>
                  <a:pt x="25146" y="445642"/>
                </a:lnTo>
                <a:lnTo>
                  <a:pt x="50292" y="445620"/>
                </a:lnTo>
                <a:lnTo>
                  <a:pt x="50291" y="420496"/>
                </a:lnTo>
                <a:close/>
              </a:path>
              <a:path w="2991993" h="593470">
                <a:moveTo>
                  <a:pt x="50291" y="445620"/>
                </a:moveTo>
                <a:lnTo>
                  <a:pt x="25146" y="445642"/>
                </a:lnTo>
                <a:lnTo>
                  <a:pt x="50291" y="445642"/>
                </a:lnTo>
                <a:close/>
              </a:path>
              <a:path w="2991993" h="593470">
                <a:moveTo>
                  <a:pt x="2941701" y="395350"/>
                </a:moveTo>
                <a:lnTo>
                  <a:pt x="2916555" y="395350"/>
                </a:lnTo>
                <a:lnTo>
                  <a:pt x="2891409" y="420496"/>
                </a:lnTo>
                <a:lnTo>
                  <a:pt x="50291" y="420496"/>
                </a:lnTo>
                <a:lnTo>
                  <a:pt x="50291" y="445620"/>
                </a:lnTo>
                <a:lnTo>
                  <a:pt x="2927650" y="443100"/>
                </a:lnTo>
                <a:lnTo>
                  <a:pt x="2937806" y="434013"/>
                </a:lnTo>
                <a:lnTo>
                  <a:pt x="2941701" y="420496"/>
                </a:lnTo>
                <a:lnTo>
                  <a:pt x="2941701" y="395350"/>
                </a:lnTo>
                <a:close/>
              </a:path>
              <a:path w="2991993" h="593470">
                <a:moveTo>
                  <a:pt x="2916555" y="395350"/>
                </a:moveTo>
                <a:lnTo>
                  <a:pt x="2891409" y="395373"/>
                </a:lnTo>
                <a:lnTo>
                  <a:pt x="2891409" y="420496"/>
                </a:lnTo>
                <a:lnTo>
                  <a:pt x="2916555" y="395350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17348"/>
                </a:lnTo>
                <a:lnTo>
                  <a:pt x="2891409" y="395373"/>
                </a:lnTo>
                <a:lnTo>
                  <a:pt x="2941701" y="395350"/>
                </a:lnTo>
                <a:lnTo>
                  <a:pt x="2941701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3"/>
                </a:lnTo>
                <a:lnTo>
                  <a:pt x="2966847" y="100583"/>
                </a:lnTo>
                <a:lnTo>
                  <a:pt x="2916555" y="0"/>
                </a:lnTo>
                <a:close/>
              </a:path>
              <a:path w="2991993" h="593470">
                <a:moveTo>
                  <a:pt x="2966847" y="100583"/>
                </a:moveTo>
                <a:lnTo>
                  <a:pt x="2941701" y="100583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3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00583"/>
                </a:lnTo>
                <a:lnTo>
                  <a:pt x="2891409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41701" y="100583"/>
                </a:moveTo>
                <a:lnTo>
                  <a:pt x="2916555" y="100583"/>
                </a:lnTo>
                <a:lnTo>
                  <a:pt x="2941701" y="117348"/>
                </a:lnTo>
                <a:lnTo>
                  <a:pt x="2941701" y="10058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2" name="object 31"/>
          <p:cNvSpPr>
            <a:spLocks/>
          </p:cNvSpPr>
          <p:nvPr/>
        </p:nvSpPr>
        <p:spPr bwMode="auto">
          <a:xfrm>
            <a:off x="4510088" y="3733800"/>
            <a:ext cx="150812" cy="493713"/>
          </a:xfrm>
          <a:custGeom>
            <a:avLst/>
            <a:gdLst/>
            <a:ahLst/>
            <a:cxnLst>
              <a:cxn ang="0">
                <a:pos x="100584" y="222250"/>
              </a:cxn>
              <a:cxn ang="0">
                <a:pos x="75437" y="222250"/>
              </a:cxn>
              <a:cxn ang="0">
                <a:pos x="50292" y="247395"/>
              </a:cxn>
              <a:cxn ang="0">
                <a:pos x="50292" y="494792"/>
              </a:cxn>
              <a:cxn ang="0">
                <a:pos x="100584" y="494792"/>
              </a:cxn>
              <a:cxn ang="0">
                <a:pos x="100584" y="272542"/>
              </a:cxn>
              <a:cxn ang="0">
                <a:pos x="75437" y="272542"/>
              </a:cxn>
              <a:cxn ang="0">
                <a:pos x="100584" y="247395"/>
              </a:cxn>
              <a:cxn ang="0">
                <a:pos x="100584" y="222250"/>
              </a:cxn>
              <a:cxn ang="0">
                <a:pos x="100584" y="247395"/>
              </a:cxn>
              <a:cxn ang="0">
                <a:pos x="75437" y="272542"/>
              </a:cxn>
              <a:cxn ang="0">
                <a:pos x="86478" y="269977"/>
              </a:cxn>
              <a:cxn ang="0">
                <a:pos x="96658" y="260856"/>
              </a:cxn>
              <a:cxn ang="0">
                <a:pos x="100584" y="247395"/>
              </a:cxn>
              <a:cxn ang="0">
                <a:pos x="100584" y="247395"/>
              </a:cxn>
              <a:cxn ang="0">
                <a:pos x="96658" y="260856"/>
              </a:cxn>
              <a:cxn ang="0">
                <a:pos x="86478" y="269977"/>
              </a:cxn>
              <a:cxn ang="0">
                <a:pos x="75437" y="272542"/>
              </a:cxn>
              <a:cxn ang="0">
                <a:pos x="100584" y="272542"/>
              </a:cxn>
              <a:cxn ang="0">
                <a:pos x="100584" y="247395"/>
              </a:cxn>
              <a:cxn ang="0">
                <a:pos x="75437" y="100584"/>
              </a:cxn>
              <a:cxn ang="0">
                <a:pos x="50292" y="117348"/>
              </a:cxn>
              <a:cxn ang="0">
                <a:pos x="50292" y="247395"/>
              </a:cxn>
              <a:cxn ang="0">
                <a:pos x="54217" y="233935"/>
              </a:cxn>
              <a:cxn ang="0">
                <a:pos x="64397" y="224814"/>
              </a:cxn>
              <a:cxn ang="0">
                <a:pos x="75437" y="222250"/>
              </a:cxn>
              <a:cxn ang="0">
                <a:pos x="100584" y="222250"/>
              </a:cxn>
              <a:cxn ang="0">
                <a:pos x="100584" y="117348"/>
              </a:cxn>
              <a:cxn ang="0">
                <a:pos x="75437" y="100584"/>
              </a:cxn>
              <a:cxn ang="0">
                <a:pos x="75437" y="222250"/>
              </a:cxn>
              <a:cxn ang="0">
                <a:pos x="64397" y="224814"/>
              </a:cxn>
              <a:cxn ang="0">
                <a:pos x="54217" y="233935"/>
              </a:cxn>
              <a:cxn ang="0">
                <a:pos x="50292" y="247395"/>
              </a:cxn>
              <a:cxn ang="0">
                <a:pos x="75437" y="222250"/>
              </a:cxn>
              <a:cxn ang="0">
                <a:pos x="75437" y="0"/>
              </a:cxn>
              <a:cxn ang="0">
                <a:pos x="0" y="150875"/>
              </a:cxn>
              <a:cxn ang="0">
                <a:pos x="50291" y="117348"/>
              </a:cxn>
              <a:cxn ang="0">
                <a:pos x="50292" y="100584"/>
              </a:cxn>
              <a:cxn ang="0">
                <a:pos x="125730" y="100584"/>
              </a:cxn>
              <a:cxn ang="0">
                <a:pos x="75437" y="0"/>
              </a:cxn>
              <a:cxn ang="0">
                <a:pos x="125730" y="100584"/>
              </a:cxn>
              <a:cxn ang="0">
                <a:pos x="100584" y="100584"/>
              </a:cxn>
              <a:cxn ang="0">
                <a:pos x="100584" y="117348"/>
              </a:cxn>
              <a:cxn ang="0">
                <a:pos x="150875" y="150875"/>
              </a:cxn>
              <a:cxn ang="0">
                <a:pos x="125730" y="100584"/>
              </a:cxn>
              <a:cxn ang="0">
                <a:pos x="75437" y="100584"/>
              </a:cxn>
              <a:cxn ang="0">
                <a:pos x="50292" y="100584"/>
              </a:cxn>
              <a:cxn ang="0">
                <a:pos x="50292" y="117348"/>
              </a:cxn>
              <a:cxn ang="0">
                <a:pos x="75437" y="100584"/>
              </a:cxn>
              <a:cxn ang="0">
                <a:pos x="100584" y="100584"/>
              </a:cxn>
              <a:cxn ang="0">
                <a:pos x="75437" y="100584"/>
              </a:cxn>
              <a:cxn ang="0">
                <a:pos x="100584" y="117348"/>
              </a:cxn>
              <a:cxn ang="0">
                <a:pos x="100584" y="100584"/>
              </a:cxn>
            </a:cxnLst>
            <a:rect l="0" t="0" r="r" b="b"/>
            <a:pathLst>
              <a:path w="150875" h="494792">
                <a:moveTo>
                  <a:pt x="100584" y="222250"/>
                </a:moveTo>
                <a:lnTo>
                  <a:pt x="75437" y="222250"/>
                </a:lnTo>
                <a:lnTo>
                  <a:pt x="50292" y="247395"/>
                </a:lnTo>
                <a:lnTo>
                  <a:pt x="50292" y="494792"/>
                </a:lnTo>
                <a:lnTo>
                  <a:pt x="100584" y="494792"/>
                </a:lnTo>
                <a:lnTo>
                  <a:pt x="100584" y="272542"/>
                </a:lnTo>
                <a:lnTo>
                  <a:pt x="75437" y="272542"/>
                </a:lnTo>
                <a:lnTo>
                  <a:pt x="100584" y="247395"/>
                </a:lnTo>
                <a:lnTo>
                  <a:pt x="100584" y="222250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75437" y="272542"/>
                </a:lnTo>
                <a:lnTo>
                  <a:pt x="86478" y="269977"/>
                </a:lnTo>
                <a:lnTo>
                  <a:pt x="96658" y="260856"/>
                </a:lnTo>
                <a:lnTo>
                  <a:pt x="100584" y="247395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96658" y="260856"/>
                </a:lnTo>
                <a:lnTo>
                  <a:pt x="86478" y="269977"/>
                </a:lnTo>
                <a:lnTo>
                  <a:pt x="75437" y="272542"/>
                </a:lnTo>
                <a:lnTo>
                  <a:pt x="100584" y="272542"/>
                </a:lnTo>
                <a:lnTo>
                  <a:pt x="100584" y="247395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17348"/>
                </a:lnTo>
                <a:lnTo>
                  <a:pt x="50292" y="247395"/>
                </a:lnTo>
                <a:lnTo>
                  <a:pt x="54217" y="233935"/>
                </a:lnTo>
                <a:lnTo>
                  <a:pt x="64397" y="224814"/>
                </a:lnTo>
                <a:lnTo>
                  <a:pt x="75437" y="222250"/>
                </a:lnTo>
                <a:lnTo>
                  <a:pt x="100584" y="222250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75437" y="222250"/>
                </a:moveTo>
                <a:lnTo>
                  <a:pt x="64397" y="224814"/>
                </a:lnTo>
                <a:lnTo>
                  <a:pt x="54217" y="233935"/>
                </a:lnTo>
                <a:lnTo>
                  <a:pt x="50292" y="247395"/>
                </a:lnTo>
                <a:lnTo>
                  <a:pt x="75437" y="222250"/>
                </a:lnTo>
                <a:close/>
              </a:path>
              <a:path w="150875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7" y="0"/>
                </a:lnTo>
                <a:close/>
              </a:path>
              <a:path w="150875" h="494792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6F2F9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3" name="object 32"/>
          <p:cNvSpPr>
            <a:spLocks/>
          </p:cNvSpPr>
          <p:nvPr/>
        </p:nvSpPr>
        <p:spPr bwMode="auto">
          <a:xfrm>
            <a:off x="4510088" y="2214563"/>
            <a:ext cx="150812" cy="593725"/>
          </a:xfrm>
          <a:custGeom>
            <a:avLst/>
            <a:gdLst/>
            <a:ahLst/>
            <a:cxnLst>
              <a:cxn ang="0">
                <a:pos x="50292" y="296671"/>
              </a:cxn>
              <a:cxn ang="0">
                <a:pos x="50292" y="593470"/>
              </a:cxn>
              <a:cxn ang="0">
                <a:pos x="100584" y="593470"/>
              </a:cxn>
              <a:cxn ang="0">
                <a:pos x="100584" y="321817"/>
              </a:cxn>
              <a:cxn ang="0">
                <a:pos x="75437" y="321817"/>
              </a:cxn>
              <a:cxn ang="0">
                <a:pos x="64397" y="319275"/>
              </a:cxn>
              <a:cxn ang="0">
                <a:pos x="54217" y="310188"/>
              </a:cxn>
              <a:cxn ang="0">
                <a:pos x="50292" y="296671"/>
              </a:cxn>
              <a:cxn ang="0">
                <a:pos x="50292" y="296671"/>
              </a:cxn>
              <a:cxn ang="0">
                <a:pos x="54217" y="310188"/>
              </a:cxn>
              <a:cxn ang="0">
                <a:pos x="64397" y="319275"/>
              </a:cxn>
              <a:cxn ang="0">
                <a:pos x="75437" y="321817"/>
              </a:cxn>
              <a:cxn ang="0">
                <a:pos x="50292" y="296671"/>
              </a:cxn>
              <a:cxn ang="0">
                <a:pos x="75437" y="100583"/>
              </a:cxn>
              <a:cxn ang="0">
                <a:pos x="50292" y="117348"/>
              </a:cxn>
              <a:cxn ang="0">
                <a:pos x="50292" y="296671"/>
              </a:cxn>
              <a:cxn ang="0">
                <a:pos x="75437" y="321817"/>
              </a:cxn>
              <a:cxn ang="0">
                <a:pos x="100584" y="321817"/>
              </a:cxn>
              <a:cxn ang="0">
                <a:pos x="100584" y="296671"/>
              </a:cxn>
              <a:cxn ang="0">
                <a:pos x="75437" y="271525"/>
              </a:cxn>
              <a:cxn ang="0">
                <a:pos x="100584" y="271525"/>
              </a:cxn>
              <a:cxn ang="0">
                <a:pos x="100584" y="117348"/>
              </a:cxn>
              <a:cxn ang="0">
                <a:pos x="75437" y="100583"/>
              </a:cxn>
              <a:cxn ang="0">
                <a:pos x="75437" y="271525"/>
              </a:cxn>
              <a:cxn ang="0">
                <a:pos x="100584" y="296671"/>
              </a:cxn>
              <a:cxn ang="0">
                <a:pos x="96658" y="283211"/>
              </a:cxn>
              <a:cxn ang="0">
                <a:pos x="86478" y="274090"/>
              </a:cxn>
              <a:cxn ang="0">
                <a:pos x="75437" y="271525"/>
              </a:cxn>
              <a:cxn ang="0">
                <a:pos x="100584" y="271525"/>
              </a:cxn>
              <a:cxn ang="0">
                <a:pos x="75437" y="271525"/>
              </a:cxn>
              <a:cxn ang="0">
                <a:pos x="86478" y="274090"/>
              </a:cxn>
              <a:cxn ang="0">
                <a:pos x="96658" y="283211"/>
              </a:cxn>
              <a:cxn ang="0">
                <a:pos x="100584" y="296671"/>
              </a:cxn>
              <a:cxn ang="0">
                <a:pos x="100584" y="271525"/>
              </a:cxn>
              <a:cxn ang="0">
                <a:pos x="75437" y="0"/>
              </a:cxn>
              <a:cxn ang="0">
                <a:pos x="0" y="150875"/>
              </a:cxn>
              <a:cxn ang="0">
                <a:pos x="50291" y="117348"/>
              </a:cxn>
              <a:cxn ang="0">
                <a:pos x="50292" y="100583"/>
              </a:cxn>
              <a:cxn ang="0">
                <a:pos x="125729" y="100583"/>
              </a:cxn>
              <a:cxn ang="0">
                <a:pos x="75437" y="0"/>
              </a:cxn>
              <a:cxn ang="0">
                <a:pos x="125729" y="100583"/>
              </a:cxn>
              <a:cxn ang="0">
                <a:pos x="100584" y="100583"/>
              </a:cxn>
              <a:cxn ang="0">
                <a:pos x="100584" y="117348"/>
              </a:cxn>
              <a:cxn ang="0">
                <a:pos x="150875" y="150875"/>
              </a:cxn>
              <a:cxn ang="0">
                <a:pos x="125729" y="100583"/>
              </a:cxn>
              <a:cxn ang="0">
                <a:pos x="75437" y="100583"/>
              </a:cxn>
              <a:cxn ang="0">
                <a:pos x="50292" y="100583"/>
              </a:cxn>
              <a:cxn ang="0">
                <a:pos x="50292" y="117348"/>
              </a:cxn>
              <a:cxn ang="0">
                <a:pos x="75437" y="100583"/>
              </a:cxn>
              <a:cxn ang="0">
                <a:pos x="100584" y="100583"/>
              </a:cxn>
              <a:cxn ang="0">
                <a:pos x="75437" y="100583"/>
              </a:cxn>
              <a:cxn ang="0">
                <a:pos x="100584" y="117348"/>
              </a:cxn>
              <a:cxn ang="0">
                <a:pos x="100584" y="100583"/>
              </a:cxn>
            </a:cxnLst>
            <a:rect l="0" t="0" r="r" b="b"/>
            <a:pathLst>
              <a:path w="150875" h="593470">
                <a:moveTo>
                  <a:pt x="50292" y="296671"/>
                </a:moveTo>
                <a:lnTo>
                  <a:pt x="50292" y="593470"/>
                </a:lnTo>
                <a:lnTo>
                  <a:pt x="100584" y="593470"/>
                </a:lnTo>
                <a:lnTo>
                  <a:pt x="100584" y="321817"/>
                </a:lnTo>
                <a:lnTo>
                  <a:pt x="75437" y="321817"/>
                </a:lnTo>
                <a:lnTo>
                  <a:pt x="64397" y="319275"/>
                </a:lnTo>
                <a:lnTo>
                  <a:pt x="54217" y="310188"/>
                </a:lnTo>
                <a:lnTo>
                  <a:pt x="50292" y="296671"/>
                </a:lnTo>
                <a:close/>
              </a:path>
              <a:path w="150875" h="593470">
                <a:moveTo>
                  <a:pt x="50292" y="296671"/>
                </a:moveTo>
                <a:lnTo>
                  <a:pt x="54217" y="310188"/>
                </a:lnTo>
                <a:lnTo>
                  <a:pt x="64397" y="319275"/>
                </a:lnTo>
                <a:lnTo>
                  <a:pt x="75437" y="321817"/>
                </a:lnTo>
                <a:lnTo>
                  <a:pt x="50292" y="296671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17348"/>
                </a:lnTo>
                <a:lnTo>
                  <a:pt x="50292" y="296671"/>
                </a:lnTo>
                <a:lnTo>
                  <a:pt x="75437" y="321817"/>
                </a:lnTo>
                <a:lnTo>
                  <a:pt x="100584" y="321817"/>
                </a:lnTo>
                <a:lnTo>
                  <a:pt x="100584" y="296671"/>
                </a:lnTo>
                <a:lnTo>
                  <a:pt x="75437" y="271525"/>
                </a:lnTo>
                <a:lnTo>
                  <a:pt x="100584" y="271525"/>
                </a:lnTo>
                <a:lnTo>
                  <a:pt x="100584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75437" y="271525"/>
                </a:moveTo>
                <a:lnTo>
                  <a:pt x="100584" y="296671"/>
                </a:lnTo>
                <a:lnTo>
                  <a:pt x="96658" y="283211"/>
                </a:lnTo>
                <a:lnTo>
                  <a:pt x="86478" y="274090"/>
                </a:lnTo>
                <a:lnTo>
                  <a:pt x="75437" y="271525"/>
                </a:lnTo>
                <a:close/>
              </a:path>
              <a:path w="150875" h="593470">
                <a:moveTo>
                  <a:pt x="100584" y="271525"/>
                </a:moveTo>
                <a:lnTo>
                  <a:pt x="75437" y="271525"/>
                </a:lnTo>
                <a:lnTo>
                  <a:pt x="86478" y="274090"/>
                </a:lnTo>
                <a:lnTo>
                  <a:pt x="96658" y="283211"/>
                </a:lnTo>
                <a:lnTo>
                  <a:pt x="100584" y="296671"/>
                </a:lnTo>
                <a:lnTo>
                  <a:pt x="100584" y="271525"/>
                </a:lnTo>
                <a:close/>
              </a:path>
              <a:path w="150875" h="59347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3"/>
                </a:lnTo>
                <a:lnTo>
                  <a:pt x="125729" y="100583"/>
                </a:lnTo>
                <a:lnTo>
                  <a:pt x="75437" y="0"/>
                </a:lnTo>
                <a:close/>
              </a:path>
              <a:path w="150875" h="593470">
                <a:moveTo>
                  <a:pt x="125729" y="100583"/>
                </a:moveTo>
                <a:lnTo>
                  <a:pt x="100584" y="100583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3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00583"/>
                </a:lnTo>
                <a:lnTo>
                  <a:pt x="50292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100584" y="100583"/>
                </a:moveTo>
                <a:lnTo>
                  <a:pt x="75437" y="100583"/>
                </a:lnTo>
                <a:lnTo>
                  <a:pt x="100584" y="117348"/>
                </a:lnTo>
                <a:lnTo>
                  <a:pt x="100584" y="100583"/>
                </a:lnTo>
                <a:close/>
              </a:path>
            </a:pathLst>
          </a:custGeom>
          <a:solidFill>
            <a:srgbClr val="6F2F9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4" name="object 33"/>
          <p:cNvSpPr>
            <a:spLocks/>
          </p:cNvSpPr>
          <p:nvPr/>
        </p:nvSpPr>
        <p:spPr bwMode="auto">
          <a:xfrm>
            <a:off x="1497013" y="3733800"/>
            <a:ext cx="2990850" cy="493713"/>
          </a:xfrm>
          <a:custGeom>
            <a:avLst/>
            <a:gdLst/>
            <a:ahLst/>
            <a:cxnLst>
              <a:cxn ang="0">
                <a:pos x="2891409" y="307870"/>
              </a:cxn>
              <a:cxn ang="0">
                <a:pos x="14105" y="310412"/>
              </a:cxn>
              <a:cxn ang="0">
                <a:pos x="3925" y="319533"/>
              </a:cxn>
              <a:cxn ang="0">
                <a:pos x="0" y="332994"/>
              </a:cxn>
              <a:cxn ang="0">
                <a:pos x="0" y="494664"/>
              </a:cxn>
              <a:cxn ang="0">
                <a:pos x="50291" y="494664"/>
              </a:cxn>
              <a:cxn ang="0">
                <a:pos x="50291" y="358139"/>
              </a:cxn>
              <a:cxn ang="0">
                <a:pos x="25145" y="358139"/>
              </a:cxn>
              <a:cxn ang="0">
                <a:pos x="50291" y="332994"/>
              </a:cxn>
              <a:cxn ang="0">
                <a:pos x="2891409" y="332994"/>
              </a:cxn>
              <a:cxn ang="0">
                <a:pos x="2891409" y="307870"/>
              </a:cxn>
              <a:cxn ang="0">
                <a:pos x="50291" y="332994"/>
              </a:cxn>
              <a:cxn ang="0">
                <a:pos x="25145" y="358139"/>
              </a:cxn>
              <a:cxn ang="0">
                <a:pos x="50292" y="358117"/>
              </a:cxn>
              <a:cxn ang="0">
                <a:pos x="50291" y="332994"/>
              </a:cxn>
              <a:cxn ang="0">
                <a:pos x="50291" y="358117"/>
              </a:cxn>
              <a:cxn ang="0">
                <a:pos x="25145" y="358139"/>
              </a:cxn>
              <a:cxn ang="0">
                <a:pos x="50291" y="358139"/>
              </a:cxn>
              <a:cxn ang="0">
                <a:pos x="2941701" y="307848"/>
              </a:cxn>
              <a:cxn ang="0">
                <a:pos x="2916555" y="307848"/>
              </a:cxn>
              <a:cxn ang="0">
                <a:pos x="2891409" y="332994"/>
              </a:cxn>
              <a:cxn ang="0">
                <a:pos x="50291" y="332994"/>
              </a:cxn>
              <a:cxn ang="0">
                <a:pos x="50291" y="358117"/>
              </a:cxn>
              <a:cxn ang="0">
                <a:pos x="2927650" y="355597"/>
              </a:cxn>
              <a:cxn ang="0">
                <a:pos x="2937806" y="346510"/>
              </a:cxn>
              <a:cxn ang="0">
                <a:pos x="2941701" y="332994"/>
              </a:cxn>
              <a:cxn ang="0">
                <a:pos x="2941701" y="307848"/>
              </a:cxn>
              <a:cxn ang="0">
                <a:pos x="2916555" y="307848"/>
              </a:cxn>
              <a:cxn ang="0">
                <a:pos x="2891409" y="307870"/>
              </a:cxn>
              <a:cxn ang="0">
                <a:pos x="2891409" y="332994"/>
              </a:cxn>
              <a:cxn ang="0">
                <a:pos x="2916555" y="307848"/>
              </a:cxn>
              <a:cxn ang="0">
                <a:pos x="2916555" y="100584"/>
              </a:cxn>
              <a:cxn ang="0">
                <a:pos x="2891409" y="117348"/>
              </a:cxn>
              <a:cxn ang="0">
                <a:pos x="2891409" y="307870"/>
              </a:cxn>
              <a:cxn ang="0">
                <a:pos x="2941701" y="307848"/>
              </a:cxn>
              <a:cxn ang="0">
                <a:pos x="2941701" y="117348"/>
              </a:cxn>
              <a:cxn ang="0">
                <a:pos x="2916555" y="100584"/>
              </a:cxn>
              <a:cxn ang="0">
                <a:pos x="2916555" y="0"/>
              </a:cxn>
              <a:cxn ang="0">
                <a:pos x="2841117" y="150875"/>
              </a:cxn>
              <a:cxn ang="0">
                <a:pos x="2891409" y="117348"/>
              </a:cxn>
              <a:cxn ang="0">
                <a:pos x="2891409" y="100584"/>
              </a:cxn>
              <a:cxn ang="0">
                <a:pos x="2966847" y="100584"/>
              </a:cxn>
              <a:cxn ang="0">
                <a:pos x="2916555" y="0"/>
              </a:cxn>
              <a:cxn ang="0">
                <a:pos x="2966847" y="100584"/>
              </a:cxn>
              <a:cxn ang="0">
                <a:pos x="2941701" y="100584"/>
              </a:cxn>
              <a:cxn ang="0">
                <a:pos x="2941701" y="117348"/>
              </a:cxn>
              <a:cxn ang="0">
                <a:pos x="2991993" y="150875"/>
              </a:cxn>
              <a:cxn ang="0">
                <a:pos x="2966847" y="100584"/>
              </a:cxn>
              <a:cxn ang="0">
                <a:pos x="2916555" y="100584"/>
              </a:cxn>
              <a:cxn ang="0">
                <a:pos x="2891409" y="100584"/>
              </a:cxn>
              <a:cxn ang="0">
                <a:pos x="2891409" y="117348"/>
              </a:cxn>
              <a:cxn ang="0">
                <a:pos x="2916555" y="100584"/>
              </a:cxn>
              <a:cxn ang="0">
                <a:pos x="2941701" y="100584"/>
              </a:cxn>
              <a:cxn ang="0">
                <a:pos x="2916555" y="100584"/>
              </a:cxn>
              <a:cxn ang="0">
                <a:pos x="2941701" y="117348"/>
              </a:cxn>
              <a:cxn ang="0">
                <a:pos x="2941701" y="100584"/>
              </a:cxn>
            </a:cxnLst>
            <a:rect l="0" t="0" r="r" b="b"/>
            <a:pathLst>
              <a:path w="2991993" h="494664">
                <a:moveTo>
                  <a:pt x="2891409" y="307870"/>
                </a:moveTo>
                <a:lnTo>
                  <a:pt x="14105" y="310412"/>
                </a:lnTo>
                <a:lnTo>
                  <a:pt x="3925" y="319533"/>
                </a:lnTo>
                <a:lnTo>
                  <a:pt x="0" y="332994"/>
                </a:lnTo>
                <a:lnTo>
                  <a:pt x="0" y="494664"/>
                </a:lnTo>
                <a:lnTo>
                  <a:pt x="50291" y="494664"/>
                </a:lnTo>
                <a:lnTo>
                  <a:pt x="50291" y="358139"/>
                </a:lnTo>
                <a:lnTo>
                  <a:pt x="25145" y="358139"/>
                </a:lnTo>
                <a:lnTo>
                  <a:pt x="50291" y="332994"/>
                </a:lnTo>
                <a:lnTo>
                  <a:pt x="2891409" y="332994"/>
                </a:lnTo>
                <a:lnTo>
                  <a:pt x="2891409" y="307870"/>
                </a:lnTo>
                <a:close/>
              </a:path>
              <a:path w="2991993" h="494664">
                <a:moveTo>
                  <a:pt x="50291" y="332994"/>
                </a:moveTo>
                <a:lnTo>
                  <a:pt x="25145" y="358139"/>
                </a:lnTo>
                <a:lnTo>
                  <a:pt x="50292" y="358117"/>
                </a:lnTo>
                <a:lnTo>
                  <a:pt x="50291" y="332994"/>
                </a:lnTo>
                <a:close/>
              </a:path>
              <a:path w="2991993" h="494664">
                <a:moveTo>
                  <a:pt x="50291" y="358117"/>
                </a:moveTo>
                <a:lnTo>
                  <a:pt x="25145" y="358139"/>
                </a:lnTo>
                <a:lnTo>
                  <a:pt x="50291" y="358139"/>
                </a:lnTo>
                <a:close/>
              </a:path>
              <a:path w="2991993" h="494664">
                <a:moveTo>
                  <a:pt x="2941701" y="307848"/>
                </a:moveTo>
                <a:lnTo>
                  <a:pt x="2916555" y="307848"/>
                </a:lnTo>
                <a:lnTo>
                  <a:pt x="2891409" y="332994"/>
                </a:lnTo>
                <a:lnTo>
                  <a:pt x="50291" y="332994"/>
                </a:lnTo>
                <a:lnTo>
                  <a:pt x="50291" y="358117"/>
                </a:lnTo>
                <a:lnTo>
                  <a:pt x="2927650" y="355597"/>
                </a:lnTo>
                <a:lnTo>
                  <a:pt x="2937806" y="346510"/>
                </a:lnTo>
                <a:lnTo>
                  <a:pt x="2941701" y="332994"/>
                </a:lnTo>
                <a:lnTo>
                  <a:pt x="2941701" y="307848"/>
                </a:lnTo>
                <a:close/>
              </a:path>
              <a:path w="2991993" h="494664">
                <a:moveTo>
                  <a:pt x="2916555" y="307848"/>
                </a:moveTo>
                <a:lnTo>
                  <a:pt x="2891409" y="307870"/>
                </a:lnTo>
                <a:lnTo>
                  <a:pt x="2891409" y="332994"/>
                </a:lnTo>
                <a:lnTo>
                  <a:pt x="2916555" y="307848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17348"/>
                </a:lnTo>
                <a:lnTo>
                  <a:pt x="2891409" y="307870"/>
                </a:lnTo>
                <a:lnTo>
                  <a:pt x="2941701" y="307848"/>
                </a:lnTo>
                <a:lnTo>
                  <a:pt x="2941701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4"/>
                </a:lnTo>
                <a:lnTo>
                  <a:pt x="2966847" y="100584"/>
                </a:lnTo>
                <a:lnTo>
                  <a:pt x="2916555" y="0"/>
                </a:lnTo>
                <a:close/>
              </a:path>
              <a:path w="2991993" h="494664">
                <a:moveTo>
                  <a:pt x="2966847" y="100584"/>
                </a:moveTo>
                <a:lnTo>
                  <a:pt x="2941701" y="100584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4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00584"/>
                </a:lnTo>
                <a:lnTo>
                  <a:pt x="2891409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41701" y="100584"/>
                </a:moveTo>
                <a:lnTo>
                  <a:pt x="2916555" y="100584"/>
                </a:lnTo>
                <a:lnTo>
                  <a:pt x="2941701" y="117348"/>
                </a:lnTo>
                <a:lnTo>
                  <a:pt x="2941701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5" name="object 34"/>
          <p:cNvSpPr>
            <a:spLocks noChangeArrowheads="1"/>
          </p:cNvSpPr>
          <p:nvPr/>
        </p:nvSpPr>
        <p:spPr bwMode="auto">
          <a:xfrm>
            <a:off x="1744663" y="5945188"/>
            <a:ext cx="2741612" cy="6127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59000" y="6108700"/>
            <a:ext cx="1914525" cy="2857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latin typeface="+mn-lt"/>
                <a:cs typeface="Times New Roman"/>
              </a:rPr>
              <a:t>Б</a:t>
            </a:r>
            <a:r>
              <a:rPr b="1" spc="-105">
                <a:latin typeface="+mn-lt"/>
                <a:cs typeface="Times New Roman"/>
              </a:rPr>
              <a:t>ю</a:t>
            </a:r>
            <a:r>
              <a:rPr b="1">
                <a:latin typeface="+mn-lt"/>
                <a:cs typeface="Times New Roman"/>
              </a:rPr>
              <a:t>д</a:t>
            </a:r>
            <a:r>
              <a:rPr b="1" spc="-45">
                <a:latin typeface="+mn-lt"/>
                <a:cs typeface="Times New Roman"/>
              </a:rPr>
              <a:t>ж</a:t>
            </a:r>
            <a:r>
              <a:rPr b="1">
                <a:latin typeface="+mn-lt"/>
                <a:cs typeface="Times New Roman"/>
              </a:rPr>
              <a:t>еты</a:t>
            </a:r>
            <a:r>
              <a:rPr b="1" spc="10">
                <a:latin typeface="+mn-lt"/>
                <a:cs typeface="Times New Roman"/>
              </a:rPr>
              <a:t> </a:t>
            </a:r>
            <a:r>
              <a:rPr b="1">
                <a:latin typeface="+mn-lt"/>
                <a:cs typeface="Times New Roman"/>
              </a:rPr>
              <a:t>ра</a:t>
            </a:r>
            <a:r>
              <a:rPr b="1" spc="-10">
                <a:latin typeface="+mn-lt"/>
                <a:cs typeface="Times New Roman"/>
              </a:rPr>
              <a:t>й</a:t>
            </a:r>
            <a:r>
              <a:rPr b="1">
                <a:latin typeface="+mn-lt"/>
                <a:cs typeface="Times New Roman"/>
              </a:rPr>
              <a:t>он</a:t>
            </a:r>
            <a:r>
              <a:rPr b="1" spc="-55">
                <a:latin typeface="+mn-lt"/>
                <a:cs typeface="Times New Roman"/>
              </a:rPr>
              <a:t>о</a:t>
            </a:r>
            <a:r>
              <a:rPr b="1">
                <a:latin typeface="+mn-lt"/>
                <a:cs typeface="Times New Roman"/>
              </a:rPr>
              <a:t>в</a:t>
            </a:r>
            <a:endParaRPr>
              <a:latin typeface="+mn-lt"/>
              <a:cs typeface="Times New Roman"/>
            </a:endParaRPr>
          </a:p>
        </p:txBody>
      </p:sp>
      <p:sp>
        <p:nvSpPr>
          <p:cNvPr id="27677" name="object 36"/>
          <p:cNvSpPr>
            <a:spLocks noChangeArrowheads="1"/>
          </p:cNvSpPr>
          <p:nvPr/>
        </p:nvSpPr>
        <p:spPr bwMode="auto">
          <a:xfrm>
            <a:off x="4692650" y="5945188"/>
            <a:ext cx="2711450" cy="61277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78400" y="6108700"/>
            <a:ext cx="2139950" cy="2857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latin typeface="+mn-lt"/>
                <a:cs typeface="Times New Roman"/>
              </a:rPr>
              <a:t>Б</a:t>
            </a:r>
            <a:r>
              <a:rPr b="1" spc="-105">
                <a:latin typeface="+mn-lt"/>
                <a:cs typeface="Times New Roman"/>
              </a:rPr>
              <a:t>ю</a:t>
            </a:r>
            <a:r>
              <a:rPr b="1">
                <a:latin typeface="+mn-lt"/>
                <a:cs typeface="Times New Roman"/>
              </a:rPr>
              <a:t>д</a:t>
            </a:r>
            <a:r>
              <a:rPr b="1" spc="-45">
                <a:latin typeface="+mn-lt"/>
                <a:cs typeface="Times New Roman"/>
              </a:rPr>
              <a:t>ж</a:t>
            </a:r>
            <a:r>
              <a:rPr b="1">
                <a:latin typeface="+mn-lt"/>
                <a:cs typeface="Times New Roman"/>
              </a:rPr>
              <a:t>еты</a:t>
            </a:r>
            <a:r>
              <a:rPr b="1" spc="10">
                <a:latin typeface="+mn-lt"/>
                <a:cs typeface="Times New Roman"/>
              </a:rPr>
              <a:t> </a:t>
            </a:r>
            <a:r>
              <a:rPr b="1">
                <a:latin typeface="+mn-lt"/>
                <a:cs typeface="Times New Roman"/>
              </a:rPr>
              <a:t>по</a:t>
            </a:r>
            <a:r>
              <a:rPr b="1" spc="20">
                <a:latin typeface="+mn-lt"/>
                <a:cs typeface="Times New Roman"/>
              </a:rPr>
              <a:t>с</a:t>
            </a:r>
            <a:r>
              <a:rPr b="1">
                <a:latin typeface="+mn-lt"/>
                <a:cs typeface="Times New Roman"/>
              </a:rPr>
              <a:t>ел</a:t>
            </a:r>
            <a:r>
              <a:rPr b="1" spc="5">
                <a:latin typeface="+mn-lt"/>
                <a:cs typeface="Times New Roman"/>
              </a:rPr>
              <a:t>е</a:t>
            </a:r>
            <a:r>
              <a:rPr b="1">
                <a:latin typeface="+mn-lt"/>
                <a:cs typeface="Times New Roman"/>
              </a:rPr>
              <a:t>н</a:t>
            </a:r>
            <a:r>
              <a:rPr b="1" spc="-10">
                <a:latin typeface="+mn-lt"/>
                <a:cs typeface="Times New Roman"/>
              </a:rPr>
              <a:t>и</a:t>
            </a:r>
            <a:r>
              <a:rPr b="1">
                <a:latin typeface="+mn-lt"/>
                <a:cs typeface="Times New Roman"/>
              </a:rPr>
              <a:t>й</a:t>
            </a:r>
            <a:endParaRPr>
              <a:latin typeface="+mn-lt"/>
              <a:cs typeface="Times New Roman"/>
            </a:endParaRPr>
          </a:p>
        </p:txBody>
      </p:sp>
      <p:sp>
        <p:nvSpPr>
          <p:cNvPr id="27679" name="object 39"/>
          <p:cNvSpPr>
            <a:spLocks/>
          </p:cNvSpPr>
          <p:nvPr/>
        </p:nvSpPr>
        <p:spPr bwMode="auto">
          <a:xfrm>
            <a:off x="5980113" y="2703513"/>
            <a:ext cx="1427162" cy="1133475"/>
          </a:xfrm>
          <a:custGeom>
            <a:avLst/>
            <a:gdLst/>
            <a:ahLst/>
            <a:cxnLst>
              <a:cxn ang="0">
                <a:pos x="0" y="1133856"/>
              </a:cxn>
              <a:cxn ang="0">
                <a:pos x="1426464" y="1133856"/>
              </a:cxn>
              <a:cxn ang="0">
                <a:pos x="1426464" y="0"/>
              </a:cxn>
              <a:cxn ang="0">
                <a:pos x="0" y="0"/>
              </a:cxn>
              <a:cxn ang="0">
                <a:pos x="0" y="1133856"/>
              </a:cxn>
            </a:cxnLst>
            <a:rect l="0" t="0" r="r" b="b"/>
            <a:pathLst>
              <a:path w="1426464" h="1133855">
                <a:moveTo>
                  <a:pt x="0" y="1133856"/>
                </a:moveTo>
                <a:lnTo>
                  <a:pt x="1426464" y="1133856"/>
                </a:lnTo>
                <a:lnTo>
                  <a:pt x="1426464" y="0"/>
                </a:lnTo>
                <a:lnTo>
                  <a:pt x="0" y="0"/>
                </a:lnTo>
                <a:lnTo>
                  <a:pt x="0" y="1133856"/>
                </a:lnTo>
                <a:close/>
              </a:path>
            </a:pathLst>
          </a:custGeom>
          <a:solidFill>
            <a:srgbClr val="B7DE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" name="object 40"/>
          <p:cNvSpPr txBox="1"/>
          <p:nvPr/>
        </p:nvSpPr>
        <p:spPr>
          <a:xfrm>
            <a:off x="6088063" y="2809875"/>
            <a:ext cx="1212850" cy="92551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2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81" name="object 41"/>
          <p:cNvSpPr>
            <a:spLocks/>
          </p:cNvSpPr>
          <p:nvPr/>
        </p:nvSpPr>
        <p:spPr bwMode="auto">
          <a:xfrm>
            <a:off x="7524750" y="2687638"/>
            <a:ext cx="1511300" cy="1136650"/>
          </a:xfrm>
          <a:custGeom>
            <a:avLst/>
            <a:gdLst/>
            <a:ahLst/>
            <a:cxnLst>
              <a:cxn ang="0">
                <a:pos x="0" y="1135380"/>
              </a:cxn>
              <a:cxn ang="0">
                <a:pos x="1511807" y="1135380"/>
              </a:cxn>
              <a:cxn ang="0">
                <a:pos x="1511807" y="0"/>
              </a:cxn>
              <a:cxn ang="0">
                <a:pos x="0" y="0"/>
              </a:cxn>
              <a:cxn ang="0">
                <a:pos x="0" y="1135380"/>
              </a:cxn>
            </a:cxnLst>
            <a:rect l="0" t="0" r="r" b="b"/>
            <a:pathLst>
              <a:path w="1511807" h="1135379">
                <a:moveTo>
                  <a:pt x="0" y="1135380"/>
                </a:moveTo>
                <a:lnTo>
                  <a:pt x="1511807" y="1135380"/>
                </a:lnTo>
                <a:lnTo>
                  <a:pt x="1511807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B7DE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2" name="object 42"/>
          <p:cNvSpPr txBox="1"/>
          <p:nvPr/>
        </p:nvSpPr>
        <p:spPr>
          <a:xfrm>
            <a:off x="7639050" y="2795588"/>
            <a:ext cx="1287463" cy="925512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2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83" name="object 43"/>
          <p:cNvSpPr>
            <a:spLocks/>
          </p:cNvSpPr>
          <p:nvPr/>
        </p:nvSpPr>
        <p:spPr bwMode="auto">
          <a:xfrm>
            <a:off x="6561138" y="2214563"/>
            <a:ext cx="1076325" cy="488950"/>
          </a:xfrm>
          <a:custGeom>
            <a:avLst/>
            <a:gdLst/>
            <a:ahLst/>
            <a:cxnLst>
              <a:cxn ang="0">
                <a:pos x="975613" y="218886"/>
              </a:cxn>
              <a:cxn ang="0">
                <a:pos x="14105" y="221385"/>
              </a:cxn>
              <a:cxn ang="0">
                <a:pos x="3925" y="230506"/>
              </a:cxn>
              <a:cxn ang="0">
                <a:pos x="0" y="243966"/>
              </a:cxn>
              <a:cxn ang="0">
                <a:pos x="0" y="487933"/>
              </a:cxn>
              <a:cxn ang="0">
                <a:pos x="50291" y="487933"/>
              </a:cxn>
              <a:cxn ang="0">
                <a:pos x="50291" y="269113"/>
              </a:cxn>
              <a:cxn ang="0">
                <a:pos x="25146" y="269113"/>
              </a:cxn>
              <a:cxn ang="0">
                <a:pos x="50291" y="243966"/>
              </a:cxn>
              <a:cxn ang="0">
                <a:pos x="975613" y="243966"/>
              </a:cxn>
              <a:cxn ang="0">
                <a:pos x="975613" y="218886"/>
              </a:cxn>
              <a:cxn ang="0">
                <a:pos x="50291" y="243966"/>
              </a:cxn>
              <a:cxn ang="0">
                <a:pos x="25146" y="269113"/>
              </a:cxn>
              <a:cxn ang="0">
                <a:pos x="50291" y="269048"/>
              </a:cxn>
              <a:cxn ang="0">
                <a:pos x="50291" y="243966"/>
              </a:cxn>
              <a:cxn ang="0">
                <a:pos x="50291" y="269048"/>
              </a:cxn>
              <a:cxn ang="0">
                <a:pos x="25146" y="269113"/>
              </a:cxn>
              <a:cxn ang="0">
                <a:pos x="50291" y="269113"/>
              </a:cxn>
              <a:cxn ang="0">
                <a:pos x="1025905" y="218820"/>
              </a:cxn>
              <a:cxn ang="0">
                <a:pos x="1000759" y="218820"/>
              </a:cxn>
              <a:cxn ang="0">
                <a:pos x="975613" y="243966"/>
              </a:cxn>
              <a:cxn ang="0">
                <a:pos x="50291" y="243966"/>
              </a:cxn>
              <a:cxn ang="0">
                <a:pos x="50291" y="269048"/>
              </a:cxn>
              <a:cxn ang="0">
                <a:pos x="1011800" y="266570"/>
              </a:cxn>
              <a:cxn ang="0">
                <a:pos x="1021980" y="257483"/>
              </a:cxn>
              <a:cxn ang="0">
                <a:pos x="1025905" y="243966"/>
              </a:cxn>
              <a:cxn ang="0">
                <a:pos x="1025905" y="218820"/>
              </a:cxn>
              <a:cxn ang="0">
                <a:pos x="1000759" y="218820"/>
              </a:cxn>
              <a:cxn ang="0">
                <a:pos x="975613" y="218886"/>
              </a:cxn>
              <a:cxn ang="0">
                <a:pos x="975613" y="243966"/>
              </a:cxn>
              <a:cxn ang="0">
                <a:pos x="1000759" y="218820"/>
              </a:cxn>
              <a:cxn ang="0">
                <a:pos x="1000759" y="100583"/>
              </a:cxn>
              <a:cxn ang="0">
                <a:pos x="975613" y="117348"/>
              </a:cxn>
              <a:cxn ang="0">
                <a:pos x="975613" y="218886"/>
              </a:cxn>
              <a:cxn ang="0">
                <a:pos x="1025905" y="218820"/>
              </a:cxn>
              <a:cxn ang="0">
                <a:pos x="1025905" y="117348"/>
              </a:cxn>
              <a:cxn ang="0">
                <a:pos x="1000759" y="100583"/>
              </a:cxn>
              <a:cxn ang="0">
                <a:pos x="1000759" y="0"/>
              </a:cxn>
              <a:cxn ang="0">
                <a:pos x="925322" y="150875"/>
              </a:cxn>
              <a:cxn ang="0">
                <a:pos x="975613" y="117348"/>
              </a:cxn>
              <a:cxn ang="0">
                <a:pos x="975613" y="100583"/>
              </a:cxn>
              <a:cxn ang="0">
                <a:pos x="1051051" y="100583"/>
              </a:cxn>
              <a:cxn ang="0">
                <a:pos x="1000759" y="0"/>
              </a:cxn>
              <a:cxn ang="0">
                <a:pos x="1051051" y="100583"/>
              </a:cxn>
              <a:cxn ang="0">
                <a:pos x="1025905" y="100583"/>
              </a:cxn>
              <a:cxn ang="0">
                <a:pos x="1025906" y="117348"/>
              </a:cxn>
              <a:cxn ang="0">
                <a:pos x="1076198" y="150875"/>
              </a:cxn>
              <a:cxn ang="0">
                <a:pos x="1051051" y="100583"/>
              </a:cxn>
              <a:cxn ang="0">
                <a:pos x="1000759" y="100583"/>
              </a:cxn>
              <a:cxn ang="0">
                <a:pos x="975613" y="100583"/>
              </a:cxn>
              <a:cxn ang="0">
                <a:pos x="975613" y="117348"/>
              </a:cxn>
              <a:cxn ang="0">
                <a:pos x="1000759" y="100583"/>
              </a:cxn>
              <a:cxn ang="0">
                <a:pos x="1025905" y="100583"/>
              </a:cxn>
              <a:cxn ang="0">
                <a:pos x="1000759" y="100583"/>
              </a:cxn>
              <a:cxn ang="0">
                <a:pos x="1025906" y="117348"/>
              </a:cxn>
              <a:cxn ang="0">
                <a:pos x="1025905" y="100583"/>
              </a:cxn>
            </a:cxnLst>
            <a:rect l="0" t="0" r="r" b="b"/>
            <a:pathLst>
              <a:path w="1076198" h="487933">
                <a:moveTo>
                  <a:pt x="975613" y="218886"/>
                </a:moveTo>
                <a:lnTo>
                  <a:pt x="14105" y="221385"/>
                </a:lnTo>
                <a:lnTo>
                  <a:pt x="3925" y="230506"/>
                </a:lnTo>
                <a:lnTo>
                  <a:pt x="0" y="243966"/>
                </a:lnTo>
                <a:lnTo>
                  <a:pt x="0" y="487933"/>
                </a:lnTo>
                <a:lnTo>
                  <a:pt x="50291" y="487933"/>
                </a:lnTo>
                <a:lnTo>
                  <a:pt x="50291" y="269113"/>
                </a:lnTo>
                <a:lnTo>
                  <a:pt x="25146" y="269113"/>
                </a:lnTo>
                <a:lnTo>
                  <a:pt x="50291" y="243966"/>
                </a:lnTo>
                <a:lnTo>
                  <a:pt x="975613" y="243966"/>
                </a:lnTo>
                <a:lnTo>
                  <a:pt x="975613" y="218886"/>
                </a:lnTo>
                <a:close/>
              </a:path>
              <a:path w="1076198" h="487933">
                <a:moveTo>
                  <a:pt x="50291" y="243966"/>
                </a:moveTo>
                <a:lnTo>
                  <a:pt x="25146" y="269113"/>
                </a:lnTo>
                <a:lnTo>
                  <a:pt x="50291" y="269048"/>
                </a:lnTo>
                <a:lnTo>
                  <a:pt x="50291" y="243966"/>
                </a:lnTo>
                <a:close/>
              </a:path>
              <a:path w="1076198" h="487933">
                <a:moveTo>
                  <a:pt x="50291" y="269048"/>
                </a:moveTo>
                <a:lnTo>
                  <a:pt x="25146" y="269113"/>
                </a:lnTo>
                <a:lnTo>
                  <a:pt x="50291" y="269113"/>
                </a:lnTo>
                <a:close/>
              </a:path>
              <a:path w="1076198" h="487933">
                <a:moveTo>
                  <a:pt x="1025905" y="218820"/>
                </a:moveTo>
                <a:lnTo>
                  <a:pt x="1000759" y="218820"/>
                </a:lnTo>
                <a:lnTo>
                  <a:pt x="975613" y="243966"/>
                </a:lnTo>
                <a:lnTo>
                  <a:pt x="50291" y="243966"/>
                </a:lnTo>
                <a:lnTo>
                  <a:pt x="50291" y="269048"/>
                </a:lnTo>
                <a:lnTo>
                  <a:pt x="1011800" y="266570"/>
                </a:lnTo>
                <a:lnTo>
                  <a:pt x="1021980" y="257483"/>
                </a:lnTo>
                <a:lnTo>
                  <a:pt x="1025905" y="243966"/>
                </a:lnTo>
                <a:lnTo>
                  <a:pt x="1025905" y="218820"/>
                </a:lnTo>
                <a:close/>
              </a:path>
              <a:path w="1076198" h="487933">
                <a:moveTo>
                  <a:pt x="1000759" y="218820"/>
                </a:moveTo>
                <a:lnTo>
                  <a:pt x="975613" y="218886"/>
                </a:lnTo>
                <a:lnTo>
                  <a:pt x="975613" y="243966"/>
                </a:lnTo>
                <a:lnTo>
                  <a:pt x="1000759" y="218820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17348"/>
                </a:lnTo>
                <a:lnTo>
                  <a:pt x="975613" y="218886"/>
                </a:lnTo>
                <a:lnTo>
                  <a:pt x="1025905" y="218820"/>
                </a:lnTo>
                <a:lnTo>
                  <a:pt x="1025905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00759" y="0"/>
                </a:moveTo>
                <a:lnTo>
                  <a:pt x="925322" y="150875"/>
                </a:lnTo>
                <a:lnTo>
                  <a:pt x="975613" y="117348"/>
                </a:lnTo>
                <a:lnTo>
                  <a:pt x="975613" y="100583"/>
                </a:lnTo>
                <a:lnTo>
                  <a:pt x="1051051" y="100583"/>
                </a:lnTo>
                <a:lnTo>
                  <a:pt x="1000759" y="0"/>
                </a:lnTo>
                <a:close/>
              </a:path>
              <a:path w="1076198" h="487933">
                <a:moveTo>
                  <a:pt x="1051051" y="100583"/>
                </a:moveTo>
                <a:lnTo>
                  <a:pt x="1025905" y="100583"/>
                </a:lnTo>
                <a:lnTo>
                  <a:pt x="1025906" y="117348"/>
                </a:lnTo>
                <a:lnTo>
                  <a:pt x="1076198" y="150875"/>
                </a:lnTo>
                <a:lnTo>
                  <a:pt x="1051051" y="100583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00583"/>
                </a:lnTo>
                <a:lnTo>
                  <a:pt x="975613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25905" y="100583"/>
                </a:moveTo>
                <a:lnTo>
                  <a:pt x="1000759" y="100583"/>
                </a:lnTo>
                <a:lnTo>
                  <a:pt x="1025906" y="117348"/>
                </a:lnTo>
                <a:lnTo>
                  <a:pt x="1025905" y="100583"/>
                </a:lnTo>
                <a:close/>
              </a:path>
            </a:pathLst>
          </a:custGeom>
          <a:solidFill>
            <a:srgbClr val="94B3D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84" name="object 44"/>
          <p:cNvSpPr>
            <a:spLocks/>
          </p:cNvSpPr>
          <p:nvPr/>
        </p:nvSpPr>
        <p:spPr bwMode="auto">
          <a:xfrm>
            <a:off x="7685088" y="2222500"/>
            <a:ext cx="1076325" cy="474663"/>
          </a:xfrm>
          <a:custGeom>
            <a:avLst/>
            <a:gdLst/>
            <a:ahLst/>
            <a:cxnLst>
              <a:cxn ang="0">
                <a:pos x="1025398" y="261936"/>
              </a:cxn>
              <a:cxn ang="0">
                <a:pos x="1025398" y="473837"/>
              </a:cxn>
              <a:cxn ang="0">
                <a:pos x="1075690" y="473837"/>
              </a:cxn>
              <a:cxn ang="0">
                <a:pos x="1075690" y="262000"/>
              </a:cxn>
              <a:cxn ang="0">
                <a:pos x="1050544" y="262000"/>
              </a:cxn>
              <a:cxn ang="0">
                <a:pos x="1025398" y="261936"/>
              </a:cxn>
              <a:cxn ang="0">
                <a:pos x="1025398" y="236855"/>
              </a:cxn>
              <a:cxn ang="0">
                <a:pos x="1025398" y="261936"/>
              </a:cxn>
              <a:cxn ang="0">
                <a:pos x="1050544" y="262000"/>
              </a:cxn>
              <a:cxn ang="0">
                <a:pos x="1025398" y="236855"/>
              </a:cxn>
              <a:cxn ang="0">
                <a:pos x="100584" y="211774"/>
              </a:cxn>
              <a:cxn ang="0">
                <a:pos x="100584" y="236855"/>
              </a:cxn>
              <a:cxn ang="0">
                <a:pos x="1025398" y="236855"/>
              </a:cxn>
              <a:cxn ang="0">
                <a:pos x="1050544" y="262000"/>
              </a:cxn>
              <a:cxn ang="0">
                <a:pos x="1075690" y="262000"/>
              </a:cxn>
              <a:cxn ang="0">
                <a:pos x="1075690" y="236855"/>
              </a:cxn>
              <a:cxn ang="0">
                <a:pos x="1071764" y="223394"/>
              </a:cxn>
              <a:cxn ang="0">
                <a:pos x="1061584" y="214273"/>
              </a:cxn>
              <a:cxn ang="0">
                <a:pos x="100584" y="211774"/>
              </a:cxn>
              <a:cxn ang="0">
                <a:pos x="75438" y="100584"/>
              </a:cxn>
              <a:cxn ang="0">
                <a:pos x="50292" y="117348"/>
              </a:cxn>
              <a:cxn ang="0">
                <a:pos x="50292" y="236855"/>
              </a:cxn>
              <a:cxn ang="0">
                <a:pos x="54217" y="250371"/>
              </a:cxn>
              <a:cxn ang="0">
                <a:pos x="64397" y="259458"/>
              </a:cxn>
              <a:cxn ang="0">
                <a:pos x="1025398" y="261936"/>
              </a:cxn>
              <a:cxn ang="0">
                <a:pos x="1025398" y="236855"/>
              </a:cxn>
              <a:cxn ang="0">
                <a:pos x="100584" y="236855"/>
              </a:cxn>
              <a:cxn ang="0">
                <a:pos x="75438" y="211709"/>
              </a:cxn>
              <a:cxn ang="0">
                <a:pos x="100584" y="211709"/>
              </a:cxn>
              <a:cxn ang="0">
                <a:pos x="100584" y="117348"/>
              </a:cxn>
              <a:cxn ang="0">
                <a:pos x="75438" y="100584"/>
              </a:cxn>
              <a:cxn ang="0">
                <a:pos x="75438" y="211709"/>
              </a:cxn>
              <a:cxn ang="0">
                <a:pos x="100584" y="236855"/>
              </a:cxn>
              <a:cxn ang="0">
                <a:pos x="100584" y="211774"/>
              </a:cxn>
              <a:cxn ang="0">
                <a:pos x="75438" y="211709"/>
              </a:cxn>
              <a:cxn ang="0">
                <a:pos x="100584" y="211709"/>
              </a:cxn>
              <a:cxn ang="0">
                <a:pos x="75438" y="211709"/>
              </a:cxn>
              <a:cxn ang="0">
                <a:pos x="100584" y="211774"/>
              </a:cxn>
              <a:cxn ang="0">
                <a:pos x="75438" y="0"/>
              </a:cxn>
              <a:cxn ang="0">
                <a:pos x="0" y="150875"/>
              </a:cxn>
              <a:cxn ang="0">
                <a:pos x="50292" y="117348"/>
              </a:cxn>
              <a:cxn ang="0">
                <a:pos x="50292" y="100584"/>
              </a:cxn>
              <a:cxn ang="0">
                <a:pos x="125730" y="100584"/>
              </a:cxn>
              <a:cxn ang="0">
                <a:pos x="75438" y="0"/>
              </a:cxn>
              <a:cxn ang="0">
                <a:pos x="125730" y="100584"/>
              </a:cxn>
              <a:cxn ang="0">
                <a:pos x="100584" y="100584"/>
              </a:cxn>
              <a:cxn ang="0">
                <a:pos x="100584" y="117348"/>
              </a:cxn>
              <a:cxn ang="0">
                <a:pos x="150875" y="150875"/>
              </a:cxn>
              <a:cxn ang="0">
                <a:pos x="125730" y="100584"/>
              </a:cxn>
              <a:cxn ang="0">
                <a:pos x="75438" y="100584"/>
              </a:cxn>
              <a:cxn ang="0">
                <a:pos x="50292" y="100584"/>
              </a:cxn>
              <a:cxn ang="0">
                <a:pos x="50292" y="117348"/>
              </a:cxn>
              <a:cxn ang="0">
                <a:pos x="75438" y="100584"/>
              </a:cxn>
              <a:cxn ang="0">
                <a:pos x="100584" y="100584"/>
              </a:cxn>
              <a:cxn ang="0">
                <a:pos x="75438" y="100584"/>
              </a:cxn>
              <a:cxn ang="0">
                <a:pos x="100584" y="117348"/>
              </a:cxn>
              <a:cxn ang="0">
                <a:pos x="100584" y="100584"/>
              </a:cxn>
            </a:cxnLst>
            <a:rect l="0" t="0" r="r" b="b"/>
            <a:pathLst>
              <a:path w="1075690" h="473837">
                <a:moveTo>
                  <a:pt x="1025398" y="261936"/>
                </a:moveTo>
                <a:lnTo>
                  <a:pt x="1025398" y="473837"/>
                </a:lnTo>
                <a:lnTo>
                  <a:pt x="1075690" y="473837"/>
                </a:lnTo>
                <a:lnTo>
                  <a:pt x="1075690" y="262000"/>
                </a:lnTo>
                <a:lnTo>
                  <a:pt x="1050544" y="262000"/>
                </a:lnTo>
                <a:lnTo>
                  <a:pt x="1025398" y="261936"/>
                </a:lnTo>
                <a:close/>
              </a:path>
              <a:path w="1075690" h="473837">
                <a:moveTo>
                  <a:pt x="1025398" y="236855"/>
                </a:moveTo>
                <a:lnTo>
                  <a:pt x="1025398" y="261936"/>
                </a:lnTo>
                <a:lnTo>
                  <a:pt x="1050544" y="262000"/>
                </a:lnTo>
                <a:lnTo>
                  <a:pt x="1025398" y="236855"/>
                </a:lnTo>
                <a:close/>
              </a:path>
              <a:path w="1075690" h="473837">
                <a:moveTo>
                  <a:pt x="100584" y="211774"/>
                </a:moveTo>
                <a:lnTo>
                  <a:pt x="100584" y="236855"/>
                </a:lnTo>
                <a:lnTo>
                  <a:pt x="1025398" y="236855"/>
                </a:lnTo>
                <a:lnTo>
                  <a:pt x="1050544" y="262000"/>
                </a:lnTo>
                <a:lnTo>
                  <a:pt x="1075690" y="262000"/>
                </a:lnTo>
                <a:lnTo>
                  <a:pt x="1075690" y="236855"/>
                </a:lnTo>
                <a:lnTo>
                  <a:pt x="1071764" y="223394"/>
                </a:lnTo>
                <a:lnTo>
                  <a:pt x="1061584" y="214273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17348"/>
                </a:lnTo>
                <a:lnTo>
                  <a:pt x="50292" y="236855"/>
                </a:lnTo>
                <a:lnTo>
                  <a:pt x="54217" y="250371"/>
                </a:lnTo>
                <a:lnTo>
                  <a:pt x="64397" y="259458"/>
                </a:lnTo>
                <a:lnTo>
                  <a:pt x="1025398" y="261936"/>
                </a:lnTo>
                <a:lnTo>
                  <a:pt x="1025398" y="236855"/>
                </a:lnTo>
                <a:lnTo>
                  <a:pt x="100584" y="236855"/>
                </a:lnTo>
                <a:lnTo>
                  <a:pt x="75438" y="211709"/>
                </a:lnTo>
                <a:lnTo>
                  <a:pt x="100584" y="211709"/>
                </a:lnTo>
                <a:lnTo>
                  <a:pt x="100584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75438" y="211709"/>
                </a:moveTo>
                <a:lnTo>
                  <a:pt x="100584" y="236855"/>
                </a:lnTo>
                <a:lnTo>
                  <a:pt x="100584" y="211774"/>
                </a:lnTo>
                <a:lnTo>
                  <a:pt x="75438" y="211709"/>
                </a:lnTo>
                <a:close/>
              </a:path>
              <a:path w="1075690" h="473837">
                <a:moveTo>
                  <a:pt x="100584" y="211709"/>
                </a:moveTo>
                <a:lnTo>
                  <a:pt x="75438" y="211709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0"/>
                </a:moveTo>
                <a:lnTo>
                  <a:pt x="0" y="150875"/>
                </a:lnTo>
                <a:lnTo>
                  <a:pt x="50292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8" y="0"/>
                </a:lnTo>
                <a:close/>
              </a:path>
              <a:path w="1075690" h="473837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100584" y="100584"/>
                </a:moveTo>
                <a:lnTo>
                  <a:pt x="75438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4B3D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2700" y="357188"/>
            <a:ext cx="9144000" cy="7207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Бюджетная система Российской Федерации</a:t>
            </a: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51BE1-C895-4C69-AD98-7AD8161EAB5B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ina\Pictures\avto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432910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a\Pictures\avto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4413108"/>
            <a:ext cx="2843956" cy="189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na\Pictures\avto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202484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Ремонт дорог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дорог местного значения в 2018  году  за  счет  собственных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производился 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сумме 1 593,1 тыс. рублей, за счет субсидии на формирование муниципальных дорожных фондов в сумме 917,1 тыс. рублей. Это на 26,7% меньше, чем  расходы, произведенные в 2017 году.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4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Основным </a:t>
            </a:r>
            <a:r>
              <a:rPr lang="ru-RU" sz="1800" dirty="0" err="1" smtClean="0"/>
              <a:t>направл</a:t>
            </a:r>
            <a:endParaRPr lang="ru-RU" sz="1800" dirty="0" smtClean="0"/>
          </a:p>
          <a:p>
            <a:r>
              <a:rPr lang="ru-RU" sz="1800" dirty="0" smtClean="0"/>
              <a:t>Основным направлением</a:t>
            </a:r>
          </a:p>
          <a:p>
            <a:r>
              <a:rPr lang="ru-RU" sz="1800" dirty="0" smtClean="0"/>
              <a:t> расходов </a:t>
            </a:r>
            <a:r>
              <a:rPr lang="ru-RU" sz="1800" dirty="0" err="1" smtClean="0"/>
              <a:t>Любытинского</a:t>
            </a:r>
            <a:r>
              <a:rPr lang="ru-RU" sz="1800" dirty="0" smtClean="0"/>
              <a:t> сельского поселения является «Жилищно-коммунальное хозяйство». 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Жилишное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хозяйство  165,0 тыс. рублей;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хозяйство  2646,4 тыс. рублей;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13772,6 тыс. рублей.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26" name="Picture 2" descr="C:\Users\mina\Pictures\zhkh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8640"/>
            <a:ext cx="304210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14352"/>
            <a:ext cx="6840760" cy="862420"/>
          </a:xfrm>
        </p:spPr>
        <p:txBody>
          <a:bodyPr/>
          <a:lstStyle/>
          <a:p>
            <a:r>
              <a:rPr lang="ru-RU" dirty="0" smtClean="0"/>
              <a:t>Жилищное хозяйство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расходы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Любытинского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по  подразделу «Жилищное хозяйство» связаны с  расходами на выполнение решений по судебным актам (ремонт дома  в селе Зарубино улица  1-го Мая дом 30) на сумму 165,0 тыс. рублей.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2052" name="Picture 4" descr="C:\Users\mina\Pictures\ремонт мк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4464496" cy="39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636000" y="2312876"/>
            <a:ext cx="5111750" cy="43471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0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6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Коммунальное хозяйство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936104"/>
          </a:xfrm>
        </p:spPr>
        <p:txBody>
          <a:bodyPr/>
          <a:lstStyle/>
          <a:p>
            <a:r>
              <a:rPr lang="ru-RU" sz="1800" dirty="0" smtClean="0"/>
              <a:t>Техническое обслуживание газораспределительных сетей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088741"/>
            <a:ext cx="4041775" cy="82809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Субсидии на возмещение недополученных доходов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916832"/>
            <a:ext cx="4040188" cy="4443488"/>
          </a:xfrm>
        </p:spPr>
        <p:txBody>
          <a:bodyPr/>
          <a:lstStyle/>
          <a:p>
            <a:r>
              <a:rPr lang="ru-RU" dirty="0" smtClean="0"/>
              <a:t>Расходы на обслуживание газовых сетей в 2018 году составили 353,4 тыс. рублей, это на 4,9% больше, чем в </a:t>
            </a:r>
            <a:r>
              <a:rPr lang="ru-RU" smtClean="0"/>
              <a:t>2017 году.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736812"/>
            <a:ext cx="4041775" cy="462350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Компенсация затрат организациям, оказывающим гражданам услуги общих отделений бань в 2018 году  составила  2 292,0 тыс. рублей.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026" name="Picture 2" descr="C:\Users\mina\Pictures\га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825044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a\Pictures\ба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844824"/>
            <a:ext cx="3744416" cy="20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317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28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Благоустройство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3159324"/>
              </p:ext>
            </p:extLst>
          </p:nvPr>
        </p:nvGraphicFramePr>
        <p:xfrm>
          <a:off x="575556" y="1268760"/>
          <a:ext cx="4038600" cy="504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4890868"/>
              </p:ext>
            </p:extLst>
          </p:nvPr>
        </p:nvGraphicFramePr>
        <p:xfrm>
          <a:off x="4608004" y="1340768"/>
          <a:ext cx="4038600" cy="504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5182344" cy="502380"/>
          </a:xfrm>
        </p:spPr>
        <p:txBody>
          <a:bodyPr/>
          <a:lstStyle/>
          <a:p>
            <a:r>
              <a:rPr lang="ru-RU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Благоустройство</a:t>
            </a:r>
            <a:endParaRPr lang="ru-RU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на благоустройство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Любытинского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было израсходовано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4 134,4 тыс. рублей. Это товарищества общественного самоуправления  154,2 тыс. рублей,  мероприятия по благоустройству  территории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Любытинского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1 717,6 тыс. рублей, мероприятия по озеленению и уборке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2 262,6 тыс. рублей.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26" name="Picture 2" descr="C:\Users\mina\Pictures\т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160748"/>
            <a:ext cx="311924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na\Pictures\благоустройство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573016"/>
            <a:ext cx="2723964" cy="26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na\Pictures\мусо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4509120"/>
            <a:ext cx="3107668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na\Pictures\благоустройство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4884"/>
            <a:ext cx="2844316" cy="19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26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FangSong" panose="02010609060101010101" pitchFamily="49" charset="-122"/>
                <a:ea typeface="FangSong" panose="02010609060101010101" pitchFamily="49" charset="-122"/>
                <a:cs typeface="Ebrima" panose="02000000000000000000" pitchFamily="2" charset="0"/>
              </a:rPr>
              <a:t>Уличное</a:t>
            </a:r>
            <a:r>
              <a:rPr lang="ru-RU" sz="3600" b="1" dirty="0" smtClean="0">
                <a:latin typeface="FangSong" panose="02010609060101010101" pitchFamily="49" charset="-122"/>
                <a:ea typeface="FangSong" panose="02010609060101010101" pitchFamily="49" charset="-122"/>
                <a:cs typeface="Ebrima" panose="02000000000000000000" pitchFamily="2" charset="0"/>
              </a:rPr>
              <a:t> </a:t>
            </a:r>
            <a:r>
              <a:rPr lang="ru-RU" sz="2800" b="1" dirty="0" smtClean="0">
                <a:latin typeface="FangSong" panose="02010609060101010101" pitchFamily="49" charset="-122"/>
                <a:ea typeface="FangSong" panose="02010609060101010101" pitchFamily="49" charset="-122"/>
                <a:cs typeface="Ebrima" panose="02000000000000000000" pitchFamily="2" charset="0"/>
              </a:rPr>
              <a:t>освещение</a:t>
            </a:r>
            <a:endParaRPr lang="ru-RU" sz="2800" b="1" dirty="0">
              <a:latin typeface="FangSong" panose="02010609060101010101" pitchFamily="49" charset="-122"/>
              <a:ea typeface="FangSong" panose="02010609060101010101" pitchFamily="49" charset="-122"/>
              <a:cs typeface="Ebrima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уличное освещение в 2018 году  из бюджета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Любытинского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 выделено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8 502,0 тыс. рублей.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2052" name="Picture 4" descr="C:\Users\mina\Pictures\ул.асв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4005064"/>
            <a:ext cx="3600400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na\Pictures\ул.осв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4545124"/>
            <a:ext cx="3737992" cy="210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24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Современная городская среда</a:t>
            </a:r>
            <a:endParaRPr lang="ru-RU" sz="28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были благоустроены- площадка у Сбербанка: обустроены места для отдыха граждан и парковка для автомобилей на сумму 917,7 тыс. рублей и дворовые территории многоквартирных домов на сумму 218,5 тыс. рублей.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3074" name="Picture 2" descr="C:\Users\mina\Pictures\благоустройств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8860"/>
            <a:ext cx="40386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141153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поселения в разрезе муниципальных программ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Любытинского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за 2018 год, тыс.рублей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85475"/>
              </p:ext>
            </p:extLst>
          </p:nvPr>
        </p:nvGraphicFramePr>
        <p:xfrm>
          <a:off x="215516" y="1412775"/>
          <a:ext cx="8748972" cy="4603035"/>
        </p:xfrm>
        <a:graphic>
          <a:graphicData uri="http://schemas.openxmlformats.org/drawingml/2006/table">
            <a:tbl>
              <a:tblPr/>
              <a:tblGrid>
                <a:gridCol w="6270903"/>
                <a:gridCol w="838171"/>
                <a:gridCol w="838171"/>
                <a:gridCol w="801727"/>
              </a:tblGrid>
              <a:tr h="648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показателя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заплани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ровано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исполне-но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% исполне-ния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программа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Любытинского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сельского поселения «Благоустройство территории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Любытинского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сельского поселения на 2016-2020 годы»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18890,8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18803,0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«Озеленение, уборка мусора, пожарная безопасность на территории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Любытинского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сельского поселения»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Задача: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Приведение территории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Любытинского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сельского поселения в соответствие с нормативными требованиями, предъявляемыми к озеленению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Задача: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Приведение территории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Любытинского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сельского поселения в соответствие с  требованиями санитарно-эпидемиологических и экологических норм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«Уличное освещение территории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Любытинского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сельского поселения»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5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Задача: Организация освещения улиц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Любытинского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сельского поселения в целях улучшения условий проживания жителей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141153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поселения в разрезе муниципальных программ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Любытинского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за 2018 год, тыс.рублей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61157"/>
              </p:ext>
            </p:extLst>
          </p:nvPr>
        </p:nvGraphicFramePr>
        <p:xfrm>
          <a:off x="251519" y="1412775"/>
          <a:ext cx="8712969" cy="4619626"/>
        </p:xfrm>
        <a:graphic>
          <a:graphicData uri="http://schemas.openxmlformats.org/drawingml/2006/table">
            <a:tbl>
              <a:tblPr/>
              <a:tblGrid>
                <a:gridCol w="6234900"/>
                <a:gridCol w="838171"/>
                <a:gridCol w="838171"/>
                <a:gridCol w="801727"/>
              </a:tblGrid>
              <a:tr h="648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показателя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заплани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ровано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исполне-но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% исполне-ния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«Содержание, текущий  и капитальный ремонт дорог в границах населенных пунктов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Любытинского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сельского поселения»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Задача: Обеспечение надлежащего содержания дорожной сети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Любытинского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сельского  поселения «Управление муниципальным имуществом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Любытинского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сельского поселения на 2018-2023 годы»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Задача: Обеспечение эффективного использования муниципального имущества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"Формирование современной городской среды на территории р.п.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Любытино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на 2018 - 2022 годы"  </a:t>
                      </a:r>
                      <a:endParaRPr lang="ru-RU" sz="1400" b="1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Задача: Благоустройство дворовых территорий многоквартирных домов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Задача: Благоустройство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территорий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общего пользования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Итого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по программам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20340,0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20182,2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8" y="1452563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88" y="2244725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963" y="3017838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0425" y="3848100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3300" y="4651375"/>
            <a:ext cx="712788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7763" y="5505450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2296" name="object 9"/>
          <p:cNvSpPr txBox="1">
            <a:spLocks noChangeArrowheads="1"/>
          </p:cNvSpPr>
          <p:nvPr/>
        </p:nvSpPr>
        <p:spPr bwMode="auto">
          <a:xfrm>
            <a:off x="755650" y="1435100"/>
            <a:ext cx="77771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Утверждение бюджета очередного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(законодательные, представительные органы власти)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100"/>
              </a:lnSpc>
              <a:spcBef>
                <a:spcPts val="25"/>
              </a:spcBef>
              <a:buFontTx/>
              <a:buNone/>
            </a:pPr>
            <a:endParaRPr lang="ru-RU" altLang="ru-RU" sz="11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Исполнение бюджета в текущем году </a:t>
            </a: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(органы исполнительной власти; местная администрация, финансовые органы)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650"/>
              </a:lnSpc>
              <a:spcBef>
                <a:spcPts val="25"/>
              </a:spcBef>
              <a:buFontTx/>
              <a:buNone/>
            </a:pPr>
            <a:endParaRPr lang="ru-RU" altLang="ru-RU" sz="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6FC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  Формирование отчета об исполнении бюджета предыдущего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    (органы исполнительной власти)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400"/>
              </a:lnSpc>
              <a:spcBef>
                <a:spcPts val="5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      Утверждение отчета об исполнении бюджета предыдущего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         (законодательные, представительные органы власти)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200"/>
              </a:lnSpc>
              <a:spcBef>
                <a:spcPts val="13"/>
              </a:spcBef>
              <a:buFontTx/>
              <a:buNone/>
            </a:pPr>
            <a:endParaRPr lang="ru-RU" altLang="ru-RU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          Составление проекта бюджета очередного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              (органы исполнительной власти)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200"/>
              </a:lnSpc>
              <a:spcBef>
                <a:spcPts val="38"/>
              </a:spcBef>
              <a:buFontTx/>
              <a:buNone/>
            </a:pPr>
            <a:endParaRPr lang="ru-RU" altLang="ru-RU" sz="1200"/>
          </a:p>
          <a:p>
            <a:pPr eaLnBrk="1" hangingPunct="1">
              <a:lnSpc>
                <a:spcPts val="1200"/>
              </a:lnSpc>
              <a:spcBef>
                <a:spcPts val="38"/>
              </a:spcBef>
              <a:buFontTx/>
              <a:buNone/>
            </a:pPr>
            <a:endParaRPr lang="ru-RU" altLang="ru-RU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             Рассмотрение проекта бюджета очередного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                     (законодательные, представительные органы власти)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650" y="1771650"/>
            <a:ext cx="280988" cy="2255838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238" y="3960813"/>
            <a:ext cx="904875" cy="2027237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2299" name="object 11"/>
          <p:cNvSpPr txBox="1">
            <a:spLocks/>
          </p:cNvSpPr>
          <p:nvPr/>
        </p:nvSpPr>
        <p:spPr bwMode="auto">
          <a:xfrm>
            <a:off x="5341938" y="1392238"/>
            <a:ext cx="36750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принятие решения о бюджете на очередной финансовый год и плановый период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2300" name="object 11"/>
          <p:cNvSpPr txBox="1">
            <a:spLocks/>
          </p:cNvSpPr>
          <p:nvPr/>
        </p:nvSpPr>
        <p:spPr bwMode="auto">
          <a:xfrm>
            <a:off x="4976813" y="2424113"/>
            <a:ext cx="4067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получение доходов бюджета и распределение бюджетных средств в соответствии с решением о бюджете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2301" name="object 11"/>
          <p:cNvSpPr txBox="1">
            <a:spLocks/>
          </p:cNvSpPr>
          <p:nvPr/>
        </p:nvSpPr>
        <p:spPr bwMode="auto">
          <a:xfrm>
            <a:off x="5184775" y="4238625"/>
            <a:ext cx="3530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принятие решения об исполнении бюджета за отчетный финансовый год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2302" name="object 11"/>
          <p:cNvSpPr txBox="1">
            <a:spLocks/>
          </p:cNvSpPr>
          <p:nvPr/>
        </p:nvSpPr>
        <p:spPr bwMode="auto">
          <a:xfrm>
            <a:off x="4976813" y="5105400"/>
            <a:ext cx="34559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подготовка экономического обоснования доходов и расходов бюджета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2231" y="489744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12304" name="Номер слайда 22"/>
          <p:cNvSpPr>
            <a:spLocks noGrp="1"/>
          </p:cNvSpPr>
          <p:nvPr>
            <p:ph type="sldNum" sz="quarter" idx="12"/>
          </p:nvPr>
        </p:nvSpPr>
        <p:spPr bwMode="auto">
          <a:xfrm>
            <a:off x="6767513" y="6519863"/>
            <a:ext cx="2133600" cy="18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8B30F5-748A-45E3-85EE-3DA237264711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42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756576" cy="1304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       Подпрограмма «Озеленение, уборка мусора,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пожарная безопасность на территории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Любытинского</a:t>
            </a: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сельского поселения»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653136"/>
            <a:ext cx="9144000" cy="720080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2018 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656871"/>
              </p:ext>
            </p:extLst>
          </p:nvPr>
        </p:nvGraphicFramePr>
        <p:xfrm>
          <a:off x="4103949" y="1052736"/>
          <a:ext cx="4896542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260"/>
                <a:gridCol w="769456"/>
                <a:gridCol w="804432"/>
                <a:gridCol w="1329061"/>
                <a:gridCol w="944333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факт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2017 году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плану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679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1717,6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1717,6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2549,1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2549,1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3997,5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4266,7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4258,1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139952" y="1376772"/>
            <a:ext cx="864096" cy="8640960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6057292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endParaRPr lang="ru-RU" b="1" dirty="0" smtClean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32418"/>
              </p:ext>
            </p:extLst>
          </p:nvPr>
        </p:nvGraphicFramePr>
        <p:xfrm>
          <a:off x="179511" y="1335868"/>
          <a:ext cx="3708413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3"/>
              </a:tblGrid>
              <a:tr h="255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Задачи подпрограммы: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3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1. Приведение территории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Любытинского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сельского поселения в соответствие с нормативными требованиями, предъявляемыми к озеленению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  2. Приведение территории  </a:t>
                      </a:r>
                      <a:r>
                        <a:rPr lang="ru-RU" sz="1600" dirty="0" err="1" smtClean="0"/>
                        <a:t>Любытинского</a:t>
                      </a:r>
                      <a:r>
                        <a:rPr lang="ru-RU" sz="1600" dirty="0" smtClean="0"/>
                        <a:t> сельского поселения в соответствие с нормативными требованиями санитарно-эпидемиологических и экологических норм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103311"/>
              </p:ext>
            </p:extLst>
          </p:nvPr>
        </p:nvGraphicFramePr>
        <p:xfrm>
          <a:off x="287524" y="5553236"/>
          <a:ext cx="8496944" cy="828092"/>
        </p:xfrm>
        <a:graphic>
          <a:graphicData uri="http://schemas.openxmlformats.org/drawingml/2006/table">
            <a:tbl>
              <a:tblPr/>
              <a:tblGrid>
                <a:gridCol w="4215019"/>
                <a:gridCol w="4281925"/>
              </a:tblGrid>
              <a:tr h="524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123,7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561" marR="6561" marT="65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4134,4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561" marR="6561" marT="65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2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пожарной безопасности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1" marR="6561" marT="65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Озеленение, уборка мусора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1" marR="6561" marT="65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D:\temp\20160525\0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6803"/>
            <a:ext cx="1906606" cy="1075153"/>
          </a:xfrm>
          <a:prstGeom prst="rect">
            <a:avLst/>
          </a:prstGeom>
          <a:noFill/>
          <a:effectLst>
            <a:innerShdw blurRad="381000" dist="317500" dir="2700000">
              <a:schemeClr val="bg1">
                <a:lumMod val="95000"/>
              </a:schemeClr>
            </a:innerShdw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temp\20160525\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0065"/>
            <a:ext cx="1907704" cy="1129360"/>
          </a:xfrm>
          <a:prstGeom prst="rect">
            <a:avLst/>
          </a:prstGeom>
          <a:noFill/>
          <a:effectLst>
            <a:innerShdw blurRad="381000" dist="317500" dir="2700000">
              <a:schemeClr val="bg1">
                <a:lumMod val="95000"/>
              </a:schemeClr>
            </a:inn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03548" y="0"/>
            <a:ext cx="9144000" cy="7647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Подпрограмма «Уличное освещение территории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Любытинского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сельского поселения</a:t>
            </a: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753036"/>
            <a:ext cx="9144000" cy="360040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2018 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68134"/>
              </p:ext>
            </p:extLst>
          </p:nvPr>
        </p:nvGraphicFramePr>
        <p:xfrm>
          <a:off x="3995936" y="1088740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факт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2017 году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плану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7918,2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8502,0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8502,0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301970" y="62626"/>
            <a:ext cx="540060" cy="8640960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6201308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endParaRPr lang="ru-RU" b="1" dirty="0" smtClean="0">
              <a:solidFill>
                <a:srgbClr val="004CBC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97173"/>
              </p:ext>
            </p:extLst>
          </p:nvPr>
        </p:nvGraphicFramePr>
        <p:xfrm>
          <a:off x="107504" y="1412775"/>
          <a:ext cx="381642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44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Задача подпрограммы: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529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освещения улиц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Любытинского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сельского поселения в целях улучшения условий проживания жителей</a:t>
                      </a:r>
                      <a:endParaRPr lang="ru-RU" sz="16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889880"/>
              </p:ext>
            </p:extLst>
          </p:nvPr>
        </p:nvGraphicFramePr>
        <p:xfrm>
          <a:off x="107506" y="4545124"/>
          <a:ext cx="8424934" cy="1952387"/>
        </p:xfrm>
        <a:graphic>
          <a:graphicData uri="http://schemas.openxmlformats.org/drawingml/2006/table">
            <a:tbl>
              <a:tblPr/>
              <a:tblGrid>
                <a:gridCol w="3201058"/>
                <a:gridCol w="3019866"/>
                <a:gridCol w="2204010"/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6875,6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04" marR="6204" marT="6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600,7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04" marR="6204" marT="6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1025,7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04" marR="6204" marT="6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43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Оплата счетов за уличное освещение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04" marR="6204" marT="62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Техническое обслуживание  светильников и таймеров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04" marR="6204" marT="62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Замена и ремонт светильников и таймеров, замена опор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04" marR="6204" marT="62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temp\20160525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7704" cy="1269491"/>
          </a:xfrm>
          <a:prstGeom prst="rect">
            <a:avLst/>
          </a:prstGeom>
          <a:noFill/>
          <a:effectLst>
            <a:innerShdw blurRad="381000" dist="317500" dir="2700000">
              <a:schemeClr val="bg1">
                <a:lumMod val="95000"/>
              </a:schemeClr>
            </a:inn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03548" y="0"/>
            <a:ext cx="9144000" cy="7647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Подпрограмма «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Содержание, текущий  и капитальный ремонт дорог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границах населенных пунктов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Любытинского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сельского поселения</a:t>
            </a: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753036"/>
            <a:ext cx="9144000" cy="360040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2018 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318"/>
              </p:ext>
            </p:extLst>
          </p:nvPr>
        </p:nvGraphicFramePr>
        <p:xfrm>
          <a:off x="3995936" y="1088740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факт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2017 году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плану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8032,5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6122,1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6042,9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301970" y="62626"/>
            <a:ext cx="540060" cy="8640960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6201308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endParaRPr lang="ru-RU" b="1" dirty="0" smtClean="0">
              <a:solidFill>
                <a:srgbClr val="004CBC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07504" y="1412775"/>
          <a:ext cx="3816424" cy="1079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44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Задача подпрограммы: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529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надлежащего содержания дорожной сети</a:t>
                      </a:r>
                      <a:endParaRPr lang="ru-RU" sz="16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06200"/>
              </p:ext>
            </p:extLst>
          </p:nvPr>
        </p:nvGraphicFramePr>
        <p:xfrm>
          <a:off x="107506" y="4545124"/>
          <a:ext cx="8424934" cy="1952387"/>
        </p:xfrm>
        <a:graphic>
          <a:graphicData uri="http://schemas.openxmlformats.org/drawingml/2006/table">
            <a:tbl>
              <a:tblPr/>
              <a:tblGrid>
                <a:gridCol w="3201058"/>
                <a:gridCol w="3019866"/>
                <a:gridCol w="2204010"/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3532,7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04" marR="6204" marT="6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1594,7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04" marR="6204" marT="6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915,5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04" marR="6204" marT="6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43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Содержание автомобильных дорог общего пользования регионального или межмуниципального значения</a:t>
                      </a:r>
                    </a:p>
                  </a:txBody>
                  <a:tcPr marL="6204" marR="6204" marT="62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Ремонт и капитальный ремонт автомобильных дорог общего пользования регионального или межмуниципального значения</a:t>
                      </a:r>
                    </a:p>
                  </a:txBody>
                  <a:tcPr marL="6204" marR="6204" marT="62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Субсидии бюджетам муниципальных образований из дорожного фонда  Новгородской области</a:t>
                      </a:r>
                    </a:p>
                  </a:txBody>
                  <a:tcPr marL="6204" marR="6204" marT="62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a\Pictures\зему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824" cy="1634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67544" y="116632"/>
            <a:ext cx="9144000" cy="112474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Муниципальная  программа  </a:t>
            </a:r>
            <a:r>
              <a:rPr lang="ru-RU" sz="2000" b="1" noProof="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Любытинского</a:t>
            </a: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сельского поселения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«Управление муниципальным имуществом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</a:t>
            </a:r>
            <a:r>
              <a:rPr lang="ru-RU" sz="2000" b="1" noProof="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Любытинского</a:t>
            </a: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сельского поселения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 2018-2023 годы»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753036"/>
            <a:ext cx="9144000" cy="360040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2018 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235512"/>
              </p:ext>
            </p:extLst>
          </p:nvPr>
        </p:nvGraphicFramePr>
        <p:xfrm>
          <a:off x="3851920" y="1556792"/>
          <a:ext cx="5040560" cy="205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1305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057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факт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30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2017 году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плану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301970" y="62626"/>
            <a:ext cx="540060" cy="8640960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6201308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endParaRPr lang="ru-RU" b="1" dirty="0" smtClean="0">
              <a:solidFill>
                <a:srgbClr val="004CBC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217065"/>
              </p:ext>
            </p:extLst>
          </p:nvPr>
        </p:nvGraphicFramePr>
        <p:xfrm>
          <a:off x="539552" y="2096852"/>
          <a:ext cx="3132348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348"/>
              </a:tblGrid>
              <a:tr h="700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Задача подпрограммы: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863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эффективного использования муниципального имущества</a:t>
                      </a:r>
                      <a:endParaRPr lang="ru-RU" sz="16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26190"/>
              </p:ext>
            </p:extLst>
          </p:nvPr>
        </p:nvGraphicFramePr>
        <p:xfrm>
          <a:off x="503548" y="4545124"/>
          <a:ext cx="7524836" cy="1952387"/>
        </p:xfrm>
        <a:graphic>
          <a:graphicData uri="http://schemas.openxmlformats.org/drawingml/2006/table">
            <a:tbl>
              <a:tblPr/>
              <a:tblGrid>
                <a:gridCol w="4346878"/>
                <a:gridCol w="3177958"/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213,0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04" marR="6204" marT="6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30,0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04" marR="6204" marT="6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43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Формирование земельных участков, находящихся в собственности поселения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04" marR="6204" marT="62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Градостроительная деятельность, в части полномочий сельского поселения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04" marR="6204" marT="62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temp\20160525\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067" y="70065"/>
            <a:ext cx="1555570" cy="1129360"/>
          </a:xfrm>
          <a:prstGeom prst="rect">
            <a:avLst/>
          </a:prstGeom>
          <a:noFill/>
          <a:effectLst>
            <a:innerShdw blurRad="381000" dist="317500" dir="2700000">
              <a:schemeClr val="bg1">
                <a:lumMod val="95000"/>
              </a:schemeClr>
            </a:inn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03548" y="0"/>
            <a:ext cx="9144000" cy="7647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Муниципальная программа </a:t>
            </a:r>
            <a:r>
              <a:rPr lang="ru-RU" sz="2000" b="1" noProof="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Любытинского</a:t>
            </a: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сельского поселения «Формирование современной городской среды    на  территории  </a:t>
            </a:r>
            <a:r>
              <a:rPr lang="ru-RU" sz="2000" b="1" noProof="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Любытинского</a:t>
            </a:r>
            <a:r>
              <a:rPr lang="ru-RU" sz="2000" b="1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сельского поселения на 2018-2022 годы»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753036"/>
            <a:ext cx="9144000" cy="360040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</a:t>
            </a:r>
            <a:r>
              <a:rPr lang="ru-RU" b="1" smtClean="0"/>
              <a:t>в 2018 </a:t>
            </a:r>
            <a:r>
              <a:rPr lang="ru-RU" b="1" dirty="0" smtClean="0"/>
              <a:t>году (тыс. рублей):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305651"/>
              </p:ext>
            </p:extLst>
          </p:nvPr>
        </p:nvGraphicFramePr>
        <p:xfrm>
          <a:off x="3995936" y="1088740"/>
          <a:ext cx="5040560" cy="2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92088"/>
                <a:gridCol w="828092"/>
                <a:gridCol w="1368152"/>
                <a:gridCol w="972108"/>
              </a:tblGrid>
              <a:tr h="50585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факт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5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2017 году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плану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55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авая фигурная скобка 16"/>
          <p:cNvSpPr/>
          <p:nvPr/>
        </p:nvSpPr>
        <p:spPr>
          <a:xfrm rot="16200000">
            <a:off x="4301970" y="62626"/>
            <a:ext cx="540060" cy="8640960"/>
          </a:xfrm>
          <a:prstGeom prst="rightBrace">
            <a:avLst>
              <a:gd name="adj1" fmla="val 99724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6201308"/>
            <a:ext cx="9144000" cy="432048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endParaRPr lang="ru-RU" b="1" dirty="0" smtClean="0">
              <a:solidFill>
                <a:srgbClr val="004CBC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96488"/>
              </p:ext>
            </p:extLst>
          </p:nvPr>
        </p:nvGraphicFramePr>
        <p:xfrm>
          <a:off x="107504" y="1412774"/>
          <a:ext cx="3816424" cy="219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558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Задачи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3819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1.Благоустройство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дворовых территорий многоквартирных домов </a:t>
                      </a:r>
                    </a:p>
                    <a:p>
                      <a:endParaRPr lang="ru-RU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2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.Благоустройство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территорий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общего пользования</a:t>
                      </a:r>
                      <a:endParaRPr lang="ru-RU" sz="16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117532"/>
              </p:ext>
            </p:extLst>
          </p:nvPr>
        </p:nvGraphicFramePr>
        <p:xfrm>
          <a:off x="1547664" y="4509120"/>
          <a:ext cx="6156684" cy="1952387"/>
        </p:xfrm>
        <a:graphic>
          <a:graphicData uri="http://schemas.openxmlformats.org/drawingml/2006/table">
            <a:tbl>
              <a:tblPr/>
              <a:tblGrid>
                <a:gridCol w="3240360"/>
                <a:gridCol w="2916324"/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218,5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04" marR="6204" marT="6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917,7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204" marR="6204" marT="62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43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дворовых территорий многоквартирных домов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04" marR="6204" marT="62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территорий общественного пользования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04" marR="6204" marT="62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1"/>
          <p:cNvSpPr>
            <a:spLocks noChangeArrowheads="1"/>
          </p:cNvSpPr>
          <p:nvPr/>
        </p:nvSpPr>
        <p:spPr bwMode="auto">
          <a:xfrm>
            <a:off x="395288" y="1052513"/>
            <a:ext cx="8497192" cy="2954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Адрес: </a:t>
            </a:r>
          </a:p>
          <a:p>
            <a:pPr algn="r"/>
            <a:r>
              <a:rPr lang="ru-RU" dirty="0" smtClean="0">
                <a:latin typeface="Calibri" pitchFamily="34" charset="0"/>
              </a:rPr>
              <a:t>174760, р. п. </a:t>
            </a:r>
            <a:r>
              <a:rPr lang="ru-RU" dirty="0" err="1" smtClean="0">
                <a:latin typeface="Calibri" pitchFamily="34" charset="0"/>
              </a:rPr>
              <a:t>Любытино</a:t>
            </a:r>
            <a:r>
              <a:rPr lang="ru-RU" dirty="0" smtClean="0">
                <a:latin typeface="Calibri" pitchFamily="34" charset="0"/>
              </a:rPr>
              <a:t>, ул.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Советов, д.29</a:t>
            </a:r>
            <a:endParaRPr lang="ru-RU" b="1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Телефон / факс:                                            </a:t>
            </a:r>
            <a:r>
              <a:rPr lang="ru-RU" dirty="0">
                <a:latin typeface="Calibri" pitchFamily="34" charset="0"/>
              </a:rPr>
              <a:t>(</a:t>
            </a:r>
            <a:r>
              <a:rPr lang="ru-RU" dirty="0" smtClean="0">
                <a:latin typeface="Calibri" pitchFamily="34" charset="0"/>
              </a:rPr>
              <a:t>81668) 61-453, (81668) 61-552</a:t>
            </a:r>
            <a:endParaRPr lang="en-US" b="1" dirty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E-mail:</a:t>
            </a:r>
            <a:r>
              <a:rPr lang="ru-RU" sz="2400" b="1" dirty="0" smtClean="0">
                <a:latin typeface="Calibri" pitchFamily="34" charset="0"/>
              </a:rPr>
              <a:t>                                                             </a:t>
            </a:r>
            <a:r>
              <a:rPr lang="en-US" dirty="0" smtClean="0">
                <a:latin typeface="Calibri" pitchFamily="34" charset="0"/>
              </a:rPr>
              <a:t>komfinan@mail.ru</a:t>
            </a:r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                                                                                                  </a:t>
            </a:r>
            <a:r>
              <a:rPr lang="en-US" dirty="0" smtClean="0">
                <a:latin typeface="Calibri" pitchFamily="34" charset="0"/>
              </a:rPr>
              <a:t>bud_l@mail.ru</a:t>
            </a:r>
            <a:endParaRPr lang="ru-RU" dirty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Режим работы:                     </a:t>
            </a:r>
            <a:r>
              <a:rPr lang="ru-RU" dirty="0" err="1">
                <a:latin typeface="Calibri" pitchFamily="34" charset="0"/>
              </a:rPr>
              <a:t>пн-пт</a:t>
            </a:r>
            <a:r>
              <a:rPr lang="ru-RU" dirty="0">
                <a:latin typeface="Calibri" pitchFamily="34" charset="0"/>
              </a:rPr>
              <a:t> с </a:t>
            </a:r>
            <a:r>
              <a:rPr lang="ru-RU" dirty="0" smtClean="0">
                <a:latin typeface="Calibri" pitchFamily="34" charset="0"/>
              </a:rPr>
              <a:t>8:00 </a:t>
            </a:r>
            <a:r>
              <a:rPr lang="ru-RU" dirty="0">
                <a:latin typeface="Calibri" pitchFamily="34" charset="0"/>
              </a:rPr>
              <a:t>до </a:t>
            </a:r>
            <a:r>
              <a:rPr lang="ru-RU" dirty="0" smtClean="0">
                <a:latin typeface="Calibri" pitchFamily="34" charset="0"/>
              </a:rPr>
              <a:t>17:00</a:t>
            </a:r>
            <a:r>
              <a:rPr lang="ru-RU" dirty="0">
                <a:latin typeface="Calibri" pitchFamily="34" charset="0"/>
              </a:rPr>
              <a:t>, выходной </a:t>
            </a:r>
            <a:r>
              <a:rPr lang="ru-RU" dirty="0" err="1">
                <a:latin typeface="Calibri" pitchFamily="34" charset="0"/>
              </a:rPr>
              <a:t>сб</a:t>
            </a:r>
            <a:r>
              <a:rPr lang="ru-RU" dirty="0">
                <a:latin typeface="Calibri" pitchFamily="34" charset="0"/>
              </a:rPr>
              <a:t> и </a:t>
            </a:r>
            <a:r>
              <a:rPr lang="ru-RU" dirty="0" err="1">
                <a:latin typeface="Calibri" pitchFamily="34" charset="0"/>
              </a:rPr>
              <a:t>вс</a:t>
            </a:r>
            <a:r>
              <a:rPr lang="ru-RU" dirty="0">
                <a:latin typeface="Calibri" pitchFamily="34" charset="0"/>
              </a:rPr>
              <a:t> </a:t>
            </a:r>
          </a:p>
          <a:p>
            <a:endParaRPr lang="ru-RU" dirty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06363"/>
            <a:ext cx="9144000" cy="980644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Комитет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финансов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Администрации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Любытинского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муниципального района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B14C-8559-4F42-85F2-9664DAE74429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163844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latin typeface="Calibri" pitchFamily="34" charset="0"/>
              </a:rPr>
              <a:t>©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Комитет </a:t>
            </a:r>
            <a:r>
              <a:rPr lang="ru-RU" sz="1600" b="1" dirty="0">
                <a:latin typeface="Calibri" pitchFamily="34" charset="0"/>
              </a:rPr>
              <a:t>финансов </a:t>
            </a:r>
            <a:r>
              <a:rPr lang="ru-RU" sz="1600" b="1" dirty="0" err="1" smtClean="0">
                <a:latin typeface="Calibri" pitchFamily="34" charset="0"/>
              </a:rPr>
              <a:t>Любытинского</a:t>
            </a:r>
            <a:r>
              <a:rPr lang="ru-RU" sz="1600" b="1" dirty="0" smtClean="0">
                <a:latin typeface="Calibri" pitchFamily="34" charset="0"/>
              </a:rPr>
              <a:t> муниципального района 2019г</a:t>
            </a:r>
            <a:r>
              <a:rPr lang="ru-RU" sz="1600" b="1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971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2"/>
          <p:cNvSpPr>
            <a:spLocks/>
          </p:cNvSpPr>
          <p:nvPr/>
        </p:nvSpPr>
        <p:spPr bwMode="auto">
          <a:xfrm>
            <a:off x="7634288" y="3213100"/>
            <a:ext cx="0" cy="141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6" y="142112"/>
              </a:cxn>
            </a:cxnLst>
            <a:rect l="0" t="0" r="r" b="b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2" name="object 3"/>
          <p:cNvSpPr>
            <a:spLocks/>
          </p:cNvSpPr>
          <p:nvPr/>
        </p:nvSpPr>
        <p:spPr bwMode="auto">
          <a:xfrm>
            <a:off x="4519613" y="2303463"/>
            <a:ext cx="4762" cy="579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80" y="579119"/>
              </a:cxn>
            </a:cxnLst>
            <a:rect l="0" t="0" r="r" b="b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3" name="object 4"/>
          <p:cNvSpPr>
            <a:spLocks/>
          </p:cNvSpPr>
          <p:nvPr/>
        </p:nvSpPr>
        <p:spPr bwMode="auto">
          <a:xfrm>
            <a:off x="1684338" y="2216150"/>
            <a:ext cx="2840037" cy="579438"/>
          </a:xfrm>
          <a:custGeom>
            <a:avLst/>
            <a:gdLst/>
            <a:ahLst/>
            <a:cxnLst>
              <a:cxn ang="0">
                <a:pos x="0" y="579120"/>
              </a:cxn>
              <a:cxn ang="0">
                <a:pos x="0" y="289560"/>
              </a:cxn>
              <a:cxn ang="0">
                <a:pos x="2840482" y="289560"/>
              </a:cxn>
              <a:cxn ang="0">
                <a:pos x="2840482" y="0"/>
              </a:cxn>
            </a:cxnLst>
            <a:rect l="0" t="0" r="r" b="b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4" name="object 5"/>
          <p:cNvSpPr>
            <a:spLocks/>
          </p:cNvSpPr>
          <p:nvPr/>
        </p:nvSpPr>
        <p:spPr bwMode="auto">
          <a:xfrm>
            <a:off x="4524375" y="3302000"/>
            <a:ext cx="0" cy="74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3533"/>
              </a:cxn>
            </a:cxnLst>
            <a:rect l="0" t="0" r="r" b="b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5" name="object 7"/>
          <p:cNvSpPr>
            <a:spLocks/>
          </p:cNvSpPr>
          <p:nvPr/>
        </p:nvSpPr>
        <p:spPr bwMode="auto">
          <a:xfrm>
            <a:off x="7832725" y="3284538"/>
            <a:ext cx="0" cy="261937"/>
          </a:xfrm>
          <a:custGeom>
            <a:avLst/>
            <a:gdLst/>
            <a:ahLst/>
            <a:cxnLst>
              <a:cxn ang="0">
                <a:pos x="0" y="260857"/>
              </a:cxn>
              <a:cxn ang="0">
                <a:pos x="0" y="0"/>
              </a:cxn>
            </a:cxnLst>
            <a:rect l="0" t="0" r="r" b="b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6" name="object 8"/>
          <p:cNvSpPr>
            <a:spLocks/>
          </p:cNvSpPr>
          <p:nvPr/>
        </p:nvSpPr>
        <p:spPr bwMode="auto">
          <a:xfrm>
            <a:off x="1692275" y="3040063"/>
            <a:ext cx="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33400"/>
              </a:cxn>
            </a:cxnLst>
            <a:rect l="0" t="0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7" name="object 9"/>
          <p:cNvSpPr>
            <a:spLocks noChangeArrowheads="1"/>
          </p:cNvSpPr>
          <p:nvPr/>
        </p:nvSpPr>
        <p:spPr bwMode="auto">
          <a:xfrm>
            <a:off x="3295650" y="1681163"/>
            <a:ext cx="2495550" cy="7381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8" name="object 10"/>
          <p:cNvSpPr>
            <a:spLocks noChangeArrowheads="1"/>
          </p:cNvSpPr>
          <p:nvPr/>
        </p:nvSpPr>
        <p:spPr bwMode="auto">
          <a:xfrm>
            <a:off x="3351213" y="1717675"/>
            <a:ext cx="2338387" cy="6302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9" name="object 11"/>
          <p:cNvSpPr>
            <a:spLocks noChangeArrowheads="1"/>
          </p:cNvSpPr>
          <p:nvPr/>
        </p:nvSpPr>
        <p:spPr bwMode="auto">
          <a:xfrm>
            <a:off x="3371850" y="1724025"/>
            <a:ext cx="2295525" cy="5873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40125" y="1811338"/>
            <a:ext cx="19621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Доходы бюджета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31" name="object 13"/>
          <p:cNvSpPr>
            <a:spLocks noChangeArrowheads="1"/>
          </p:cNvSpPr>
          <p:nvPr/>
        </p:nvSpPr>
        <p:spPr bwMode="auto">
          <a:xfrm>
            <a:off x="5286375" y="1717675"/>
            <a:ext cx="460375" cy="6302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2" name="object 14"/>
          <p:cNvSpPr>
            <a:spLocks noChangeArrowheads="1"/>
          </p:cNvSpPr>
          <p:nvPr/>
        </p:nvSpPr>
        <p:spPr bwMode="auto">
          <a:xfrm>
            <a:off x="5308600" y="1724025"/>
            <a:ext cx="417513" cy="5873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3" name="object 15"/>
          <p:cNvSpPr>
            <a:spLocks noChangeArrowheads="1"/>
          </p:cNvSpPr>
          <p:nvPr/>
        </p:nvSpPr>
        <p:spPr bwMode="auto">
          <a:xfrm>
            <a:off x="6223000" y="2552700"/>
            <a:ext cx="2801938" cy="10255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4" name="object 16"/>
          <p:cNvSpPr>
            <a:spLocks noChangeArrowheads="1"/>
          </p:cNvSpPr>
          <p:nvPr/>
        </p:nvSpPr>
        <p:spPr bwMode="auto">
          <a:xfrm>
            <a:off x="6540500" y="2570163"/>
            <a:ext cx="2219325" cy="63023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5" name="object 17"/>
          <p:cNvSpPr>
            <a:spLocks noChangeArrowheads="1"/>
          </p:cNvSpPr>
          <p:nvPr/>
        </p:nvSpPr>
        <p:spPr bwMode="auto">
          <a:xfrm>
            <a:off x="6562725" y="2574925"/>
            <a:ext cx="2176463" cy="588963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1000" y="2663825"/>
            <a:ext cx="1789113" cy="3317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Безвозмездные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37" name="object 19"/>
          <p:cNvSpPr>
            <a:spLocks noChangeArrowheads="1"/>
          </p:cNvSpPr>
          <p:nvPr/>
        </p:nvSpPr>
        <p:spPr bwMode="auto">
          <a:xfrm>
            <a:off x="6721475" y="2874963"/>
            <a:ext cx="1804988" cy="630237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8" name="object 20"/>
          <p:cNvSpPr>
            <a:spLocks noChangeArrowheads="1"/>
          </p:cNvSpPr>
          <p:nvPr/>
        </p:nvSpPr>
        <p:spPr bwMode="auto">
          <a:xfrm>
            <a:off x="6742113" y="2879725"/>
            <a:ext cx="1763712" cy="588963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9" name="object 21"/>
          <p:cNvSpPr txBox="1">
            <a:spLocks noChangeArrowheads="1"/>
          </p:cNvSpPr>
          <p:nvPr/>
        </p:nvSpPr>
        <p:spPr bwMode="auto">
          <a:xfrm>
            <a:off x="6910388" y="2968625"/>
            <a:ext cx="14303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поступления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40" name="object 22"/>
          <p:cNvSpPr>
            <a:spLocks noChangeArrowheads="1"/>
          </p:cNvSpPr>
          <p:nvPr/>
        </p:nvSpPr>
        <p:spPr bwMode="auto">
          <a:xfrm>
            <a:off x="8124825" y="28749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1" name="object 23"/>
          <p:cNvSpPr>
            <a:spLocks noChangeArrowheads="1"/>
          </p:cNvSpPr>
          <p:nvPr/>
        </p:nvSpPr>
        <p:spPr bwMode="auto">
          <a:xfrm>
            <a:off x="8145463" y="28797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2" name="object 24"/>
          <p:cNvSpPr>
            <a:spLocks noChangeArrowheads="1"/>
          </p:cNvSpPr>
          <p:nvPr/>
        </p:nvSpPr>
        <p:spPr bwMode="auto">
          <a:xfrm>
            <a:off x="3217863" y="2682875"/>
            <a:ext cx="2938462" cy="74295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3" name="object 25"/>
          <p:cNvSpPr>
            <a:spLocks noChangeArrowheads="1"/>
          </p:cNvSpPr>
          <p:nvPr/>
        </p:nvSpPr>
        <p:spPr bwMode="auto">
          <a:xfrm>
            <a:off x="3260725" y="2722563"/>
            <a:ext cx="2792413" cy="63023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4" name="object 26"/>
          <p:cNvSpPr>
            <a:spLocks noChangeArrowheads="1"/>
          </p:cNvSpPr>
          <p:nvPr/>
        </p:nvSpPr>
        <p:spPr bwMode="auto">
          <a:xfrm>
            <a:off x="3282950" y="2727325"/>
            <a:ext cx="2749550" cy="588963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51225" y="2816225"/>
            <a:ext cx="2414588" cy="3317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Неналоговые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46" name="object 28"/>
          <p:cNvSpPr>
            <a:spLocks noChangeArrowheads="1"/>
          </p:cNvSpPr>
          <p:nvPr/>
        </p:nvSpPr>
        <p:spPr bwMode="auto">
          <a:xfrm>
            <a:off x="5651500" y="27225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7" name="object 29"/>
          <p:cNvSpPr>
            <a:spLocks noChangeArrowheads="1"/>
          </p:cNvSpPr>
          <p:nvPr/>
        </p:nvSpPr>
        <p:spPr bwMode="auto">
          <a:xfrm>
            <a:off x="5672138" y="27273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8" name="object 30"/>
          <p:cNvSpPr>
            <a:spLocks noChangeArrowheads="1"/>
          </p:cNvSpPr>
          <p:nvPr/>
        </p:nvSpPr>
        <p:spPr bwMode="auto">
          <a:xfrm>
            <a:off x="276225" y="2687638"/>
            <a:ext cx="2806700" cy="738187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9" name="object 31"/>
          <p:cNvSpPr>
            <a:spLocks noChangeArrowheads="1"/>
          </p:cNvSpPr>
          <p:nvPr/>
        </p:nvSpPr>
        <p:spPr bwMode="auto">
          <a:xfrm>
            <a:off x="415925" y="2722563"/>
            <a:ext cx="2525713" cy="630237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50" name="object 32"/>
          <p:cNvSpPr>
            <a:spLocks noChangeArrowheads="1"/>
          </p:cNvSpPr>
          <p:nvPr/>
        </p:nvSpPr>
        <p:spPr bwMode="auto">
          <a:xfrm>
            <a:off x="438150" y="2727325"/>
            <a:ext cx="2481263" cy="588963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4838" y="2816225"/>
            <a:ext cx="2149475" cy="3317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52" name="object 34"/>
          <p:cNvSpPr>
            <a:spLocks noChangeArrowheads="1"/>
          </p:cNvSpPr>
          <p:nvPr/>
        </p:nvSpPr>
        <p:spPr bwMode="auto">
          <a:xfrm>
            <a:off x="2538413" y="27225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53" name="object 35"/>
          <p:cNvSpPr>
            <a:spLocks noChangeArrowheads="1"/>
          </p:cNvSpPr>
          <p:nvPr/>
        </p:nvSpPr>
        <p:spPr bwMode="auto">
          <a:xfrm>
            <a:off x="2560638" y="27273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54" name="object 36"/>
          <p:cNvSpPr>
            <a:spLocks noChangeArrowheads="1"/>
          </p:cNvSpPr>
          <p:nvPr/>
        </p:nvSpPr>
        <p:spPr bwMode="auto">
          <a:xfrm>
            <a:off x="290513" y="3328988"/>
            <a:ext cx="2762250" cy="3529012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9438" y="3582988"/>
            <a:ext cx="2181225" cy="1241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Поступления от уплаты налогов, установленных Налоговым кодексом Российской Федерации</a:t>
            </a:r>
            <a:r>
              <a:rPr lang="ru-RU" sz="1600">
                <a:latin typeface="Calibri" pitchFamily="34" charset="0"/>
              </a:rPr>
              <a:t>, например: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92125" y="5030788"/>
            <a:ext cx="1692275" cy="1395412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500">
                <a:latin typeface="Calibri" pitchFamily="34" charset="0"/>
              </a:rPr>
              <a:t>→ налог на прибыль</a:t>
            </a:r>
          </a:p>
          <a:p>
            <a:pPr marL="12700" algn="ctr"/>
            <a:r>
              <a:rPr lang="ru-RU" sz="1500">
                <a:latin typeface="Calibri" pitchFamily="34" charset="0"/>
              </a:rPr>
              <a:t>организаций;</a:t>
            </a:r>
          </a:p>
          <a:p>
            <a:pPr marL="12700"/>
            <a:r>
              <a:rPr lang="ru-RU" sz="1500">
                <a:latin typeface="Calibri" pitchFamily="34" charset="0"/>
              </a:rPr>
              <a:t>→ акцизы;</a:t>
            </a:r>
          </a:p>
          <a:p>
            <a:pPr marL="12700"/>
            <a:r>
              <a:rPr lang="ru-RU" sz="1500">
                <a:latin typeface="Calibri" pitchFamily="34" charset="0"/>
              </a:rPr>
              <a:t>→ налог на доходы физических лиц;</a:t>
            </a:r>
          </a:p>
          <a:p>
            <a:pPr marL="12700"/>
            <a:r>
              <a:rPr lang="ru-RU" sz="1500">
                <a:latin typeface="Calibri" pitchFamily="34" charset="0"/>
              </a:rPr>
              <a:t>→ другие налоги.</a:t>
            </a:r>
          </a:p>
        </p:txBody>
      </p:sp>
      <p:sp>
        <p:nvSpPr>
          <p:cNvPr id="30757" name="object 39"/>
          <p:cNvSpPr>
            <a:spLocks noChangeArrowheads="1"/>
          </p:cNvSpPr>
          <p:nvPr/>
        </p:nvSpPr>
        <p:spPr bwMode="auto">
          <a:xfrm>
            <a:off x="6261100" y="3333750"/>
            <a:ext cx="2730500" cy="3524250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51600" y="4140200"/>
            <a:ext cx="2349500" cy="17303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0759" name="object 41"/>
          <p:cNvSpPr>
            <a:spLocks/>
          </p:cNvSpPr>
          <p:nvPr/>
        </p:nvSpPr>
        <p:spPr bwMode="auto">
          <a:xfrm>
            <a:off x="4519613" y="2303463"/>
            <a:ext cx="3103562" cy="404812"/>
          </a:xfrm>
          <a:custGeom>
            <a:avLst/>
            <a:gdLst/>
            <a:ahLst/>
            <a:cxnLst>
              <a:cxn ang="0">
                <a:pos x="3104006" y="405638"/>
              </a:cxn>
              <a:cxn ang="0">
                <a:pos x="3104006" y="202818"/>
              </a:cxn>
              <a:cxn ang="0">
                <a:pos x="0" y="202818"/>
              </a:cxn>
              <a:cxn ang="0">
                <a:pos x="0" y="0"/>
              </a:cxn>
            </a:cxnLst>
            <a:rect l="0" t="0" r="r" b="b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B6E0E-94F9-4612-8173-2EA3267D3BD6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 lIns="0" tIns="0" rIns="0" bIns="0">
            <a:noAutofit/>
          </a:bodyPr>
          <a:lstStyle/>
          <a:p>
            <a:pPr marL="53975"/>
            <a:r>
              <a:rPr lang="ru-RU" sz="2200" b="1" smtClean="0">
                <a:solidFill>
                  <a:srgbClr val="0000FF"/>
                </a:solidFill>
              </a:rPr>
              <a:t>Доходы бюджета </a:t>
            </a:r>
            <a:r>
              <a:rPr lang="ru-RU" sz="2200" smtClean="0"/>
              <a:t>– это безвозмездные и безвозвратные поступления денежных средств в бюджет.</a:t>
            </a:r>
          </a:p>
        </p:txBody>
      </p:sp>
      <p:sp>
        <p:nvSpPr>
          <p:cNvPr id="30761" name="object 43"/>
          <p:cNvSpPr>
            <a:spLocks noChangeArrowheads="1"/>
          </p:cNvSpPr>
          <p:nvPr/>
        </p:nvSpPr>
        <p:spPr bwMode="auto">
          <a:xfrm>
            <a:off x="3186113" y="3328988"/>
            <a:ext cx="2986087" cy="3529012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97250" y="3505200"/>
            <a:ext cx="2552700" cy="2995613"/>
          </a:xfrm>
          <a:prstGeom prst="rect">
            <a:avLst/>
          </a:prstGeom>
        </p:spPr>
        <p:txBody>
          <a:bodyPr lIns="0" tIns="0" rIns="0" bIns="0"/>
          <a:lstStyle/>
          <a:p>
            <a:pPr marL="20638" algn="ctr"/>
            <a:r>
              <a:rPr lang="ru-RU" sz="1600" b="1">
                <a:latin typeface="Calibri" pitchFamily="34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r>
              <a:rPr lang="ru-RU" sz="1600">
                <a:latin typeface="Calibri" pitchFamily="34" charset="0"/>
              </a:rPr>
              <a:t>, например:</a:t>
            </a:r>
          </a:p>
          <a:p>
            <a:pPr marL="20638">
              <a:lnSpc>
                <a:spcPts val="950"/>
              </a:lnSpc>
              <a:spcBef>
                <a:spcPts val="13"/>
              </a:spcBef>
            </a:pPr>
            <a:endParaRPr lang="ru-RU" sz="900">
              <a:latin typeface="Calibri" pitchFamily="34" charset="0"/>
            </a:endParaRPr>
          </a:p>
          <a:p>
            <a:pPr marL="20638"/>
            <a:r>
              <a:rPr lang="ru-RU" sz="1500">
                <a:latin typeface="Calibri" pitchFamily="34" charset="0"/>
              </a:rPr>
              <a:t>→ доходы от использования государственного имущества и земли;</a:t>
            </a:r>
          </a:p>
          <a:p>
            <a:pPr marL="20638"/>
            <a:r>
              <a:rPr lang="ru-RU" sz="1500">
                <a:latin typeface="Calibri" pitchFamily="34" charset="0"/>
              </a:rPr>
              <a:t>→ штрафные санкции;</a:t>
            </a:r>
          </a:p>
          <a:p>
            <a:pPr marL="20638"/>
            <a:r>
              <a:rPr lang="ru-RU" sz="1500">
                <a:latin typeface="Calibri" pitchFamily="34" charset="0"/>
              </a:rPr>
              <a:t>→ другие.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224644"/>
            <a:ext cx="9144000" cy="71198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Доходы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487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3"/>
          <p:cNvSpPr>
            <a:spLocks noChangeArrowheads="1"/>
          </p:cNvSpPr>
          <p:nvPr/>
        </p:nvSpPr>
        <p:spPr bwMode="auto">
          <a:xfrm>
            <a:off x="107950" y="738188"/>
            <a:ext cx="8878888" cy="12461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6" name="object 4"/>
          <p:cNvSpPr>
            <a:spLocks noChangeArrowheads="1"/>
          </p:cNvSpPr>
          <p:nvPr/>
        </p:nvSpPr>
        <p:spPr bwMode="auto">
          <a:xfrm>
            <a:off x="101600" y="344488"/>
            <a:ext cx="8831263" cy="14716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7" name="object 5"/>
          <p:cNvSpPr>
            <a:spLocks noChangeArrowheads="1"/>
          </p:cNvSpPr>
          <p:nvPr/>
        </p:nvSpPr>
        <p:spPr bwMode="auto">
          <a:xfrm>
            <a:off x="153988" y="765175"/>
            <a:ext cx="8785225" cy="115093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object 6"/>
          <p:cNvSpPr>
            <a:spLocks/>
          </p:cNvSpPr>
          <p:nvPr/>
        </p:nvSpPr>
        <p:spPr bwMode="auto">
          <a:xfrm>
            <a:off x="153988" y="765175"/>
            <a:ext cx="8785225" cy="1150938"/>
          </a:xfrm>
          <a:custGeom>
            <a:avLst/>
            <a:gdLst/>
            <a:ahLst/>
            <a:cxnLst>
              <a:cxn ang="0">
                <a:pos x="0" y="192024"/>
              </a:cxn>
              <a:cxn ang="0">
                <a:pos x="5580" y="145880"/>
              </a:cxn>
              <a:cxn ang="0">
                <a:pos x="21432" y="103780"/>
              </a:cxn>
              <a:cxn ang="0">
                <a:pos x="46221" y="67059"/>
              </a:cxn>
              <a:cxn ang="0">
                <a:pos x="78614" y="37051"/>
              </a:cxn>
              <a:cxn ang="0">
                <a:pos x="117277" y="15091"/>
              </a:cxn>
              <a:cxn ang="0">
                <a:pos x="160875" y="2513"/>
              </a:cxn>
              <a:cxn ang="0">
                <a:pos x="192024" y="0"/>
              </a:cxn>
              <a:cxn ang="0">
                <a:pos x="8593010" y="0"/>
              </a:cxn>
              <a:cxn ang="0">
                <a:pos x="8639153" y="5581"/>
              </a:cxn>
              <a:cxn ang="0">
                <a:pos x="8681253" y="21434"/>
              </a:cxn>
              <a:cxn ang="0">
                <a:pos x="8717974" y="46225"/>
              </a:cxn>
              <a:cxn ang="0">
                <a:pos x="8747983" y="78620"/>
              </a:cxn>
              <a:cxn ang="0">
                <a:pos x="8769943" y="117282"/>
              </a:cxn>
              <a:cxn ang="0">
                <a:pos x="8782521" y="160878"/>
              </a:cxn>
              <a:cxn ang="0">
                <a:pos x="8785034" y="192024"/>
              </a:cxn>
              <a:cxn ang="0">
                <a:pos x="8785034" y="960120"/>
              </a:cxn>
              <a:cxn ang="0">
                <a:pos x="8779453" y="1006263"/>
              </a:cxn>
              <a:cxn ang="0">
                <a:pos x="8763599" y="1048363"/>
              </a:cxn>
              <a:cxn ang="0">
                <a:pos x="8738808" y="1085084"/>
              </a:cxn>
              <a:cxn ang="0">
                <a:pos x="8706414" y="1115092"/>
              </a:cxn>
              <a:cxn ang="0">
                <a:pos x="8667751" y="1137052"/>
              </a:cxn>
              <a:cxn ang="0">
                <a:pos x="8624156" y="1149630"/>
              </a:cxn>
              <a:cxn ang="0">
                <a:pos x="8593010" y="1152144"/>
              </a:cxn>
              <a:cxn ang="0">
                <a:pos x="192024" y="1152144"/>
              </a:cxn>
              <a:cxn ang="0">
                <a:pos x="145876" y="1146562"/>
              </a:cxn>
              <a:cxn ang="0">
                <a:pos x="103775" y="1130709"/>
              </a:cxn>
              <a:cxn ang="0">
                <a:pos x="67054" y="1105918"/>
              </a:cxn>
              <a:cxn ang="0">
                <a:pos x="37047" y="1073523"/>
              </a:cxn>
              <a:cxn ang="0">
                <a:pos x="15089" y="1034861"/>
              </a:cxn>
              <a:cxn ang="0">
                <a:pos x="2513" y="991265"/>
              </a:cxn>
              <a:cxn ang="0">
                <a:pos x="0" y="960120"/>
              </a:cxn>
              <a:cxn ang="0">
                <a:pos x="0" y="192024"/>
              </a:cxn>
            </a:cxnLst>
            <a:rect l="0" t="0" r="r" b="b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noFill/>
          <a:ln w="9525">
            <a:solidFill>
              <a:srgbClr val="BD4A4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749" name="object 7"/>
          <p:cNvSpPr>
            <a:spLocks noChangeArrowheads="1"/>
          </p:cNvSpPr>
          <p:nvPr/>
        </p:nvSpPr>
        <p:spPr bwMode="auto">
          <a:xfrm>
            <a:off x="4297363" y="2405063"/>
            <a:ext cx="231775" cy="2111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0" name="object 8"/>
          <p:cNvSpPr>
            <a:spLocks noChangeArrowheads="1"/>
          </p:cNvSpPr>
          <p:nvPr/>
        </p:nvSpPr>
        <p:spPr bwMode="auto">
          <a:xfrm>
            <a:off x="1403350" y="3197225"/>
            <a:ext cx="233363" cy="2111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1" name="object 9"/>
          <p:cNvSpPr>
            <a:spLocks noChangeArrowheads="1"/>
          </p:cNvSpPr>
          <p:nvPr/>
        </p:nvSpPr>
        <p:spPr bwMode="auto">
          <a:xfrm>
            <a:off x="179388" y="3402013"/>
            <a:ext cx="2794000" cy="347821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2" name="object 10"/>
          <p:cNvSpPr>
            <a:spLocks noChangeArrowheads="1"/>
          </p:cNvSpPr>
          <p:nvPr/>
        </p:nvSpPr>
        <p:spPr bwMode="auto">
          <a:xfrm>
            <a:off x="269875" y="3438525"/>
            <a:ext cx="2565400" cy="3481388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3" name="object 11"/>
          <p:cNvSpPr>
            <a:spLocks noChangeArrowheads="1"/>
          </p:cNvSpPr>
          <p:nvPr/>
        </p:nvSpPr>
        <p:spPr bwMode="auto">
          <a:xfrm>
            <a:off x="227013" y="3429000"/>
            <a:ext cx="2700337" cy="338455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4" name="object 12"/>
          <p:cNvSpPr>
            <a:spLocks/>
          </p:cNvSpPr>
          <p:nvPr/>
        </p:nvSpPr>
        <p:spPr bwMode="auto">
          <a:xfrm>
            <a:off x="227013" y="3429000"/>
            <a:ext cx="2700337" cy="3384550"/>
          </a:xfrm>
          <a:custGeom>
            <a:avLst/>
            <a:gdLst/>
            <a:ahLst/>
            <a:cxnLst>
              <a:cxn ang="0">
                <a:pos x="0" y="450088"/>
              </a:cxn>
              <a:cxn ang="0">
                <a:pos x="5891" y="377090"/>
              </a:cxn>
              <a:cxn ang="0">
                <a:pos x="22948" y="307839"/>
              </a:cxn>
              <a:cxn ang="0">
                <a:pos x="50244" y="243263"/>
              </a:cxn>
              <a:cxn ang="0">
                <a:pos x="86851" y="184288"/>
              </a:cxn>
              <a:cxn ang="0">
                <a:pos x="131843" y="131841"/>
              </a:cxn>
              <a:cxn ang="0">
                <a:pos x="184293" y="86851"/>
              </a:cxn>
              <a:cxn ang="0">
                <a:pos x="243275" y="50245"/>
              </a:cxn>
              <a:cxn ang="0">
                <a:pos x="307861" y="22949"/>
              </a:cxn>
              <a:cxn ang="0">
                <a:pos x="377124" y="5891"/>
              </a:cxn>
              <a:cxn ang="0">
                <a:pos x="450138" y="0"/>
              </a:cxn>
              <a:cxn ang="0">
                <a:pos x="2250630" y="0"/>
              </a:cxn>
              <a:cxn ang="0">
                <a:pos x="2323662" y="5891"/>
              </a:cxn>
              <a:cxn ang="0">
                <a:pos x="2392940" y="22949"/>
              </a:cxn>
              <a:cxn ang="0">
                <a:pos x="2457538" y="50245"/>
              </a:cxn>
              <a:cxn ang="0">
                <a:pos x="2516529" y="86851"/>
              </a:cxn>
              <a:cxn ang="0">
                <a:pos x="2568987" y="131841"/>
              </a:cxn>
              <a:cxn ang="0">
                <a:pos x="2613985" y="184288"/>
              </a:cxn>
              <a:cxn ang="0">
                <a:pos x="2650596" y="243263"/>
              </a:cxn>
              <a:cxn ang="0">
                <a:pos x="2677895" y="307839"/>
              </a:cxn>
              <a:cxn ang="0">
                <a:pos x="2694953" y="377090"/>
              </a:cxn>
              <a:cxn ang="0">
                <a:pos x="2700845" y="450088"/>
              </a:cxn>
              <a:cxn ang="0">
                <a:pos x="2700845" y="2934233"/>
              </a:cxn>
              <a:cxn ang="0">
                <a:pos x="2694953" y="3007251"/>
              </a:cxn>
              <a:cxn ang="0">
                <a:pos x="2677895" y="3076517"/>
              </a:cxn>
              <a:cxn ang="0">
                <a:pos x="2650596" y="3141105"/>
              </a:cxn>
              <a:cxn ang="0">
                <a:pos x="2613985" y="3200088"/>
              </a:cxn>
              <a:cxn ang="0">
                <a:pos x="2568987" y="3252539"/>
              </a:cxn>
              <a:cxn ang="0">
                <a:pos x="2516529" y="3297532"/>
              </a:cxn>
              <a:cxn ang="0">
                <a:pos x="2457538" y="3334140"/>
              </a:cxn>
              <a:cxn ang="0">
                <a:pos x="2392940" y="3361436"/>
              </a:cxn>
              <a:cxn ang="0">
                <a:pos x="2323662" y="3378493"/>
              </a:cxn>
              <a:cxn ang="0">
                <a:pos x="2250630" y="3384384"/>
              </a:cxn>
              <a:cxn ang="0">
                <a:pos x="450138" y="3384384"/>
              </a:cxn>
              <a:cxn ang="0">
                <a:pos x="377124" y="3378493"/>
              </a:cxn>
              <a:cxn ang="0">
                <a:pos x="307861" y="3361436"/>
              </a:cxn>
              <a:cxn ang="0">
                <a:pos x="243275" y="3334140"/>
              </a:cxn>
              <a:cxn ang="0">
                <a:pos x="184293" y="3297532"/>
              </a:cxn>
              <a:cxn ang="0">
                <a:pos x="131843" y="3252539"/>
              </a:cxn>
              <a:cxn ang="0">
                <a:pos x="86851" y="3200088"/>
              </a:cxn>
              <a:cxn ang="0">
                <a:pos x="50244" y="3141105"/>
              </a:cxn>
              <a:cxn ang="0">
                <a:pos x="22948" y="3076517"/>
              </a:cxn>
              <a:cxn ang="0">
                <a:pos x="5891" y="3007251"/>
              </a:cxn>
              <a:cxn ang="0">
                <a:pos x="0" y="2934233"/>
              </a:cxn>
              <a:cxn ang="0">
                <a:pos x="0" y="450088"/>
              </a:cxn>
            </a:cxnLst>
            <a:rect l="0" t="0" r="r" b="b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noFill/>
          <a:ln w="9525">
            <a:solidFill>
              <a:srgbClr val="97B85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13"/>
          <p:cNvSpPr txBox="1"/>
          <p:nvPr/>
        </p:nvSpPr>
        <p:spPr>
          <a:xfrm>
            <a:off x="436563" y="3509963"/>
            <a:ext cx="2152650" cy="2398712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обязательны к уплате на всей территории Российской Федерации, 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прибыль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 b="1">
                <a:latin typeface="Calibri" pitchFamily="34" charset="0"/>
              </a:rPr>
              <a:t>организаций;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доходы физических лиц;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Акцизы.</a:t>
            </a:r>
            <a:endParaRPr lang="ru-RU">
              <a:latin typeface="Calibri" pitchFamily="34" charset="0"/>
            </a:endParaRPr>
          </a:p>
        </p:txBody>
      </p:sp>
      <p:sp>
        <p:nvSpPr>
          <p:cNvPr id="31756" name="object 14"/>
          <p:cNvSpPr>
            <a:spLocks noChangeArrowheads="1"/>
          </p:cNvSpPr>
          <p:nvPr/>
        </p:nvSpPr>
        <p:spPr bwMode="auto">
          <a:xfrm>
            <a:off x="3059113" y="3402013"/>
            <a:ext cx="2974975" cy="3478212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7" name="object 15"/>
          <p:cNvSpPr>
            <a:spLocks noChangeArrowheads="1"/>
          </p:cNvSpPr>
          <p:nvPr/>
        </p:nvSpPr>
        <p:spPr bwMode="auto">
          <a:xfrm>
            <a:off x="3159125" y="3468688"/>
            <a:ext cx="2784475" cy="3421062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8" name="object 16"/>
          <p:cNvSpPr>
            <a:spLocks noChangeArrowheads="1"/>
          </p:cNvSpPr>
          <p:nvPr/>
        </p:nvSpPr>
        <p:spPr bwMode="auto">
          <a:xfrm>
            <a:off x="3106738" y="3429000"/>
            <a:ext cx="2879725" cy="338455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9" name="object 17"/>
          <p:cNvSpPr>
            <a:spLocks/>
          </p:cNvSpPr>
          <p:nvPr/>
        </p:nvSpPr>
        <p:spPr bwMode="auto">
          <a:xfrm>
            <a:off x="3106738" y="3429000"/>
            <a:ext cx="2879725" cy="3384550"/>
          </a:xfrm>
          <a:custGeom>
            <a:avLst/>
            <a:gdLst/>
            <a:ahLst/>
            <a:cxnLst>
              <a:cxn ang="0">
                <a:pos x="0" y="480059"/>
              </a:cxn>
              <a:cxn ang="0">
                <a:pos x="1591" y="440681"/>
              </a:cxn>
              <a:cxn ang="0">
                <a:pos x="6285" y="402180"/>
              </a:cxn>
              <a:cxn ang="0">
                <a:pos x="13956" y="364681"/>
              </a:cxn>
              <a:cxn ang="0">
                <a:pos x="37736" y="293179"/>
              </a:cxn>
              <a:cxn ang="0">
                <a:pos x="71943" y="227164"/>
              </a:cxn>
              <a:cxn ang="0">
                <a:pos x="115586" y="167623"/>
              </a:cxn>
              <a:cxn ang="0">
                <a:pos x="167675" y="115543"/>
              </a:cxn>
              <a:cxn ang="0">
                <a:pos x="227220" y="71912"/>
              </a:cxn>
              <a:cxn ang="0">
                <a:pos x="293233" y="37719"/>
              </a:cxn>
              <a:cxn ang="0">
                <a:pos x="364722" y="13949"/>
              </a:cxn>
              <a:cxn ang="0">
                <a:pos x="402211" y="6281"/>
              </a:cxn>
              <a:cxn ang="0">
                <a:pos x="440698" y="1591"/>
              </a:cxn>
              <a:cxn ang="0">
                <a:pos x="480059" y="0"/>
              </a:cxn>
              <a:cxn ang="0">
                <a:pos x="2400300" y="0"/>
              </a:cxn>
              <a:cxn ang="0">
                <a:pos x="2439661" y="1591"/>
              </a:cxn>
              <a:cxn ang="0">
                <a:pos x="2478148" y="6281"/>
              </a:cxn>
              <a:cxn ang="0">
                <a:pos x="2515637" y="13949"/>
              </a:cxn>
              <a:cxn ang="0">
                <a:pos x="2587126" y="37719"/>
              </a:cxn>
              <a:cxn ang="0">
                <a:pos x="2653139" y="71912"/>
              </a:cxn>
              <a:cxn ang="0">
                <a:pos x="2712684" y="115543"/>
              </a:cxn>
              <a:cxn ang="0">
                <a:pos x="2764773" y="167623"/>
              </a:cxn>
              <a:cxn ang="0">
                <a:pos x="2808416" y="227164"/>
              </a:cxn>
              <a:cxn ang="0">
                <a:pos x="2842623" y="293179"/>
              </a:cxn>
              <a:cxn ang="0">
                <a:pos x="2866403" y="364681"/>
              </a:cxn>
              <a:cxn ang="0">
                <a:pos x="2874074" y="402180"/>
              </a:cxn>
              <a:cxn ang="0">
                <a:pos x="2878768" y="440681"/>
              </a:cxn>
              <a:cxn ang="0">
                <a:pos x="2880360" y="480059"/>
              </a:cxn>
              <a:cxn ang="0">
                <a:pos x="2880360" y="2904312"/>
              </a:cxn>
              <a:cxn ang="0">
                <a:pos x="2878768" y="2943685"/>
              </a:cxn>
              <a:cxn ang="0">
                <a:pos x="2874074" y="2982182"/>
              </a:cxn>
              <a:cxn ang="0">
                <a:pos x="2866403" y="3019679"/>
              </a:cxn>
              <a:cxn ang="0">
                <a:pos x="2842623" y="3091178"/>
              </a:cxn>
              <a:cxn ang="0">
                <a:pos x="2808416" y="3157194"/>
              </a:cxn>
              <a:cxn ang="0">
                <a:pos x="2764773" y="3216738"/>
              </a:cxn>
              <a:cxn ang="0">
                <a:pos x="2712684" y="3268823"/>
              </a:cxn>
              <a:cxn ang="0">
                <a:pos x="2653139" y="3312459"/>
              </a:cxn>
              <a:cxn ang="0">
                <a:pos x="2587126" y="3346658"/>
              </a:cxn>
              <a:cxn ang="0">
                <a:pos x="2515637" y="3370432"/>
              </a:cxn>
              <a:cxn ang="0">
                <a:pos x="2478148" y="3378101"/>
              </a:cxn>
              <a:cxn ang="0">
                <a:pos x="2439661" y="3382793"/>
              </a:cxn>
              <a:cxn ang="0">
                <a:pos x="2400300" y="3384384"/>
              </a:cxn>
              <a:cxn ang="0">
                <a:pos x="480059" y="3384384"/>
              </a:cxn>
              <a:cxn ang="0">
                <a:pos x="440698" y="3382793"/>
              </a:cxn>
              <a:cxn ang="0">
                <a:pos x="402211" y="3378101"/>
              </a:cxn>
              <a:cxn ang="0">
                <a:pos x="364722" y="3370432"/>
              </a:cxn>
              <a:cxn ang="0">
                <a:pos x="293233" y="3346658"/>
              </a:cxn>
              <a:cxn ang="0">
                <a:pos x="227220" y="3312459"/>
              </a:cxn>
              <a:cxn ang="0">
                <a:pos x="167675" y="3268823"/>
              </a:cxn>
              <a:cxn ang="0">
                <a:pos x="115586" y="3216738"/>
              </a:cxn>
              <a:cxn ang="0">
                <a:pos x="71943" y="3157194"/>
              </a:cxn>
              <a:cxn ang="0">
                <a:pos x="37736" y="3091178"/>
              </a:cxn>
              <a:cxn ang="0">
                <a:pos x="13956" y="3019679"/>
              </a:cxn>
              <a:cxn ang="0">
                <a:pos x="6285" y="2982182"/>
              </a:cxn>
              <a:cxn ang="0">
                <a:pos x="1591" y="2943685"/>
              </a:cxn>
              <a:cxn ang="0">
                <a:pos x="0" y="2904312"/>
              </a:cxn>
              <a:cxn ang="0">
                <a:pos x="0" y="480059"/>
              </a:cxn>
            </a:cxnLst>
            <a:rect l="0" t="0" r="r" b="b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noFill/>
          <a:ln w="9525">
            <a:solidFill>
              <a:srgbClr val="7C5F9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object 18"/>
          <p:cNvSpPr txBox="1"/>
          <p:nvPr/>
        </p:nvSpPr>
        <p:spPr>
          <a:xfrm>
            <a:off x="3325813" y="3540125"/>
            <a:ext cx="2417762" cy="288766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законами субъектов Российской Федерации и обязательны к уплате на соответствующих территориях субъектов РФ, 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имущество организаций;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Транспортный налог</a:t>
            </a:r>
            <a:r>
              <a:rPr lang="en-US" b="1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  <p:sp>
        <p:nvSpPr>
          <p:cNvPr id="31761" name="object 19"/>
          <p:cNvSpPr>
            <a:spLocks noChangeArrowheads="1"/>
          </p:cNvSpPr>
          <p:nvPr/>
        </p:nvSpPr>
        <p:spPr bwMode="auto">
          <a:xfrm>
            <a:off x="6156325" y="3402013"/>
            <a:ext cx="2830513" cy="34559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2" name="object 21"/>
          <p:cNvSpPr>
            <a:spLocks noChangeArrowheads="1"/>
          </p:cNvSpPr>
          <p:nvPr/>
        </p:nvSpPr>
        <p:spPr bwMode="auto">
          <a:xfrm>
            <a:off x="6202363" y="3429000"/>
            <a:ext cx="2736850" cy="3384550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3" name="object 22"/>
          <p:cNvSpPr>
            <a:spLocks/>
          </p:cNvSpPr>
          <p:nvPr/>
        </p:nvSpPr>
        <p:spPr bwMode="auto">
          <a:xfrm>
            <a:off x="6202363" y="3429000"/>
            <a:ext cx="2736850" cy="3384550"/>
          </a:xfrm>
          <a:custGeom>
            <a:avLst/>
            <a:gdLst/>
            <a:ahLst/>
            <a:cxnLst>
              <a:cxn ang="0">
                <a:pos x="0" y="456056"/>
              </a:cxn>
              <a:cxn ang="0">
                <a:pos x="5969" y="382090"/>
              </a:cxn>
              <a:cxn ang="0">
                <a:pos x="23253" y="311920"/>
              </a:cxn>
              <a:cxn ang="0">
                <a:pos x="50910" y="246486"/>
              </a:cxn>
              <a:cxn ang="0">
                <a:pos x="88001" y="186729"/>
              </a:cxn>
              <a:cxn ang="0">
                <a:pos x="133588" y="133588"/>
              </a:cxn>
              <a:cxn ang="0">
                <a:pos x="186729" y="88001"/>
              </a:cxn>
              <a:cxn ang="0">
                <a:pos x="246486" y="50910"/>
              </a:cxn>
              <a:cxn ang="0">
                <a:pos x="311920" y="23253"/>
              </a:cxn>
              <a:cxn ang="0">
                <a:pos x="382090" y="5969"/>
              </a:cxn>
              <a:cxn ang="0">
                <a:pos x="456057" y="0"/>
              </a:cxn>
              <a:cxn ang="0">
                <a:pos x="2280158" y="0"/>
              </a:cxn>
              <a:cxn ang="0">
                <a:pos x="2354159" y="5969"/>
              </a:cxn>
              <a:cxn ang="0">
                <a:pos x="2424356" y="23253"/>
              </a:cxn>
              <a:cxn ang="0">
                <a:pos x="2489811" y="50910"/>
              </a:cxn>
              <a:cxn ang="0">
                <a:pos x="2549584" y="88001"/>
              </a:cxn>
              <a:cxn ang="0">
                <a:pos x="2602738" y="133588"/>
              </a:cxn>
              <a:cxn ang="0">
                <a:pos x="2648332" y="186729"/>
              </a:cxn>
              <a:cxn ang="0">
                <a:pos x="2685428" y="246486"/>
              </a:cxn>
              <a:cxn ang="0">
                <a:pos x="2713087" y="311920"/>
              </a:cxn>
              <a:cxn ang="0">
                <a:pos x="2730371" y="382090"/>
              </a:cxn>
              <a:cxn ang="0">
                <a:pos x="2736341" y="456056"/>
              </a:cxn>
              <a:cxn ang="0">
                <a:pos x="2736341" y="2928315"/>
              </a:cxn>
              <a:cxn ang="0">
                <a:pos x="2730371" y="3002291"/>
              </a:cxn>
              <a:cxn ang="0">
                <a:pos x="2713087" y="3072468"/>
              </a:cxn>
              <a:cxn ang="0">
                <a:pos x="2685428" y="3137904"/>
              </a:cxn>
              <a:cxn ang="0">
                <a:pos x="2648332" y="3197663"/>
              </a:cxn>
              <a:cxn ang="0">
                <a:pos x="2602738" y="3250804"/>
              </a:cxn>
              <a:cxn ang="0">
                <a:pos x="2549584" y="3296389"/>
              </a:cxn>
              <a:cxn ang="0">
                <a:pos x="2489811" y="3333478"/>
              </a:cxn>
              <a:cxn ang="0">
                <a:pos x="2424356" y="3361134"/>
              </a:cxn>
              <a:cxn ang="0">
                <a:pos x="2354159" y="3378415"/>
              </a:cxn>
              <a:cxn ang="0">
                <a:pos x="2280158" y="3384384"/>
              </a:cxn>
              <a:cxn ang="0">
                <a:pos x="456057" y="3384384"/>
              </a:cxn>
              <a:cxn ang="0">
                <a:pos x="382090" y="3378415"/>
              </a:cxn>
              <a:cxn ang="0">
                <a:pos x="311920" y="3361134"/>
              </a:cxn>
              <a:cxn ang="0">
                <a:pos x="246486" y="3333478"/>
              </a:cxn>
              <a:cxn ang="0">
                <a:pos x="186729" y="3296389"/>
              </a:cxn>
              <a:cxn ang="0">
                <a:pos x="133588" y="3250804"/>
              </a:cxn>
              <a:cxn ang="0">
                <a:pos x="88001" y="3197663"/>
              </a:cxn>
              <a:cxn ang="0">
                <a:pos x="50910" y="3137904"/>
              </a:cxn>
              <a:cxn ang="0">
                <a:pos x="23253" y="3072468"/>
              </a:cxn>
              <a:cxn ang="0">
                <a:pos x="5969" y="3002291"/>
              </a:cxn>
              <a:cxn ang="0">
                <a:pos x="0" y="2928315"/>
              </a:cxn>
              <a:cxn ang="0">
                <a:pos x="0" y="456056"/>
              </a:cxn>
            </a:cxnLst>
            <a:rect l="0" t="0" r="r" b="b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noFill/>
          <a:ln w="9525">
            <a:solidFill>
              <a:srgbClr val="F6924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" name="object 23"/>
          <p:cNvSpPr txBox="1"/>
          <p:nvPr/>
        </p:nvSpPr>
        <p:spPr>
          <a:xfrm>
            <a:off x="288925" y="782638"/>
            <a:ext cx="8416925" cy="153352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ct val="102000"/>
              </a:lnSpc>
            </a:pPr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Налог </a:t>
            </a:r>
            <a:r>
              <a:rPr lang="ru-RU" b="1">
                <a:latin typeface="Calibri" pitchFamily="34" charset="0"/>
              </a:rPr>
              <a:t>– </a:t>
            </a:r>
            <a:r>
              <a:rPr lang="ru-RU" sz="1600" b="1">
                <a:latin typeface="Calibri" pitchFamily="34" charset="0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endParaRPr lang="ru-RU" sz="1600">
              <a:latin typeface="Calibri" pitchFamily="34" charset="0"/>
            </a:endParaRPr>
          </a:p>
          <a:p>
            <a:pPr marL="12700">
              <a:lnSpc>
                <a:spcPts val="850"/>
              </a:lnSpc>
              <a:spcBef>
                <a:spcPts val="13"/>
              </a:spcBef>
            </a:pPr>
            <a:endParaRPr lang="ru-RU" sz="800">
              <a:latin typeface="Calibri" pitchFamily="34" charset="0"/>
            </a:endParaRPr>
          </a:p>
          <a:p>
            <a:pPr marL="12700" algn="ctr"/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ВИДЫ НАЛОГОВ</a:t>
            </a:r>
            <a:endParaRPr lang="ru-RU">
              <a:latin typeface="Calibri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788" y="2398713"/>
            <a:ext cx="7342187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tabLst>
                <a:tab pos="6242050" algn="l"/>
              </a:tabLst>
            </a:pP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ФЕДЕРАЛЬНЫЕ	МЕСТНЫЕ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17900" y="2543175"/>
            <a:ext cx="183356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РЕГИОНАЛЬНЫЕ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5650" y="2903538"/>
            <a:ext cx="754380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УСТАНОВЛЕНЫ НАЛОГОВЫМ КОДЕКСОМ РОССИЙСКОЙ ФЕДЕРАЦИИ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16675" y="3448050"/>
            <a:ext cx="2246313" cy="334486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 sz="2000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Земельный налог;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имущество физических лиц.</a:t>
            </a:r>
            <a:endParaRPr lang="ru-RU">
              <a:latin typeface="Calibri" pitchFamily="34" charset="0"/>
            </a:endParaRPr>
          </a:p>
        </p:txBody>
      </p:sp>
      <p:sp>
        <p:nvSpPr>
          <p:cNvPr id="31769" name="object 28"/>
          <p:cNvSpPr>
            <a:spLocks/>
          </p:cNvSpPr>
          <p:nvPr/>
        </p:nvSpPr>
        <p:spPr bwMode="auto">
          <a:xfrm>
            <a:off x="2962275" y="1989138"/>
            <a:ext cx="2808288" cy="360362"/>
          </a:xfrm>
          <a:custGeom>
            <a:avLst/>
            <a:gdLst/>
            <a:ahLst/>
            <a:cxnLst>
              <a:cxn ang="0">
                <a:pos x="40808" y="136815"/>
              </a:cxn>
              <a:cxn ang="0">
                <a:pos x="156729" y="97333"/>
              </a:cxn>
              <a:cxn ang="0">
                <a:pos x="270922" y="73737"/>
              </a:cxn>
              <a:cxn ang="0">
                <a:pos x="411273" y="52752"/>
              </a:cxn>
              <a:cxn ang="0">
                <a:pos x="574892" y="34751"/>
              </a:cxn>
              <a:cxn ang="0">
                <a:pos x="758888" y="20104"/>
              </a:cxn>
              <a:cxn ang="0">
                <a:pos x="960371" y="9182"/>
              </a:cxn>
              <a:cxn ang="0">
                <a:pos x="1176452" y="2357"/>
              </a:cxn>
              <a:cxn ang="0">
                <a:pos x="1404239" y="0"/>
              </a:cxn>
              <a:cxn ang="0">
                <a:pos x="1631991" y="2357"/>
              </a:cxn>
              <a:cxn ang="0">
                <a:pos x="1848044" y="9182"/>
              </a:cxn>
              <a:cxn ang="0">
                <a:pos x="2049505" y="20104"/>
              </a:cxn>
              <a:cxn ang="0">
                <a:pos x="2233486" y="34751"/>
              </a:cxn>
              <a:cxn ang="0">
                <a:pos x="2397093" y="52752"/>
              </a:cxn>
              <a:cxn ang="0">
                <a:pos x="2537436" y="73737"/>
              </a:cxn>
              <a:cxn ang="0">
                <a:pos x="2651625" y="97333"/>
              </a:cxn>
              <a:cxn ang="0">
                <a:pos x="2736767" y="123171"/>
              </a:cxn>
              <a:cxn ang="0">
                <a:pos x="2808351" y="180086"/>
              </a:cxn>
              <a:cxn ang="0">
                <a:pos x="2767543" y="223349"/>
              </a:cxn>
              <a:cxn ang="0">
                <a:pos x="2651625" y="262810"/>
              </a:cxn>
              <a:cxn ang="0">
                <a:pos x="2537436" y="286390"/>
              </a:cxn>
              <a:cxn ang="0">
                <a:pos x="2397093" y="307355"/>
              </a:cxn>
              <a:cxn ang="0">
                <a:pos x="2233486" y="325338"/>
              </a:cxn>
              <a:cxn ang="0">
                <a:pos x="2049505" y="339968"/>
              </a:cxn>
              <a:cxn ang="0">
                <a:pos x="1848044" y="350875"/>
              </a:cxn>
              <a:cxn ang="0">
                <a:pos x="1631991" y="357691"/>
              </a:cxn>
              <a:cxn ang="0">
                <a:pos x="1404239" y="360044"/>
              </a:cxn>
              <a:cxn ang="0">
                <a:pos x="1176452" y="357691"/>
              </a:cxn>
              <a:cxn ang="0">
                <a:pos x="960371" y="350875"/>
              </a:cxn>
              <a:cxn ang="0">
                <a:pos x="758888" y="339968"/>
              </a:cxn>
              <a:cxn ang="0">
                <a:pos x="574892" y="325338"/>
              </a:cxn>
              <a:cxn ang="0">
                <a:pos x="411273" y="307355"/>
              </a:cxn>
              <a:cxn ang="0">
                <a:pos x="270922" y="286390"/>
              </a:cxn>
              <a:cxn ang="0">
                <a:pos x="156729" y="262810"/>
              </a:cxn>
              <a:cxn ang="0">
                <a:pos x="71584" y="236987"/>
              </a:cxn>
              <a:cxn ang="0">
                <a:pos x="0" y="180086"/>
              </a:cxn>
            </a:cxnLst>
            <a:rect l="0" t="0" r="r" b="b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noFill/>
          <a:ln w="508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770" name="object 29"/>
          <p:cNvSpPr>
            <a:spLocks noChangeArrowheads="1"/>
          </p:cNvSpPr>
          <p:nvPr/>
        </p:nvSpPr>
        <p:spPr bwMode="auto">
          <a:xfrm>
            <a:off x="1525588" y="2230438"/>
            <a:ext cx="1625600" cy="42545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71" name="object 30"/>
          <p:cNvSpPr>
            <a:spLocks/>
          </p:cNvSpPr>
          <p:nvPr/>
        </p:nvSpPr>
        <p:spPr bwMode="auto">
          <a:xfrm>
            <a:off x="1738313" y="2257425"/>
            <a:ext cx="1370012" cy="231775"/>
          </a:xfrm>
          <a:custGeom>
            <a:avLst/>
            <a:gdLst/>
            <a:ahLst/>
            <a:cxnLst>
              <a:cxn ang="0">
                <a:pos x="141518" y="62056"/>
              </a:cxn>
              <a:cxn ang="0">
                <a:pos x="132969" y="65404"/>
              </a:cxn>
              <a:cxn ang="0">
                <a:pos x="0" y="162940"/>
              </a:cxn>
              <a:cxn ang="0">
                <a:pos x="150368" y="230758"/>
              </a:cxn>
              <a:cxn ang="0">
                <a:pos x="162414" y="231955"/>
              </a:cxn>
              <a:cxn ang="0">
                <a:pos x="172542" y="225876"/>
              </a:cxn>
              <a:cxn ang="0">
                <a:pos x="176235" y="212252"/>
              </a:cxn>
              <a:cxn ang="0">
                <a:pos x="173152" y="201785"/>
              </a:cxn>
              <a:cxn ang="0">
                <a:pos x="122480" y="177926"/>
              </a:cxn>
              <a:cxn ang="0">
                <a:pos x="39496" y="177926"/>
              </a:cxn>
              <a:cxn ang="0">
                <a:pos x="35559" y="140080"/>
              </a:cxn>
              <a:cxn ang="0">
                <a:pos x="105579" y="132709"/>
              </a:cxn>
              <a:cxn ang="0">
                <a:pos x="155448" y="96138"/>
              </a:cxn>
              <a:cxn ang="0">
                <a:pos x="162426" y="86400"/>
              </a:cxn>
              <a:cxn ang="0">
                <a:pos x="162334" y="74683"/>
              </a:cxn>
              <a:cxn ang="0">
                <a:pos x="152208" y="64535"/>
              </a:cxn>
              <a:cxn ang="0">
                <a:pos x="141518" y="62056"/>
              </a:cxn>
              <a:cxn ang="0">
                <a:pos x="105579" y="132709"/>
              </a:cxn>
              <a:cxn ang="0">
                <a:pos x="35559" y="140080"/>
              </a:cxn>
              <a:cxn ang="0">
                <a:pos x="39496" y="177926"/>
              </a:cxn>
              <a:cxn ang="0">
                <a:pos x="73277" y="174370"/>
              </a:cxn>
              <a:cxn ang="0">
                <a:pos x="48768" y="174370"/>
              </a:cxn>
              <a:cxn ang="0">
                <a:pos x="45338" y="141604"/>
              </a:cxn>
              <a:cxn ang="0">
                <a:pos x="93448" y="141604"/>
              </a:cxn>
              <a:cxn ang="0">
                <a:pos x="105579" y="132709"/>
              </a:cxn>
              <a:cxn ang="0">
                <a:pos x="107317" y="170787"/>
              </a:cxn>
              <a:cxn ang="0">
                <a:pos x="39496" y="177926"/>
              </a:cxn>
              <a:cxn ang="0">
                <a:pos x="122480" y="177926"/>
              </a:cxn>
              <a:cxn ang="0">
                <a:pos x="107317" y="170787"/>
              </a:cxn>
              <a:cxn ang="0">
                <a:pos x="45338" y="141604"/>
              </a:cxn>
              <a:cxn ang="0">
                <a:pos x="48768" y="174370"/>
              </a:cxn>
              <a:cxn ang="0">
                <a:pos x="74637" y="155400"/>
              </a:cxn>
              <a:cxn ang="0">
                <a:pos x="45338" y="141604"/>
              </a:cxn>
              <a:cxn ang="0">
                <a:pos x="74637" y="155400"/>
              </a:cxn>
              <a:cxn ang="0">
                <a:pos x="48768" y="174370"/>
              </a:cxn>
              <a:cxn ang="0">
                <a:pos x="73277" y="174370"/>
              </a:cxn>
              <a:cxn ang="0">
                <a:pos x="107317" y="170787"/>
              </a:cxn>
              <a:cxn ang="0">
                <a:pos x="74637" y="155400"/>
              </a:cxn>
              <a:cxn ang="0">
                <a:pos x="1366139" y="0"/>
              </a:cxn>
              <a:cxn ang="0">
                <a:pos x="105579" y="132709"/>
              </a:cxn>
              <a:cxn ang="0">
                <a:pos x="74637" y="155400"/>
              </a:cxn>
              <a:cxn ang="0">
                <a:pos x="107317" y="170787"/>
              </a:cxn>
              <a:cxn ang="0">
                <a:pos x="1370202" y="37845"/>
              </a:cxn>
              <a:cxn ang="0">
                <a:pos x="1366139" y="0"/>
              </a:cxn>
              <a:cxn ang="0">
                <a:pos x="93448" y="141604"/>
              </a:cxn>
              <a:cxn ang="0">
                <a:pos x="45338" y="141604"/>
              </a:cxn>
              <a:cxn ang="0">
                <a:pos x="74637" y="155400"/>
              </a:cxn>
              <a:cxn ang="0">
                <a:pos x="93448" y="141604"/>
              </a:cxn>
            </a:cxnLst>
            <a:rect l="0" t="0" r="r" b="b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772" name="object 31"/>
          <p:cNvSpPr>
            <a:spLocks noChangeArrowheads="1"/>
          </p:cNvSpPr>
          <p:nvPr/>
        </p:nvSpPr>
        <p:spPr bwMode="auto">
          <a:xfrm>
            <a:off x="5654675" y="2230438"/>
            <a:ext cx="1697038" cy="42545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73" name="object 32"/>
          <p:cNvSpPr>
            <a:spLocks/>
          </p:cNvSpPr>
          <p:nvPr/>
        </p:nvSpPr>
        <p:spPr bwMode="auto">
          <a:xfrm>
            <a:off x="5697538" y="2257425"/>
            <a:ext cx="1441450" cy="233363"/>
          </a:xfrm>
          <a:custGeom>
            <a:avLst/>
            <a:gdLst/>
            <a:ahLst/>
            <a:cxnLst>
              <a:cxn ang="0">
                <a:pos x="1334705" y="171389"/>
              </a:cxn>
              <a:cxn ang="0">
                <a:pos x="1269162" y="202650"/>
              </a:cxn>
              <a:cxn ang="0">
                <a:pos x="1266105" y="213125"/>
              </a:cxn>
              <a:cxn ang="0">
                <a:pos x="1269822" y="226772"/>
              </a:cxn>
              <a:cxn ang="0">
                <a:pos x="1280015" y="232765"/>
              </a:cxn>
              <a:cxn ang="0">
                <a:pos x="1292097" y="231520"/>
              </a:cxn>
              <a:cxn ang="0">
                <a:pos x="1408754" y="178180"/>
              </a:cxn>
              <a:cxn ang="0">
                <a:pos x="1402588" y="178180"/>
              </a:cxn>
              <a:cxn ang="0">
                <a:pos x="1334705" y="171389"/>
              </a:cxn>
              <a:cxn ang="0">
                <a:pos x="1367387" y="155800"/>
              </a:cxn>
              <a:cxn ang="0">
                <a:pos x="1334705" y="171389"/>
              </a:cxn>
              <a:cxn ang="0">
                <a:pos x="1402588" y="178180"/>
              </a:cxn>
              <a:cxn ang="0">
                <a:pos x="1402944" y="174625"/>
              </a:cxn>
              <a:cxn ang="0">
                <a:pos x="1393316" y="174625"/>
              </a:cxn>
              <a:cxn ang="0">
                <a:pos x="1367387" y="155800"/>
              </a:cxn>
              <a:cxn ang="0">
                <a:pos x="1300156" y="62784"/>
              </a:cxn>
              <a:cxn ang="0">
                <a:pos x="1289445" y="65260"/>
              </a:cxn>
              <a:cxn ang="0">
                <a:pos x="1279344" y="75431"/>
              </a:cxn>
              <a:cxn ang="0">
                <a:pos x="1279248" y="87145"/>
              </a:cxn>
              <a:cxn ang="0">
                <a:pos x="1286256" y="96900"/>
              </a:cxn>
              <a:cxn ang="0">
                <a:pos x="1336250" y="133195"/>
              </a:cxn>
              <a:cxn ang="0">
                <a:pos x="1406397" y="140207"/>
              </a:cxn>
              <a:cxn ang="0">
                <a:pos x="1402588" y="178180"/>
              </a:cxn>
              <a:cxn ang="0">
                <a:pos x="1408754" y="178180"/>
              </a:cxn>
              <a:cxn ang="0">
                <a:pos x="1442085" y="162940"/>
              </a:cxn>
              <a:cxn ang="0">
                <a:pos x="1308608" y="66039"/>
              </a:cxn>
              <a:cxn ang="0">
                <a:pos x="1300156" y="62784"/>
              </a:cxn>
              <a:cxn ang="0">
                <a:pos x="1396618" y="141858"/>
              </a:cxn>
              <a:cxn ang="0">
                <a:pos x="1367387" y="155800"/>
              </a:cxn>
              <a:cxn ang="0">
                <a:pos x="1393316" y="174625"/>
              </a:cxn>
              <a:cxn ang="0">
                <a:pos x="1396618" y="141858"/>
              </a:cxn>
              <a:cxn ang="0">
                <a:pos x="1406232" y="141858"/>
              </a:cxn>
              <a:cxn ang="0">
                <a:pos x="1396618" y="141858"/>
              </a:cxn>
              <a:cxn ang="0">
                <a:pos x="1393316" y="174625"/>
              </a:cxn>
              <a:cxn ang="0">
                <a:pos x="1402944" y="174625"/>
              </a:cxn>
              <a:cxn ang="0">
                <a:pos x="1406232" y="141858"/>
              </a:cxn>
              <a:cxn ang="0">
                <a:pos x="3810" y="0"/>
              </a:cxn>
              <a:cxn ang="0">
                <a:pos x="0" y="37845"/>
              </a:cxn>
              <a:cxn ang="0">
                <a:pos x="1334705" y="171389"/>
              </a:cxn>
              <a:cxn ang="0">
                <a:pos x="1367387" y="155800"/>
              </a:cxn>
              <a:cxn ang="0">
                <a:pos x="1336250" y="133195"/>
              </a:cxn>
              <a:cxn ang="0">
                <a:pos x="3810" y="0"/>
              </a:cxn>
              <a:cxn ang="0">
                <a:pos x="1336250" y="133195"/>
              </a:cxn>
              <a:cxn ang="0">
                <a:pos x="1367387" y="155800"/>
              </a:cxn>
              <a:cxn ang="0">
                <a:pos x="1396618" y="141858"/>
              </a:cxn>
              <a:cxn ang="0">
                <a:pos x="1406232" y="141858"/>
              </a:cxn>
              <a:cxn ang="0">
                <a:pos x="1406397" y="140207"/>
              </a:cxn>
              <a:cxn ang="0">
                <a:pos x="1336250" y="133195"/>
              </a:cxn>
            </a:cxnLst>
            <a:rect l="0" t="0" r="r" b="b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774" name="object 33"/>
          <p:cNvSpPr>
            <a:spLocks noChangeArrowheads="1"/>
          </p:cNvSpPr>
          <p:nvPr/>
        </p:nvSpPr>
        <p:spPr bwMode="auto">
          <a:xfrm>
            <a:off x="4356100" y="3197225"/>
            <a:ext cx="233363" cy="2111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75" name="object 34"/>
          <p:cNvSpPr>
            <a:spLocks noChangeArrowheads="1"/>
          </p:cNvSpPr>
          <p:nvPr/>
        </p:nvSpPr>
        <p:spPr bwMode="auto">
          <a:xfrm>
            <a:off x="7380288" y="3197225"/>
            <a:ext cx="233362" cy="2111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224644"/>
            <a:ext cx="9144000" cy="71198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A512-8248-4C2B-84BD-0EB57370E635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300" y="1320800"/>
            <a:ext cx="8788400" cy="69691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200" b="1">
                <a:solidFill>
                  <a:srgbClr val="0000FF"/>
                </a:solidFill>
                <a:latin typeface="Calibri" pitchFamily="34" charset="0"/>
              </a:rPr>
              <a:t>Межбюджетные трансферты </a:t>
            </a:r>
            <a:r>
              <a:rPr lang="ru-RU" sz="2200">
                <a:latin typeface="Calibri" pitchFamily="34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34818" name="object 4"/>
          <p:cNvSpPr>
            <a:spLocks noChangeArrowheads="1"/>
          </p:cNvSpPr>
          <p:nvPr/>
        </p:nvSpPr>
        <p:spPr bwMode="auto">
          <a:xfrm>
            <a:off x="80963" y="2195513"/>
            <a:ext cx="8994775" cy="4572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19" name="object 5"/>
          <p:cNvSpPr>
            <a:spLocks/>
          </p:cNvSpPr>
          <p:nvPr/>
        </p:nvSpPr>
        <p:spPr bwMode="auto">
          <a:xfrm>
            <a:off x="106363" y="2276475"/>
            <a:ext cx="4445000" cy="647700"/>
          </a:xfrm>
          <a:custGeom>
            <a:avLst/>
            <a:gdLst/>
            <a:ahLst/>
            <a:cxnLst>
              <a:cxn ang="0">
                <a:pos x="0" y="646544"/>
              </a:cxn>
              <a:cxn ang="0">
                <a:pos x="4443984" y="646544"/>
              </a:cxn>
              <a:cxn ang="0">
                <a:pos x="4443984" y="0"/>
              </a:cxn>
              <a:cxn ang="0">
                <a:pos x="0" y="0"/>
              </a:cxn>
              <a:cxn ang="0">
                <a:pos x="0" y="646544"/>
              </a:cxn>
            </a:cxnLst>
            <a:rect l="0" t="0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820" name="object 6"/>
          <p:cNvSpPr>
            <a:spLocks/>
          </p:cNvSpPr>
          <p:nvPr/>
        </p:nvSpPr>
        <p:spPr bwMode="auto">
          <a:xfrm>
            <a:off x="4551363" y="2276475"/>
            <a:ext cx="4443412" cy="647700"/>
          </a:xfrm>
          <a:custGeom>
            <a:avLst/>
            <a:gdLst/>
            <a:ahLst/>
            <a:cxnLst>
              <a:cxn ang="0">
                <a:pos x="0" y="646544"/>
              </a:cxn>
              <a:cxn ang="0">
                <a:pos x="4443984" y="646544"/>
              </a:cxn>
              <a:cxn ang="0">
                <a:pos x="4443984" y="0"/>
              </a:cxn>
              <a:cxn ang="0">
                <a:pos x="0" y="0"/>
              </a:cxn>
              <a:cxn ang="0">
                <a:pos x="0" y="646544"/>
              </a:cxn>
            </a:cxnLst>
            <a:rect l="0" t="0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821" name="object 7"/>
          <p:cNvSpPr>
            <a:spLocks noChangeArrowheads="1"/>
          </p:cNvSpPr>
          <p:nvPr/>
        </p:nvSpPr>
        <p:spPr bwMode="auto">
          <a:xfrm>
            <a:off x="106363" y="2924175"/>
            <a:ext cx="4445000" cy="11303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2" name="object 8"/>
          <p:cNvSpPr>
            <a:spLocks noChangeArrowheads="1"/>
          </p:cNvSpPr>
          <p:nvPr/>
        </p:nvSpPr>
        <p:spPr bwMode="auto">
          <a:xfrm>
            <a:off x="4551363" y="2924175"/>
            <a:ext cx="4443412" cy="11303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3" name="object 9"/>
          <p:cNvSpPr>
            <a:spLocks noChangeArrowheads="1"/>
          </p:cNvSpPr>
          <p:nvPr/>
        </p:nvSpPr>
        <p:spPr bwMode="auto">
          <a:xfrm>
            <a:off x="106363" y="4054475"/>
            <a:ext cx="4445000" cy="1343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4" name="object 10"/>
          <p:cNvSpPr>
            <a:spLocks noChangeArrowheads="1"/>
          </p:cNvSpPr>
          <p:nvPr/>
        </p:nvSpPr>
        <p:spPr bwMode="auto">
          <a:xfrm>
            <a:off x="4551363" y="4054475"/>
            <a:ext cx="4443412" cy="1343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5" name="object 11"/>
          <p:cNvSpPr>
            <a:spLocks noChangeArrowheads="1"/>
          </p:cNvSpPr>
          <p:nvPr/>
        </p:nvSpPr>
        <p:spPr bwMode="auto">
          <a:xfrm>
            <a:off x="106363" y="5397500"/>
            <a:ext cx="4445000" cy="13446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6" name="object 12"/>
          <p:cNvSpPr>
            <a:spLocks noChangeArrowheads="1"/>
          </p:cNvSpPr>
          <p:nvPr/>
        </p:nvSpPr>
        <p:spPr bwMode="auto">
          <a:xfrm>
            <a:off x="4551363" y="5397500"/>
            <a:ext cx="4443412" cy="13446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7" name="object 13"/>
          <p:cNvSpPr>
            <a:spLocks/>
          </p:cNvSpPr>
          <p:nvPr/>
        </p:nvSpPr>
        <p:spPr bwMode="auto">
          <a:xfrm>
            <a:off x="4551363" y="2276475"/>
            <a:ext cx="0" cy="4465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64512"/>
              </a:cxn>
            </a:cxnLst>
            <a:rect l="0" t="0" r="r" b="b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14"/>
          <p:cNvSpPr txBox="1"/>
          <p:nvPr/>
        </p:nvSpPr>
        <p:spPr>
          <a:xfrm>
            <a:off x="185738" y="2432050"/>
            <a:ext cx="4124325" cy="3952875"/>
          </a:xfrm>
          <a:prstGeom prst="rect">
            <a:avLst/>
          </a:prstGeom>
        </p:spPr>
        <p:txBody>
          <a:bodyPr lIns="0" tIns="0" rIns="0" bIns="0"/>
          <a:lstStyle/>
          <a:p>
            <a:pPr marL="173038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Виды межбюджетных трансфертов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400"/>
              </a:lnSpc>
            </a:pPr>
            <a:endParaRPr lang="ru-RU" sz="14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Дотации (от лат. «Dotatio» - дар, пожертвование)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900"/>
              </a:lnSpc>
              <a:spcBef>
                <a:spcPts val="50"/>
              </a:spcBef>
            </a:pPr>
            <a:endParaRPr lang="ru-RU" sz="9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Субвенции (от лат. «Subvenire»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приходить на помощь)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750"/>
              </a:lnSpc>
              <a:spcBef>
                <a:spcPts val="25"/>
              </a:spcBef>
            </a:pPr>
            <a:endParaRPr lang="ru-RU" sz="7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Субсидии (от лат. «Subsidium»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поддержка)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613" y="2432050"/>
            <a:ext cx="4329112" cy="4124325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Определение</a:t>
            </a:r>
            <a:endParaRPr lang="ru-RU" sz="2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63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9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финансирование</a:t>
            </a:r>
          </a:p>
          <a:p>
            <a:pPr algn="ctr"/>
            <a:r>
              <a:rPr lang="ru-RU" sz="2000">
                <a:latin typeface="Calibri" pitchFamily="34" charset="0"/>
              </a:rPr>
              <a:t>«переданных» другим публично-</a:t>
            </a:r>
          </a:p>
          <a:p>
            <a:pPr algn="ctr"/>
            <a:r>
              <a:rPr lang="ru-RU" sz="2000">
                <a:latin typeface="Calibri" pitchFamily="34" charset="0"/>
              </a:rPr>
              <a:t>правовым образованиям полномочий</a:t>
            </a: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условиях долевого</a:t>
            </a:r>
          </a:p>
          <a:p>
            <a:pPr algn="ctr"/>
            <a:r>
              <a:rPr lang="ru-RU" sz="2000">
                <a:latin typeface="Calibri" pitchFamily="34" charset="0"/>
              </a:rPr>
              <a:t>софинансирования расходов других</a:t>
            </a:r>
          </a:p>
          <a:p>
            <a:pPr algn="ctr"/>
            <a:r>
              <a:rPr lang="ru-RU" sz="2000">
                <a:latin typeface="Calibri" pitchFamily="34" charset="0"/>
              </a:rPr>
              <a:t>бюджетов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224644"/>
            <a:ext cx="9144000" cy="82809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2F-FD2E-4FA9-9BCB-1B9B2257986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4967288"/>
            <a:ext cx="25034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1</a:t>
            </a:r>
            <a:r>
              <a:rPr sz="1500" b="1" spc="-30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500" b="1" spc="-15" baseline="2777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бщ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го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у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рс</a:t>
            </a:r>
            <a:r>
              <a:rPr sz="1500" b="1" spc="30" baseline="2777" err="1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ве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-</a:t>
            </a:r>
            <a:r>
              <a:rPr lang="ru-RU"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3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5113338"/>
            <a:ext cx="842963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ные 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просы»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125" y="4378325"/>
            <a:ext cx="1100138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02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«Наци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обо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рон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725" y="5119688"/>
            <a:ext cx="1235075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безопасность и правоохранительная деятельность»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525" y="4319588"/>
            <a:ext cx="1100138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04 «Национальная экономика»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0350" y="5368925"/>
            <a:ext cx="876300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05 «Жилищно- коммунальное хозяйство»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975" y="4276725"/>
            <a:ext cx="784225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06 «Охрана окружающей среды»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388"/>
            <a:ext cx="10556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7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б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раз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ние»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2488" y="4978400"/>
            <a:ext cx="1062037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08 «Культура, кинематография»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738" y="4751388"/>
            <a:ext cx="1300162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9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Здр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оо</a:t>
            </a:r>
            <a:r>
              <a:rPr sz="1000" b="1" spc="-1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ранение»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9438" y="4319588"/>
            <a:ext cx="955675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10 «Социальная политика»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0163" y="4606925"/>
            <a:ext cx="941387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11 «Физическая культура и спорт»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8963" y="5129213"/>
            <a:ext cx="825500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12 «Средства массовой информации»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1100" y="5614988"/>
            <a:ext cx="1139825" cy="6223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13 «Обслуживание государственного и муниципального долга»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64488" y="4656138"/>
            <a:ext cx="1179512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14 «Межбюджетные трансферты общего характера»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5856" name="object 17"/>
          <p:cNvSpPr>
            <a:spLocks/>
          </p:cNvSpPr>
          <p:nvPr/>
        </p:nvSpPr>
        <p:spPr bwMode="auto">
          <a:xfrm>
            <a:off x="107950" y="676275"/>
            <a:ext cx="8785225" cy="2303463"/>
          </a:xfrm>
          <a:custGeom>
            <a:avLst/>
            <a:gdLst/>
            <a:ahLst/>
            <a:cxnLst>
              <a:cxn ang="0">
                <a:pos x="0" y="2303526"/>
              </a:cxn>
              <a:cxn ang="0">
                <a:pos x="8785225" y="2303526"/>
              </a:cxn>
              <a:cxn ang="0">
                <a:pos x="8785225" y="0"/>
              </a:cxn>
              <a:cxn ang="0">
                <a:pos x="0" y="0"/>
              </a:cxn>
              <a:cxn ang="0">
                <a:pos x="0" y="2303526"/>
              </a:cxn>
            </a:cxnLst>
            <a:rect l="0" t="0" r="r" b="b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object 18"/>
          <p:cNvSpPr txBox="1"/>
          <p:nvPr/>
        </p:nvSpPr>
        <p:spPr>
          <a:xfrm>
            <a:off x="179388" y="819150"/>
            <a:ext cx="8629650" cy="2687638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2700">
              <a:lnSpc>
                <a:spcPts val="1513"/>
              </a:lnSpc>
            </a:pPr>
            <a:r>
              <a:rPr lang="ru-RU" sz="1400" b="1" dirty="0">
                <a:latin typeface="Calibri" pitchFamily="34" charset="0"/>
                <a:cs typeface="Times New Roman" pitchFamily="18" charset="0"/>
              </a:rPr>
              <a:t>Расходы бюджета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marL="12700">
              <a:lnSpc>
                <a:spcPts val="500"/>
              </a:lnSpc>
              <a:spcBef>
                <a:spcPts val="13"/>
              </a:spcBef>
            </a:pPr>
            <a:endParaRPr lang="ru-RU" sz="500" dirty="0">
              <a:latin typeface="Calibri" pitchFamily="34" charset="0"/>
            </a:endParaRPr>
          </a:p>
          <a:p>
            <a:pPr marL="12700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2700" algn="just">
              <a:lnSpc>
                <a:spcPts val="1513"/>
              </a:lnSpc>
            </a:pPr>
            <a:r>
              <a:rPr lang="ru-RU" sz="1400" b="1" dirty="0">
                <a:latin typeface="Calibri" pitchFamily="34" charset="0"/>
                <a:cs typeface="Times New Roman" pitchFamily="18" charset="0"/>
              </a:rPr>
              <a:t>Формирование расходов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marL="12700">
              <a:lnSpc>
                <a:spcPts val="1400"/>
              </a:lnSpc>
              <a:spcBef>
                <a:spcPts val="88"/>
              </a:spcBef>
            </a:pPr>
            <a:endParaRPr lang="ru-RU" sz="1400" dirty="0">
              <a:latin typeface="Calibri" pitchFamily="34" charset="0"/>
            </a:endParaRPr>
          </a:p>
          <a:p>
            <a:pPr marL="12700" algn="just"/>
            <a:r>
              <a:rPr lang="ru-RU" sz="1400" b="1" dirty="0">
                <a:latin typeface="Calibri" pitchFamily="34" charset="0"/>
                <a:cs typeface="Times New Roman" pitchFamily="18" charset="0"/>
              </a:rPr>
              <a:t>Принципы формирования расходов бюджета: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12700" algn="just">
              <a:buFont typeface="Arial" charset="0"/>
              <a:buChar char="•"/>
            </a:pPr>
            <a:r>
              <a:rPr lang="ru-RU" sz="1200" dirty="0">
                <a:latin typeface="Calibri" pitchFamily="34" charset="0"/>
                <a:cs typeface="Times New Roman" pitchFamily="18" charset="0"/>
              </a:rPr>
              <a:t>по разделам;</a:t>
            </a:r>
          </a:p>
          <a:p>
            <a:pPr marL="12700" algn="just">
              <a:buFont typeface="Arial" charset="0"/>
              <a:buChar char="•"/>
            </a:pPr>
            <a:r>
              <a:rPr lang="ru-RU" sz="1200" dirty="0">
                <a:latin typeface="Calibri" pitchFamily="34" charset="0"/>
                <a:cs typeface="Times New Roman" pitchFamily="18" charset="0"/>
              </a:rPr>
              <a:t>по ведомствам;</a:t>
            </a:r>
          </a:p>
          <a:p>
            <a:pPr marL="12700" algn="just">
              <a:buFont typeface="Arial" charset="0"/>
              <a:buChar char="•"/>
            </a:pPr>
            <a:r>
              <a:rPr lang="ru-RU" sz="1200" dirty="0">
                <a:latin typeface="Calibri" pitchFamily="34" charset="0"/>
                <a:cs typeface="Times New Roman" pitchFamily="18" charset="0"/>
              </a:rPr>
              <a:t>по </a:t>
            </a:r>
            <a:r>
              <a:rPr lang="ru-RU" sz="1200" dirty="0" smtClean="0">
                <a:latin typeface="Calibri" pitchFamily="34" charset="0"/>
                <a:cs typeface="Times New Roman" pitchFamily="18" charset="0"/>
              </a:rPr>
              <a:t>муниципальным 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программам </a:t>
            </a:r>
            <a:r>
              <a:rPr lang="ru-RU" sz="1200" dirty="0" err="1" smtClean="0">
                <a:latin typeface="Calibri" pitchFamily="34" charset="0"/>
                <a:cs typeface="Times New Roman" pitchFamily="18" charset="0"/>
              </a:rPr>
              <a:t>Любытинского</a:t>
            </a:r>
            <a:r>
              <a:rPr lang="ru-RU" sz="1200" dirty="0" smtClean="0">
                <a:latin typeface="Calibri" pitchFamily="34" charset="0"/>
                <a:cs typeface="Times New Roman" pitchFamily="18" charset="0"/>
              </a:rPr>
              <a:t> сельского поселения</a:t>
            </a:r>
            <a:endParaRPr lang="ru-RU" sz="1200" dirty="0">
              <a:latin typeface="Calibri" pitchFamily="34" charset="0"/>
              <a:cs typeface="Times New Roman" pitchFamily="18" charset="0"/>
            </a:endParaRPr>
          </a:p>
          <a:p>
            <a:pPr marL="12700" algn="just">
              <a:buFont typeface="Arial" charset="0"/>
              <a:buChar char="•"/>
            </a:pPr>
            <a:endParaRPr lang="ru-RU" sz="1200" dirty="0">
              <a:latin typeface="Calibri" pitchFamily="34" charset="0"/>
            </a:endParaRPr>
          </a:p>
          <a:p>
            <a:pPr marL="12700"/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Разделы классификации расходов бюджетов</a:t>
            </a:r>
            <a:endParaRPr lang="ru-RU" sz="2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5858" name="object 19"/>
          <p:cNvSpPr>
            <a:spLocks noChangeArrowheads="1"/>
          </p:cNvSpPr>
          <p:nvPr/>
        </p:nvSpPr>
        <p:spPr bwMode="auto">
          <a:xfrm>
            <a:off x="107950" y="3448050"/>
            <a:ext cx="8856663" cy="6365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9" name="object 20"/>
          <p:cNvSpPr>
            <a:spLocks/>
          </p:cNvSpPr>
          <p:nvPr/>
        </p:nvSpPr>
        <p:spPr bwMode="auto">
          <a:xfrm>
            <a:off x="539750" y="4078288"/>
            <a:ext cx="0" cy="846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46201"/>
              </a:cxn>
            </a:cxnLst>
            <a:rect l="0" t="0" r="r" b="b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1"/>
          <p:cNvSpPr>
            <a:spLocks/>
          </p:cNvSpPr>
          <p:nvPr/>
        </p:nvSpPr>
        <p:spPr bwMode="auto">
          <a:xfrm>
            <a:off x="1154113" y="4090988"/>
            <a:ext cx="0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4475"/>
              </a:cxn>
            </a:cxnLst>
            <a:rect l="0" t="0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1" name="object 22"/>
          <p:cNvSpPr>
            <a:spLocks/>
          </p:cNvSpPr>
          <p:nvPr/>
        </p:nvSpPr>
        <p:spPr bwMode="auto">
          <a:xfrm>
            <a:off x="1774825" y="4111625"/>
            <a:ext cx="0" cy="823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3849"/>
              </a:cxn>
            </a:cxnLst>
            <a:rect l="0" t="0" r="r" b="b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2" name="object 23"/>
          <p:cNvSpPr>
            <a:spLocks/>
          </p:cNvSpPr>
          <p:nvPr/>
        </p:nvSpPr>
        <p:spPr bwMode="auto">
          <a:xfrm>
            <a:off x="2408238" y="4111625"/>
            <a:ext cx="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5100"/>
              </a:cxn>
            </a:cxnLst>
            <a:rect l="0" t="0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3" name="object 24"/>
          <p:cNvSpPr>
            <a:spLocks/>
          </p:cNvSpPr>
          <p:nvPr/>
        </p:nvSpPr>
        <p:spPr bwMode="auto">
          <a:xfrm>
            <a:off x="3059113" y="4111625"/>
            <a:ext cx="0" cy="1214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14374"/>
              </a:cxn>
            </a:cxnLst>
            <a:rect l="0" t="0" r="r" b="b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5"/>
          <p:cNvSpPr>
            <a:spLocks/>
          </p:cNvSpPr>
          <p:nvPr/>
        </p:nvSpPr>
        <p:spPr bwMode="auto">
          <a:xfrm>
            <a:off x="3635375" y="4111625"/>
            <a:ext cx="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5100"/>
              </a:cxn>
            </a:cxnLst>
            <a:rect l="0" t="0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5" name="object 26"/>
          <p:cNvSpPr>
            <a:spLocks/>
          </p:cNvSpPr>
          <p:nvPr/>
        </p:nvSpPr>
        <p:spPr bwMode="auto">
          <a:xfrm>
            <a:off x="4284663" y="4090988"/>
            <a:ext cx="0" cy="660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60400"/>
              </a:cxn>
            </a:cxnLst>
            <a:rect l="0" t="0" r="r" b="b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6" name="object 27"/>
          <p:cNvSpPr>
            <a:spLocks/>
          </p:cNvSpPr>
          <p:nvPr/>
        </p:nvSpPr>
        <p:spPr bwMode="auto">
          <a:xfrm>
            <a:off x="4932363" y="4090988"/>
            <a:ext cx="0" cy="844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44550"/>
              </a:cxn>
            </a:cxnLst>
            <a:rect l="0" t="0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7" name="object 28"/>
          <p:cNvSpPr>
            <a:spLocks/>
          </p:cNvSpPr>
          <p:nvPr/>
        </p:nvSpPr>
        <p:spPr bwMode="auto">
          <a:xfrm>
            <a:off x="5508625" y="4090988"/>
            <a:ext cx="0" cy="617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7601"/>
              </a:cxn>
            </a:cxnLst>
            <a:rect l="0" t="0" r="r" b="b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8" name="object 29"/>
          <p:cNvSpPr>
            <a:spLocks/>
          </p:cNvSpPr>
          <p:nvPr/>
        </p:nvSpPr>
        <p:spPr bwMode="auto">
          <a:xfrm>
            <a:off x="6156325" y="4090988"/>
            <a:ext cx="0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4475"/>
              </a:cxn>
            </a:cxnLst>
            <a:rect l="0" t="0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9" name="object 30"/>
          <p:cNvSpPr>
            <a:spLocks/>
          </p:cNvSpPr>
          <p:nvPr/>
        </p:nvSpPr>
        <p:spPr bwMode="auto">
          <a:xfrm>
            <a:off x="6732588" y="4090988"/>
            <a:ext cx="0" cy="52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3875"/>
              </a:cxn>
            </a:cxnLst>
            <a:rect l="0" t="0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70" name="object 31"/>
          <p:cNvSpPr>
            <a:spLocks/>
          </p:cNvSpPr>
          <p:nvPr/>
        </p:nvSpPr>
        <p:spPr bwMode="auto">
          <a:xfrm>
            <a:off x="7348538" y="4090988"/>
            <a:ext cx="0" cy="995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95426"/>
              </a:cxn>
            </a:cxnLst>
            <a:rect l="0" t="0" r="r" b="b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71" name="object 32"/>
          <p:cNvSpPr>
            <a:spLocks/>
          </p:cNvSpPr>
          <p:nvPr/>
        </p:nvSpPr>
        <p:spPr bwMode="auto">
          <a:xfrm>
            <a:off x="7956550" y="4060825"/>
            <a:ext cx="6350" cy="1481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50" y="1481201"/>
              </a:cxn>
            </a:cxnLst>
            <a:rect l="0" t="0" r="r" b="b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72" name="object 33"/>
          <p:cNvSpPr>
            <a:spLocks/>
          </p:cNvSpPr>
          <p:nvPr/>
        </p:nvSpPr>
        <p:spPr bwMode="auto">
          <a:xfrm>
            <a:off x="8604250" y="4090988"/>
            <a:ext cx="0" cy="522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2350"/>
              </a:cxn>
            </a:cxnLst>
            <a:rect l="0" t="0" r="r" b="b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296652"/>
            <a:ext cx="9144000" cy="379623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Расходы бюджета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6DEDC-B8F5-46F7-A193-962D06623CE8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905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Из</a:t>
            </a:r>
            <a:r>
              <a:rPr sz="2800" b="1" spc="-3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spc="-4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к</a:t>
            </a:r>
            <a:r>
              <a:rPr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а</a:t>
            </a:r>
            <a:r>
              <a:rPr sz="2800" b="1" spc="-2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к</a:t>
            </a:r>
            <a:r>
              <a:rPr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spc="-4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</a:t>
            </a:r>
            <a:r>
              <a:rPr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spc="-1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</a:t>
            </a:r>
            <a:r>
              <a:rPr sz="2800" b="1" spc="-11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ю</a:t>
            </a:r>
            <a:r>
              <a:rPr sz="2800" b="1" spc="-1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</a:t>
            </a:r>
            <a:r>
              <a:rPr sz="2800" b="1" spc="-25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ж</a:t>
            </a:r>
            <a:r>
              <a:rPr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е</a:t>
            </a:r>
            <a:r>
              <a:rPr sz="2800" b="1" spc="5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т</a:t>
            </a:r>
            <a:r>
              <a:rPr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а</a:t>
            </a: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прои</a:t>
            </a:r>
            <a:r>
              <a:rPr sz="2800" b="1" spc="-25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</a:t>
            </a:r>
            <a:r>
              <a:rPr sz="2800" b="1" spc="-7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х</a:t>
            </a:r>
            <a:r>
              <a:rPr sz="2800" b="1" spc="-55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spc="-1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</a:t>
            </a:r>
            <a:r>
              <a:rPr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ит</a:t>
            </a:r>
            <a:r>
              <a:rPr sz="2800" b="1" spc="-3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spc="-2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ф</a:t>
            </a:r>
            <a:r>
              <a:rPr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инансир</a:t>
            </a:r>
            <a:r>
              <a:rPr sz="2800" b="1" spc="-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вание</a:t>
            </a: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?</a:t>
            </a:r>
            <a:endParaRPr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/>
            </a:endParaRPr>
          </a:p>
        </p:txBody>
      </p:sp>
      <p:sp>
        <p:nvSpPr>
          <p:cNvPr id="364" name="Номер слайда 3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CADD7-0690-4FD1-AA1E-A0998A76DFF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6866" name="object 3"/>
          <p:cNvSpPr>
            <a:spLocks/>
          </p:cNvSpPr>
          <p:nvPr/>
        </p:nvSpPr>
        <p:spPr bwMode="auto">
          <a:xfrm>
            <a:off x="34925" y="490538"/>
            <a:ext cx="3854450" cy="868362"/>
          </a:xfrm>
          <a:custGeom>
            <a:avLst/>
            <a:gdLst/>
            <a:ahLst/>
            <a:cxnLst>
              <a:cxn ang="0">
                <a:pos x="0" y="868679"/>
              </a:cxn>
              <a:cxn ang="0">
                <a:pos x="3854830" y="868679"/>
              </a:cxn>
              <a:cxn ang="0">
                <a:pos x="3854830" y="0"/>
              </a:cxn>
              <a:cxn ang="0">
                <a:pos x="0" y="0"/>
              </a:cxn>
              <a:cxn ang="0">
                <a:pos x="0" y="868679"/>
              </a:cxn>
            </a:cxnLst>
            <a:rect l="0" t="0" r="r" b="b"/>
            <a:pathLst>
              <a:path w="3854830" h="868679">
                <a:moveTo>
                  <a:pt x="0" y="868679"/>
                </a:moveTo>
                <a:lnTo>
                  <a:pt x="3854830" y="868679"/>
                </a:lnTo>
                <a:lnTo>
                  <a:pt x="3854830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67" name="object 4"/>
          <p:cNvSpPr>
            <a:spLocks/>
          </p:cNvSpPr>
          <p:nvPr/>
        </p:nvSpPr>
        <p:spPr bwMode="auto">
          <a:xfrm>
            <a:off x="3889375" y="490538"/>
            <a:ext cx="2409825" cy="274637"/>
          </a:xfrm>
          <a:custGeom>
            <a:avLst/>
            <a:gdLst/>
            <a:ahLst/>
            <a:cxnLst>
              <a:cxn ang="0">
                <a:pos x="0" y="274320"/>
              </a:cxn>
              <a:cxn ang="0">
                <a:pos x="2409825" y="274320"/>
              </a:cxn>
              <a:cxn ang="0">
                <a:pos x="2409825" y="0"/>
              </a:cxn>
              <a:cxn ang="0">
                <a:pos x="0" y="0"/>
              </a:cxn>
              <a:cxn ang="0">
                <a:pos x="0" y="274320"/>
              </a:cxn>
            </a:cxnLst>
            <a:rect l="0" t="0" r="r" b="b"/>
            <a:pathLst>
              <a:path w="2409825" h="274320">
                <a:moveTo>
                  <a:pt x="0" y="274320"/>
                </a:moveTo>
                <a:lnTo>
                  <a:pt x="2409825" y="274320"/>
                </a:lnTo>
                <a:lnTo>
                  <a:pt x="24098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68" name="object 5"/>
          <p:cNvSpPr>
            <a:spLocks/>
          </p:cNvSpPr>
          <p:nvPr/>
        </p:nvSpPr>
        <p:spPr bwMode="auto">
          <a:xfrm>
            <a:off x="6299200" y="490538"/>
            <a:ext cx="2844800" cy="274637"/>
          </a:xfrm>
          <a:custGeom>
            <a:avLst/>
            <a:gdLst/>
            <a:ahLst/>
            <a:cxnLst>
              <a:cxn ang="0">
                <a:pos x="0" y="274320"/>
              </a:cxn>
              <a:cxn ang="0">
                <a:pos x="2843783" y="274320"/>
              </a:cxn>
              <a:cxn ang="0">
                <a:pos x="2843783" y="0"/>
              </a:cxn>
              <a:cxn ang="0">
                <a:pos x="0" y="0"/>
              </a:cxn>
              <a:cxn ang="0">
                <a:pos x="0" y="274320"/>
              </a:cxn>
            </a:cxnLst>
            <a:rect l="0" t="0" r="r" b="b"/>
            <a:pathLst>
              <a:path w="2843783" h="274320">
                <a:moveTo>
                  <a:pt x="0" y="274320"/>
                </a:moveTo>
                <a:lnTo>
                  <a:pt x="2843783" y="274320"/>
                </a:lnTo>
                <a:lnTo>
                  <a:pt x="2843783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69" name="object 6"/>
          <p:cNvSpPr>
            <a:spLocks/>
          </p:cNvSpPr>
          <p:nvPr/>
        </p:nvSpPr>
        <p:spPr bwMode="auto">
          <a:xfrm>
            <a:off x="3889375" y="765175"/>
            <a:ext cx="898525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897712" y="594360"/>
              </a:cxn>
              <a:cxn ang="0">
                <a:pos x="897712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897712" h="594360">
                <a:moveTo>
                  <a:pt x="0" y="594360"/>
                </a:moveTo>
                <a:lnTo>
                  <a:pt x="897712" y="594360"/>
                </a:lnTo>
                <a:lnTo>
                  <a:pt x="897712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0" name="object 7"/>
          <p:cNvSpPr>
            <a:spLocks/>
          </p:cNvSpPr>
          <p:nvPr/>
        </p:nvSpPr>
        <p:spPr bwMode="auto">
          <a:xfrm>
            <a:off x="4787900" y="765175"/>
            <a:ext cx="792163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792086" y="594360"/>
              </a:cxn>
              <a:cxn ang="0">
                <a:pos x="792086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792086" h="594360">
                <a:moveTo>
                  <a:pt x="0" y="594360"/>
                </a:moveTo>
                <a:lnTo>
                  <a:pt x="792086" y="594360"/>
                </a:lnTo>
                <a:lnTo>
                  <a:pt x="792086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1" name="object 8"/>
          <p:cNvSpPr>
            <a:spLocks/>
          </p:cNvSpPr>
          <p:nvPr/>
        </p:nvSpPr>
        <p:spPr bwMode="auto">
          <a:xfrm>
            <a:off x="5580063" y="765175"/>
            <a:ext cx="719137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720077" y="594360"/>
              </a:cxn>
              <a:cxn ang="0">
                <a:pos x="720077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720077" h="594360">
                <a:moveTo>
                  <a:pt x="0" y="594360"/>
                </a:moveTo>
                <a:lnTo>
                  <a:pt x="720077" y="594360"/>
                </a:lnTo>
                <a:lnTo>
                  <a:pt x="720077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2" name="object 9"/>
          <p:cNvSpPr>
            <a:spLocks/>
          </p:cNvSpPr>
          <p:nvPr/>
        </p:nvSpPr>
        <p:spPr bwMode="auto">
          <a:xfrm>
            <a:off x="6299200" y="765175"/>
            <a:ext cx="865188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864095" y="594360"/>
              </a:cxn>
              <a:cxn ang="0">
                <a:pos x="864095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864095" h="594360">
                <a:moveTo>
                  <a:pt x="0" y="594360"/>
                </a:moveTo>
                <a:lnTo>
                  <a:pt x="864095" y="594360"/>
                </a:lnTo>
                <a:lnTo>
                  <a:pt x="864095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3" name="object 10"/>
          <p:cNvSpPr>
            <a:spLocks/>
          </p:cNvSpPr>
          <p:nvPr/>
        </p:nvSpPr>
        <p:spPr bwMode="auto">
          <a:xfrm>
            <a:off x="7164388" y="765175"/>
            <a:ext cx="1079500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1080122" y="594360"/>
              </a:cxn>
              <a:cxn ang="0">
                <a:pos x="1080122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1080122" h="594360">
                <a:moveTo>
                  <a:pt x="0" y="594360"/>
                </a:moveTo>
                <a:lnTo>
                  <a:pt x="1080122" y="594360"/>
                </a:lnTo>
                <a:lnTo>
                  <a:pt x="1080122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4" name="object 11"/>
          <p:cNvSpPr>
            <a:spLocks/>
          </p:cNvSpPr>
          <p:nvPr/>
        </p:nvSpPr>
        <p:spPr bwMode="auto">
          <a:xfrm>
            <a:off x="8243888" y="765175"/>
            <a:ext cx="900112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899591" y="594360"/>
              </a:cxn>
              <a:cxn ang="0">
                <a:pos x="899591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899591" h="594360">
                <a:moveTo>
                  <a:pt x="0" y="594360"/>
                </a:moveTo>
                <a:lnTo>
                  <a:pt x="899591" y="594360"/>
                </a:lnTo>
                <a:lnTo>
                  <a:pt x="899591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5" name="object 12"/>
          <p:cNvSpPr>
            <a:spLocks/>
          </p:cNvSpPr>
          <p:nvPr/>
        </p:nvSpPr>
        <p:spPr bwMode="auto">
          <a:xfrm>
            <a:off x="34925" y="13589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6" name="object 13"/>
          <p:cNvSpPr>
            <a:spLocks/>
          </p:cNvSpPr>
          <p:nvPr/>
        </p:nvSpPr>
        <p:spPr bwMode="auto">
          <a:xfrm>
            <a:off x="3889375" y="13589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7" name="object 14"/>
          <p:cNvSpPr>
            <a:spLocks/>
          </p:cNvSpPr>
          <p:nvPr/>
        </p:nvSpPr>
        <p:spPr bwMode="auto">
          <a:xfrm>
            <a:off x="4787900" y="13589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8" name="object 15"/>
          <p:cNvSpPr>
            <a:spLocks/>
          </p:cNvSpPr>
          <p:nvPr/>
        </p:nvSpPr>
        <p:spPr bwMode="auto">
          <a:xfrm>
            <a:off x="5580063" y="13589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9" name="object 16"/>
          <p:cNvSpPr>
            <a:spLocks/>
          </p:cNvSpPr>
          <p:nvPr/>
        </p:nvSpPr>
        <p:spPr bwMode="auto">
          <a:xfrm>
            <a:off x="6299200" y="13589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80" name="object 17"/>
          <p:cNvSpPr>
            <a:spLocks/>
          </p:cNvSpPr>
          <p:nvPr/>
        </p:nvSpPr>
        <p:spPr bwMode="auto">
          <a:xfrm>
            <a:off x="7164388" y="13589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81" name="object 18"/>
          <p:cNvSpPr>
            <a:spLocks/>
          </p:cNvSpPr>
          <p:nvPr/>
        </p:nvSpPr>
        <p:spPr bwMode="auto">
          <a:xfrm>
            <a:off x="8243888" y="13589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82" name="object 19"/>
          <p:cNvSpPr>
            <a:spLocks/>
          </p:cNvSpPr>
          <p:nvPr/>
        </p:nvSpPr>
        <p:spPr bwMode="auto">
          <a:xfrm>
            <a:off x="34925" y="1625600"/>
            <a:ext cx="3854450" cy="444500"/>
          </a:xfrm>
          <a:custGeom>
            <a:avLst/>
            <a:gdLst/>
            <a:ahLst/>
            <a:cxnLst>
              <a:cxn ang="0">
                <a:pos x="0" y="444233"/>
              </a:cxn>
              <a:cxn ang="0">
                <a:pos x="3854830" y="444233"/>
              </a:cxn>
              <a:cxn ang="0">
                <a:pos x="3854830" y="0"/>
              </a:cxn>
              <a:cxn ang="0">
                <a:pos x="0" y="0"/>
              </a:cxn>
              <a:cxn ang="0">
                <a:pos x="0" y="444233"/>
              </a:cxn>
            </a:cxnLst>
            <a:rect l="0" t="0" r="r" b="b"/>
            <a:pathLst>
              <a:path w="3854830" h="444233">
                <a:moveTo>
                  <a:pt x="0" y="444233"/>
                </a:moveTo>
                <a:lnTo>
                  <a:pt x="3854830" y="444233"/>
                </a:lnTo>
                <a:lnTo>
                  <a:pt x="3854830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83" name="object 20"/>
          <p:cNvSpPr>
            <a:spLocks/>
          </p:cNvSpPr>
          <p:nvPr/>
        </p:nvSpPr>
        <p:spPr bwMode="auto">
          <a:xfrm>
            <a:off x="3889375" y="1625600"/>
            <a:ext cx="898525" cy="444500"/>
          </a:xfrm>
          <a:custGeom>
            <a:avLst/>
            <a:gdLst/>
            <a:ahLst/>
            <a:cxnLst>
              <a:cxn ang="0">
                <a:pos x="0" y="444233"/>
              </a:cxn>
              <a:cxn ang="0">
                <a:pos x="897712" y="444233"/>
              </a:cxn>
              <a:cxn ang="0">
                <a:pos x="897712" y="0"/>
              </a:cxn>
              <a:cxn ang="0">
                <a:pos x="0" y="0"/>
              </a:cxn>
              <a:cxn ang="0">
                <a:pos x="0" y="444233"/>
              </a:cxn>
            </a:cxnLst>
            <a:rect l="0" t="0" r="r" b="b"/>
            <a:pathLst>
              <a:path w="897712" h="444233">
                <a:moveTo>
                  <a:pt x="0" y="444233"/>
                </a:moveTo>
                <a:lnTo>
                  <a:pt x="897712" y="444233"/>
                </a:lnTo>
                <a:lnTo>
                  <a:pt x="897712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1"/>
          <p:cNvSpPr/>
          <p:nvPr/>
        </p:nvSpPr>
        <p:spPr>
          <a:xfrm>
            <a:off x="4787900" y="1625600"/>
            <a:ext cx="792163" cy="444500"/>
          </a:xfrm>
          <a:custGeom>
            <a:avLst/>
            <a:gdLst/>
            <a:ahLst/>
            <a:cxnLst/>
            <a:rect l="l" t="t" r="r" b="b"/>
            <a:pathLst>
              <a:path w="792086" h="444233">
                <a:moveTo>
                  <a:pt x="0" y="444233"/>
                </a:moveTo>
                <a:lnTo>
                  <a:pt x="792086" y="444233"/>
                </a:lnTo>
                <a:lnTo>
                  <a:pt x="792086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80063" y="1625600"/>
            <a:ext cx="719137" cy="444500"/>
          </a:xfrm>
          <a:custGeom>
            <a:avLst/>
            <a:gdLst/>
            <a:ahLst/>
            <a:cxnLst/>
            <a:rect l="l" t="t" r="r" b="b"/>
            <a:pathLst>
              <a:path w="720077" h="444233">
                <a:moveTo>
                  <a:pt x="0" y="444233"/>
                </a:moveTo>
                <a:lnTo>
                  <a:pt x="720077" y="444233"/>
                </a:lnTo>
                <a:lnTo>
                  <a:pt x="720077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99200" y="1625600"/>
            <a:ext cx="865188" cy="444500"/>
          </a:xfrm>
          <a:custGeom>
            <a:avLst/>
            <a:gdLst/>
            <a:ahLst/>
            <a:cxnLst/>
            <a:rect l="l" t="t" r="r" b="b"/>
            <a:pathLst>
              <a:path w="864095" h="444233">
                <a:moveTo>
                  <a:pt x="0" y="444233"/>
                </a:moveTo>
                <a:lnTo>
                  <a:pt x="864095" y="444233"/>
                </a:lnTo>
                <a:lnTo>
                  <a:pt x="864095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64388" y="1625600"/>
            <a:ext cx="1079500" cy="444500"/>
          </a:xfrm>
          <a:custGeom>
            <a:avLst/>
            <a:gdLst/>
            <a:ahLst/>
            <a:cxnLst/>
            <a:rect l="l" t="t" r="r" b="b"/>
            <a:pathLst>
              <a:path w="1080122" h="444233">
                <a:moveTo>
                  <a:pt x="0" y="444233"/>
                </a:moveTo>
                <a:lnTo>
                  <a:pt x="1080122" y="444233"/>
                </a:lnTo>
                <a:lnTo>
                  <a:pt x="1080122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43888" y="1625600"/>
            <a:ext cx="900112" cy="444500"/>
          </a:xfrm>
          <a:custGeom>
            <a:avLst/>
            <a:gdLst/>
            <a:ahLst/>
            <a:cxnLst/>
            <a:rect l="l" t="t" r="r" b="b"/>
            <a:pathLst>
              <a:path w="899591" h="444233">
                <a:moveTo>
                  <a:pt x="0" y="444233"/>
                </a:moveTo>
                <a:lnTo>
                  <a:pt x="899591" y="444233"/>
                </a:lnTo>
                <a:lnTo>
                  <a:pt x="899591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36889" name="object 26"/>
          <p:cNvSpPr>
            <a:spLocks/>
          </p:cNvSpPr>
          <p:nvPr/>
        </p:nvSpPr>
        <p:spPr bwMode="auto">
          <a:xfrm>
            <a:off x="34925" y="20701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0" name="object 27"/>
          <p:cNvSpPr>
            <a:spLocks/>
          </p:cNvSpPr>
          <p:nvPr/>
        </p:nvSpPr>
        <p:spPr bwMode="auto">
          <a:xfrm>
            <a:off x="3889375" y="20701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1" name="object 28"/>
          <p:cNvSpPr>
            <a:spLocks/>
          </p:cNvSpPr>
          <p:nvPr/>
        </p:nvSpPr>
        <p:spPr bwMode="auto">
          <a:xfrm>
            <a:off x="4787900" y="20701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2" name="object 29"/>
          <p:cNvSpPr>
            <a:spLocks/>
          </p:cNvSpPr>
          <p:nvPr/>
        </p:nvSpPr>
        <p:spPr bwMode="auto">
          <a:xfrm>
            <a:off x="5580063" y="20701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3" name="object 30"/>
          <p:cNvSpPr>
            <a:spLocks/>
          </p:cNvSpPr>
          <p:nvPr/>
        </p:nvSpPr>
        <p:spPr bwMode="auto">
          <a:xfrm>
            <a:off x="6299200" y="20701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4" name="object 31"/>
          <p:cNvSpPr>
            <a:spLocks/>
          </p:cNvSpPr>
          <p:nvPr/>
        </p:nvSpPr>
        <p:spPr bwMode="auto">
          <a:xfrm>
            <a:off x="7164388" y="20701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5" name="object 32"/>
          <p:cNvSpPr>
            <a:spLocks/>
          </p:cNvSpPr>
          <p:nvPr/>
        </p:nvSpPr>
        <p:spPr bwMode="auto">
          <a:xfrm>
            <a:off x="8243888" y="20701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6" name="object 33"/>
          <p:cNvSpPr>
            <a:spLocks/>
          </p:cNvSpPr>
          <p:nvPr/>
        </p:nvSpPr>
        <p:spPr bwMode="auto">
          <a:xfrm>
            <a:off x="34925" y="23368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7" name="object 34"/>
          <p:cNvSpPr>
            <a:spLocks/>
          </p:cNvSpPr>
          <p:nvPr/>
        </p:nvSpPr>
        <p:spPr bwMode="auto">
          <a:xfrm>
            <a:off x="3889375" y="23368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8" name="object 35"/>
          <p:cNvSpPr>
            <a:spLocks/>
          </p:cNvSpPr>
          <p:nvPr/>
        </p:nvSpPr>
        <p:spPr bwMode="auto">
          <a:xfrm>
            <a:off x="4787900" y="23368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9" name="object 36"/>
          <p:cNvSpPr>
            <a:spLocks/>
          </p:cNvSpPr>
          <p:nvPr/>
        </p:nvSpPr>
        <p:spPr bwMode="auto">
          <a:xfrm>
            <a:off x="5580063" y="23368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0" name="object 37"/>
          <p:cNvSpPr>
            <a:spLocks/>
          </p:cNvSpPr>
          <p:nvPr/>
        </p:nvSpPr>
        <p:spPr bwMode="auto">
          <a:xfrm>
            <a:off x="6299200" y="23368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1" name="object 38"/>
          <p:cNvSpPr>
            <a:spLocks/>
          </p:cNvSpPr>
          <p:nvPr/>
        </p:nvSpPr>
        <p:spPr bwMode="auto">
          <a:xfrm>
            <a:off x="7164388" y="23368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2" name="object 39"/>
          <p:cNvSpPr>
            <a:spLocks/>
          </p:cNvSpPr>
          <p:nvPr/>
        </p:nvSpPr>
        <p:spPr bwMode="auto">
          <a:xfrm>
            <a:off x="8243888" y="23368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3" name="object 40"/>
          <p:cNvSpPr>
            <a:spLocks/>
          </p:cNvSpPr>
          <p:nvPr/>
        </p:nvSpPr>
        <p:spPr bwMode="auto">
          <a:xfrm>
            <a:off x="34925" y="26035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4" name="object 41"/>
          <p:cNvSpPr>
            <a:spLocks/>
          </p:cNvSpPr>
          <p:nvPr/>
        </p:nvSpPr>
        <p:spPr bwMode="auto">
          <a:xfrm>
            <a:off x="3889375" y="26035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5" name="object 42"/>
          <p:cNvSpPr>
            <a:spLocks/>
          </p:cNvSpPr>
          <p:nvPr/>
        </p:nvSpPr>
        <p:spPr bwMode="auto">
          <a:xfrm>
            <a:off x="4787900" y="26035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6" name="object 43"/>
          <p:cNvSpPr>
            <a:spLocks/>
          </p:cNvSpPr>
          <p:nvPr/>
        </p:nvSpPr>
        <p:spPr bwMode="auto">
          <a:xfrm>
            <a:off x="5580063" y="26035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7" name="object 44"/>
          <p:cNvSpPr>
            <a:spLocks/>
          </p:cNvSpPr>
          <p:nvPr/>
        </p:nvSpPr>
        <p:spPr bwMode="auto">
          <a:xfrm>
            <a:off x="6299200" y="26035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8" name="object 45"/>
          <p:cNvSpPr>
            <a:spLocks/>
          </p:cNvSpPr>
          <p:nvPr/>
        </p:nvSpPr>
        <p:spPr bwMode="auto">
          <a:xfrm>
            <a:off x="7164388" y="26035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9" name="object 46"/>
          <p:cNvSpPr>
            <a:spLocks/>
          </p:cNvSpPr>
          <p:nvPr/>
        </p:nvSpPr>
        <p:spPr bwMode="auto">
          <a:xfrm>
            <a:off x="8243888" y="26035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0" name="object 47"/>
          <p:cNvSpPr>
            <a:spLocks/>
          </p:cNvSpPr>
          <p:nvPr/>
        </p:nvSpPr>
        <p:spPr bwMode="auto">
          <a:xfrm>
            <a:off x="34925" y="28702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1" name="object 48"/>
          <p:cNvSpPr>
            <a:spLocks/>
          </p:cNvSpPr>
          <p:nvPr/>
        </p:nvSpPr>
        <p:spPr bwMode="auto">
          <a:xfrm>
            <a:off x="3889375" y="28702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2" name="object 49"/>
          <p:cNvSpPr>
            <a:spLocks/>
          </p:cNvSpPr>
          <p:nvPr/>
        </p:nvSpPr>
        <p:spPr bwMode="auto">
          <a:xfrm>
            <a:off x="4787900" y="28702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3" name="object 50"/>
          <p:cNvSpPr>
            <a:spLocks/>
          </p:cNvSpPr>
          <p:nvPr/>
        </p:nvSpPr>
        <p:spPr bwMode="auto">
          <a:xfrm>
            <a:off x="5580063" y="28702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4" name="object 51"/>
          <p:cNvSpPr>
            <a:spLocks/>
          </p:cNvSpPr>
          <p:nvPr/>
        </p:nvSpPr>
        <p:spPr bwMode="auto">
          <a:xfrm>
            <a:off x="6299200" y="28702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5" name="object 52"/>
          <p:cNvSpPr>
            <a:spLocks/>
          </p:cNvSpPr>
          <p:nvPr/>
        </p:nvSpPr>
        <p:spPr bwMode="auto">
          <a:xfrm>
            <a:off x="7164388" y="28702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6" name="object 53"/>
          <p:cNvSpPr>
            <a:spLocks/>
          </p:cNvSpPr>
          <p:nvPr/>
        </p:nvSpPr>
        <p:spPr bwMode="auto">
          <a:xfrm>
            <a:off x="8243888" y="28702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7" name="object 54"/>
          <p:cNvSpPr>
            <a:spLocks/>
          </p:cNvSpPr>
          <p:nvPr/>
        </p:nvSpPr>
        <p:spPr bwMode="auto">
          <a:xfrm>
            <a:off x="34925" y="3136900"/>
            <a:ext cx="3854450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8" name="object 55"/>
          <p:cNvSpPr>
            <a:spLocks/>
          </p:cNvSpPr>
          <p:nvPr/>
        </p:nvSpPr>
        <p:spPr bwMode="auto">
          <a:xfrm>
            <a:off x="3889375" y="3136900"/>
            <a:ext cx="898525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9" name="object 56"/>
          <p:cNvSpPr>
            <a:spLocks/>
          </p:cNvSpPr>
          <p:nvPr/>
        </p:nvSpPr>
        <p:spPr bwMode="auto">
          <a:xfrm>
            <a:off x="4787900" y="3136900"/>
            <a:ext cx="792163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0" name="object 57"/>
          <p:cNvSpPr>
            <a:spLocks/>
          </p:cNvSpPr>
          <p:nvPr/>
        </p:nvSpPr>
        <p:spPr bwMode="auto">
          <a:xfrm>
            <a:off x="5580063" y="3136900"/>
            <a:ext cx="719137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1" name="object 58"/>
          <p:cNvSpPr>
            <a:spLocks/>
          </p:cNvSpPr>
          <p:nvPr/>
        </p:nvSpPr>
        <p:spPr bwMode="auto">
          <a:xfrm>
            <a:off x="6299200" y="3136900"/>
            <a:ext cx="865188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2" name="object 59"/>
          <p:cNvSpPr>
            <a:spLocks/>
          </p:cNvSpPr>
          <p:nvPr/>
        </p:nvSpPr>
        <p:spPr bwMode="auto">
          <a:xfrm>
            <a:off x="7164388" y="3136900"/>
            <a:ext cx="1079500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3" name="object 60"/>
          <p:cNvSpPr>
            <a:spLocks/>
          </p:cNvSpPr>
          <p:nvPr/>
        </p:nvSpPr>
        <p:spPr bwMode="auto">
          <a:xfrm>
            <a:off x="8243888" y="3136900"/>
            <a:ext cx="900112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4" name="object 61"/>
          <p:cNvSpPr>
            <a:spLocks/>
          </p:cNvSpPr>
          <p:nvPr/>
        </p:nvSpPr>
        <p:spPr bwMode="auto">
          <a:xfrm>
            <a:off x="34925" y="34020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5" name="object 62"/>
          <p:cNvSpPr>
            <a:spLocks/>
          </p:cNvSpPr>
          <p:nvPr/>
        </p:nvSpPr>
        <p:spPr bwMode="auto">
          <a:xfrm>
            <a:off x="3889375" y="34020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6" name="object 63"/>
          <p:cNvSpPr>
            <a:spLocks/>
          </p:cNvSpPr>
          <p:nvPr/>
        </p:nvSpPr>
        <p:spPr bwMode="auto">
          <a:xfrm>
            <a:off x="4787900" y="34020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7" name="object 64"/>
          <p:cNvSpPr>
            <a:spLocks/>
          </p:cNvSpPr>
          <p:nvPr/>
        </p:nvSpPr>
        <p:spPr bwMode="auto">
          <a:xfrm>
            <a:off x="5580063" y="34020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8" name="object 65"/>
          <p:cNvSpPr>
            <a:spLocks/>
          </p:cNvSpPr>
          <p:nvPr/>
        </p:nvSpPr>
        <p:spPr bwMode="auto">
          <a:xfrm>
            <a:off x="6299200" y="34020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9" name="object 66"/>
          <p:cNvSpPr>
            <a:spLocks/>
          </p:cNvSpPr>
          <p:nvPr/>
        </p:nvSpPr>
        <p:spPr bwMode="auto">
          <a:xfrm>
            <a:off x="7164388" y="34020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0" name="object 67"/>
          <p:cNvSpPr>
            <a:spLocks/>
          </p:cNvSpPr>
          <p:nvPr/>
        </p:nvSpPr>
        <p:spPr bwMode="auto">
          <a:xfrm>
            <a:off x="8243888" y="34020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1" name="object 68"/>
          <p:cNvSpPr>
            <a:spLocks/>
          </p:cNvSpPr>
          <p:nvPr/>
        </p:nvSpPr>
        <p:spPr bwMode="auto">
          <a:xfrm>
            <a:off x="34925" y="36687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2" name="object 69"/>
          <p:cNvSpPr>
            <a:spLocks/>
          </p:cNvSpPr>
          <p:nvPr/>
        </p:nvSpPr>
        <p:spPr bwMode="auto">
          <a:xfrm>
            <a:off x="3889375" y="36687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3" name="object 70"/>
          <p:cNvSpPr>
            <a:spLocks/>
          </p:cNvSpPr>
          <p:nvPr/>
        </p:nvSpPr>
        <p:spPr bwMode="auto">
          <a:xfrm>
            <a:off x="4787900" y="36687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4" name="object 71"/>
          <p:cNvSpPr>
            <a:spLocks/>
          </p:cNvSpPr>
          <p:nvPr/>
        </p:nvSpPr>
        <p:spPr bwMode="auto">
          <a:xfrm>
            <a:off x="5580063" y="36687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5" name="object 72"/>
          <p:cNvSpPr>
            <a:spLocks/>
          </p:cNvSpPr>
          <p:nvPr/>
        </p:nvSpPr>
        <p:spPr bwMode="auto">
          <a:xfrm>
            <a:off x="6299200" y="36687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6" name="object 73"/>
          <p:cNvSpPr>
            <a:spLocks/>
          </p:cNvSpPr>
          <p:nvPr/>
        </p:nvSpPr>
        <p:spPr bwMode="auto">
          <a:xfrm>
            <a:off x="7164388" y="36687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7" name="object 74"/>
          <p:cNvSpPr>
            <a:spLocks/>
          </p:cNvSpPr>
          <p:nvPr/>
        </p:nvSpPr>
        <p:spPr bwMode="auto">
          <a:xfrm>
            <a:off x="8243888" y="36687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8" name="object 75"/>
          <p:cNvSpPr>
            <a:spLocks/>
          </p:cNvSpPr>
          <p:nvPr/>
        </p:nvSpPr>
        <p:spPr bwMode="auto">
          <a:xfrm>
            <a:off x="34925" y="39354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9" name="object 76"/>
          <p:cNvSpPr>
            <a:spLocks/>
          </p:cNvSpPr>
          <p:nvPr/>
        </p:nvSpPr>
        <p:spPr bwMode="auto">
          <a:xfrm>
            <a:off x="3889375" y="39354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0" name="object 77"/>
          <p:cNvSpPr>
            <a:spLocks/>
          </p:cNvSpPr>
          <p:nvPr/>
        </p:nvSpPr>
        <p:spPr bwMode="auto">
          <a:xfrm>
            <a:off x="4787900" y="39354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1" name="object 78"/>
          <p:cNvSpPr>
            <a:spLocks/>
          </p:cNvSpPr>
          <p:nvPr/>
        </p:nvSpPr>
        <p:spPr bwMode="auto">
          <a:xfrm>
            <a:off x="5580063" y="39354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2" name="object 79"/>
          <p:cNvSpPr>
            <a:spLocks/>
          </p:cNvSpPr>
          <p:nvPr/>
        </p:nvSpPr>
        <p:spPr bwMode="auto">
          <a:xfrm>
            <a:off x="6299200" y="39354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3" name="object 80"/>
          <p:cNvSpPr>
            <a:spLocks/>
          </p:cNvSpPr>
          <p:nvPr/>
        </p:nvSpPr>
        <p:spPr bwMode="auto">
          <a:xfrm>
            <a:off x="7164388" y="39354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4" name="object 81"/>
          <p:cNvSpPr>
            <a:spLocks/>
          </p:cNvSpPr>
          <p:nvPr/>
        </p:nvSpPr>
        <p:spPr bwMode="auto">
          <a:xfrm>
            <a:off x="8243888" y="39354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5" name="object 82"/>
          <p:cNvSpPr>
            <a:spLocks/>
          </p:cNvSpPr>
          <p:nvPr/>
        </p:nvSpPr>
        <p:spPr bwMode="auto">
          <a:xfrm>
            <a:off x="34925" y="42021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6" name="object 83"/>
          <p:cNvSpPr>
            <a:spLocks/>
          </p:cNvSpPr>
          <p:nvPr/>
        </p:nvSpPr>
        <p:spPr bwMode="auto">
          <a:xfrm>
            <a:off x="3889375" y="42021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7" name="object 84"/>
          <p:cNvSpPr>
            <a:spLocks/>
          </p:cNvSpPr>
          <p:nvPr/>
        </p:nvSpPr>
        <p:spPr bwMode="auto">
          <a:xfrm>
            <a:off x="4787900" y="42021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8" name="object 85"/>
          <p:cNvSpPr>
            <a:spLocks/>
          </p:cNvSpPr>
          <p:nvPr/>
        </p:nvSpPr>
        <p:spPr bwMode="auto">
          <a:xfrm>
            <a:off x="5580063" y="42021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9" name="object 86"/>
          <p:cNvSpPr>
            <a:spLocks/>
          </p:cNvSpPr>
          <p:nvPr/>
        </p:nvSpPr>
        <p:spPr bwMode="auto">
          <a:xfrm>
            <a:off x="6299200" y="42021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0" name="object 87"/>
          <p:cNvSpPr>
            <a:spLocks/>
          </p:cNvSpPr>
          <p:nvPr/>
        </p:nvSpPr>
        <p:spPr bwMode="auto">
          <a:xfrm>
            <a:off x="7164388" y="42021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1" name="object 88"/>
          <p:cNvSpPr>
            <a:spLocks/>
          </p:cNvSpPr>
          <p:nvPr/>
        </p:nvSpPr>
        <p:spPr bwMode="auto">
          <a:xfrm>
            <a:off x="8243888" y="42021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2" name="object 89"/>
          <p:cNvSpPr>
            <a:spLocks/>
          </p:cNvSpPr>
          <p:nvPr/>
        </p:nvSpPr>
        <p:spPr bwMode="auto">
          <a:xfrm>
            <a:off x="34925" y="44688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3" name="object 90"/>
          <p:cNvSpPr>
            <a:spLocks/>
          </p:cNvSpPr>
          <p:nvPr/>
        </p:nvSpPr>
        <p:spPr bwMode="auto">
          <a:xfrm>
            <a:off x="3889375" y="44688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4" name="object 91"/>
          <p:cNvSpPr>
            <a:spLocks/>
          </p:cNvSpPr>
          <p:nvPr/>
        </p:nvSpPr>
        <p:spPr bwMode="auto">
          <a:xfrm>
            <a:off x="4787900" y="44688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5" name="object 92"/>
          <p:cNvSpPr>
            <a:spLocks/>
          </p:cNvSpPr>
          <p:nvPr/>
        </p:nvSpPr>
        <p:spPr bwMode="auto">
          <a:xfrm>
            <a:off x="5580063" y="44688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6" name="object 93"/>
          <p:cNvSpPr>
            <a:spLocks/>
          </p:cNvSpPr>
          <p:nvPr/>
        </p:nvSpPr>
        <p:spPr bwMode="auto">
          <a:xfrm>
            <a:off x="6299200" y="44688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7" name="object 94"/>
          <p:cNvSpPr>
            <a:spLocks/>
          </p:cNvSpPr>
          <p:nvPr/>
        </p:nvSpPr>
        <p:spPr bwMode="auto">
          <a:xfrm>
            <a:off x="7164388" y="44688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8" name="object 95"/>
          <p:cNvSpPr>
            <a:spLocks/>
          </p:cNvSpPr>
          <p:nvPr/>
        </p:nvSpPr>
        <p:spPr bwMode="auto">
          <a:xfrm>
            <a:off x="8243888" y="44688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9" name="object 96"/>
          <p:cNvSpPr>
            <a:spLocks/>
          </p:cNvSpPr>
          <p:nvPr/>
        </p:nvSpPr>
        <p:spPr bwMode="auto">
          <a:xfrm>
            <a:off x="34925" y="47355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0" name="object 97"/>
          <p:cNvSpPr>
            <a:spLocks/>
          </p:cNvSpPr>
          <p:nvPr/>
        </p:nvSpPr>
        <p:spPr bwMode="auto">
          <a:xfrm>
            <a:off x="3889375" y="47355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1" name="object 98"/>
          <p:cNvSpPr>
            <a:spLocks/>
          </p:cNvSpPr>
          <p:nvPr/>
        </p:nvSpPr>
        <p:spPr bwMode="auto">
          <a:xfrm>
            <a:off x="4787900" y="47355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2" name="object 99"/>
          <p:cNvSpPr>
            <a:spLocks/>
          </p:cNvSpPr>
          <p:nvPr/>
        </p:nvSpPr>
        <p:spPr bwMode="auto">
          <a:xfrm>
            <a:off x="5580063" y="47355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3" name="object 100"/>
          <p:cNvSpPr>
            <a:spLocks/>
          </p:cNvSpPr>
          <p:nvPr/>
        </p:nvSpPr>
        <p:spPr bwMode="auto">
          <a:xfrm>
            <a:off x="6299200" y="47355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4" name="object 101"/>
          <p:cNvSpPr>
            <a:spLocks/>
          </p:cNvSpPr>
          <p:nvPr/>
        </p:nvSpPr>
        <p:spPr bwMode="auto">
          <a:xfrm>
            <a:off x="7164388" y="47355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5" name="object 102"/>
          <p:cNvSpPr>
            <a:spLocks/>
          </p:cNvSpPr>
          <p:nvPr/>
        </p:nvSpPr>
        <p:spPr bwMode="auto">
          <a:xfrm>
            <a:off x="8243888" y="47355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6" name="object 103"/>
          <p:cNvSpPr>
            <a:spLocks/>
          </p:cNvSpPr>
          <p:nvPr/>
        </p:nvSpPr>
        <p:spPr bwMode="auto">
          <a:xfrm>
            <a:off x="34925" y="50022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7" name="object 104"/>
          <p:cNvSpPr>
            <a:spLocks/>
          </p:cNvSpPr>
          <p:nvPr/>
        </p:nvSpPr>
        <p:spPr bwMode="auto">
          <a:xfrm>
            <a:off x="3889375" y="50022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8" name="object 105"/>
          <p:cNvSpPr>
            <a:spLocks/>
          </p:cNvSpPr>
          <p:nvPr/>
        </p:nvSpPr>
        <p:spPr bwMode="auto">
          <a:xfrm>
            <a:off x="4787900" y="50022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9" name="object 106"/>
          <p:cNvSpPr>
            <a:spLocks/>
          </p:cNvSpPr>
          <p:nvPr/>
        </p:nvSpPr>
        <p:spPr bwMode="auto">
          <a:xfrm>
            <a:off x="5580063" y="50022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0" name="object 107"/>
          <p:cNvSpPr>
            <a:spLocks/>
          </p:cNvSpPr>
          <p:nvPr/>
        </p:nvSpPr>
        <p:spPr bwMode="auto">
          <a:xfrm>
            <a:off x="6299200" y="50022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1" name="object 108"/>
          <p:cNvSpPr>
            <a:spLocks/>
          </p:cNvSpPr>
          <p:nvPr/>
        </p:nvSpPr>
        <p:spPr bwMode="auto">
          <a:xfrm>
            <a:off x="7164388" y="50022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2" name="object 109"/>
          <p:cNvSpPr>
            <a:spLocks/>
          </p:cNvSpPr>
          <p:nvPr/>
        </p:nvSpPr>
        <p:spPr bwMode="auto">
          <a:xfrm>
            <a:off x="8243888" y="50022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3" name="object 110"/>
          <p:cNvSpPr>
            <a:spLocks/>
          </p:cNvSpPr>
          <p:nvPr/>
        </p:nvSpPr>
        <p:spPr bwMode="auto">
          <a:xfrm>
            <a:off x="34925" y="5268913"/>
            <a:ext cx="3854450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3854830" y="254876"/>
              </a:cxn>
              <a:cxn ang="0">
                <a:pos x="3854830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3854830" h="254876">
                <a:moveTo>
                  <a:pt x="0" y="254876"/>
                </a:moveTo>
                <a:lnTo>
                  <a:pt x="3854830" y="254876"/>
                </a:lnTo>
                <a:lnTo>
                  <a:pt x="3854830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4" name="object 111"/>
          <p:cNvSpPr>
            <a:spLocks/>
          </p:cNvSpPr>
          <p:nvPr/>
        </p:nvSpPr>
        <p:spPr bwMode="auto">
          <a:xfrm>
            <a:off x="3889375" y="5268913"/>
            <a:ext cx="898525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897712" y="254876"/>
              </a:cxn>
              <a:cxn ang="0">
                <a:pos x="897712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897712" h="254876">
                <a:moveTo>
                  <a:pt x="0" y="254876"/>
                </a:moveTo>
                <a:lnTo>
                  <a:pt x="897712" y="254876"/>
                </a:lnTo>
                <a:lnTo>
                  <a:pt x="897712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5" name="object 112"/>
          <p:cNvSpPr>
            <a:spLocks/>
          </p:cNvSpPr>
          <p:nvPr/>
        </p:nvSpPr>
        <p:spPr bwMode="auto">
          <a:xfrm>
            <a:off x="4787900" y="5268913"/>
            <a:ext cx="792163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792086" y="254876"/>
              </a:cxn>
              <a:cxn ang="0">
                <a:pos x="792086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792086" h="254876">
                <a:moveTo>
                  <a:pt x="0" y="254876"/>
                </a:moveTo>
                <a:lnTo>
                  <a:pt x="792086" y="254876"/>
                </a:lnTo>
                <a:lnTo>
                  <a:pt x="792086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6" name="object 113"/>
          <p:cNvSpPr>
            <a:spLocks/>
          </p:cNvSpPr>
          <p:nvPr/>
        </p:nvSpPr>
        <p:spPr bwMode="auto">
          <a:xfrm>
            <a:off x="5580063" y="5268913"/>
            <a:ext cx="719137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720077" y="254876"/>
              </a:cxn>
              <a:cxn ang="0">
                <a:pos x="720077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720077" h="254876">
                <a:moveTo>
                  <a:pt x="0" y="254876"/>
                </a:moveTo>
                <a:lnTo>
                  <a:pt x="720077" y="254876"/>
                </a:lnTo>
                <a:lnTo>
                  <a:pt x="720077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7" name="object 114"/>
          <p:cNvSpPr>
            <a:spLocks/>
          </p:cNvSpPr>
          <p:nvPr/>
        </p:nvSpPr>
        <p:spPr bwMode="auto">
          <a:xfrm>
            <a:off x="6299200" y="5268913"/>
            <a:ext cx="865188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864095" y="254876"/>
              </a:cxn>
              <a:cxn ang="0">
                <a:pos x="864095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864095" h="254876">
                <a:moveTo>
                  <a:pt x="0" y="254876"/>
                </a:moveTo>
                <a:lnTo>
                  <a:pt x="864095" y="254876"/>
                </a:lnTo>
                <a:lnTo>
                  <a:pt x="864095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8" name="object 115"/>
          <p:cNvSpPr>
            <a:spLocks/>
          </p:cNvSpPr>
          <p:nvPr/>
        </p:nvSpPr>
        <p:spPr bwMode="auto">
          <a:xfrm>
            <a:off x="7164388" y="5268913"/>
            <a:ext cx="1079500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1080122" y="254876"/>
              </a:cxn>
              <a:cxn ang="0">
                <a:pos x="1080122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1080122" h="254876">
                <a:moveTo>
                  <a:pt x="0" y="254876"/>
                </a:moveTo>
                <a:lnTo>
                  <a:pt x="1080122" y="254876"/>
                </a:lnTo>
                <a:lnTo>
                  <a:pt x="1080122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9" name="object 116"/>
          <p:cNvSpPr>
            <a:spLocks/>
          </p:cNvSpPr>
          <p:nvPr/>
        </p:nvSpPr>
        <p:spPr bwMode="auto">
          <a:xfrm>
            <a:off x="8243888" y="5268913"/>
            <a:ext cx="900112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899591" y="254876"/>
              </a:cxn>
              <a:cxn ang="0">
                <a:pos x="899591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899591" h="254876">
                <a:moveTo>
                  <a:pt x="0" y="254876"/>
                </a:moveTo>
                <a:lnTo>
                  <a:pt x="899591" y="254876"/>
                </a:lnTo>
                <a:lnTo>
                  <a:pt x="899591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0" name="object 117"/>
          <p:cNvSpPr>
            <a:spLocks/>
          </p:cNvSpPr>
          <p:nvPr/>
        </p:nvSpPr>
        <p:spPr bwMode="auto">
          <a:xfrm>
            <a:off x="34925" y="5522913"/>
            <a:ext cx="3854450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3854830" y="268160"/>
              </a:cxn>
              <a:cxn ang="0">
                <a:pos x="3854830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3854830" h="268160">
                <a:moveTo>
                  <a:pt x="0" y="268160"/>
                </a:moveTo>
                <a:lnTo>
                  <a:pt x="3854830" y="268160"/>
                </a:lnTo>
                <a:lnTo>
                  <a:pt x="3854830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1" name="object 118"/>
          <p:cNvSpPr>
            <a:spLocks/>
          </p:cNvSpPr>
          <p:nvPr/>
        </p:nvSpPr>
        <p:spPr bwMode="auto">
          <a:xfrm>
            <a:off x="3889375" y="5522913"/>
            <a:ext cx="898525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897712" y="268160"/>
              </a:cxn>
              <a:cxn ang="0">
                <a:pos x="897712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897712" h="268160">
                <a:moveTo>
                  <a:pt x="0" y="268160"/>
                </a:moveTo>
                <a:lnTo>
                  <a:pt x="897712" y="268160"/>
                </a:lnTo>
                <a:lnTo>
                  <a:pt x="897712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2" name="object 119"/>
          <p:cNvSpPr>
            <a:spLocks/>
          </p:cNvSpPr>
          <p:nvPr/>
        </p:nvSpPr>
        <p:spPr bwMode="auto">
          <a:xfrm>
            <a:off x="4787900" y="5522913"/>
            <a:ext cx="792163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792086" y="268160"/>
              </a:cxn>
              <a:cxn ang="0">
                <a:pos x="792086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792086" h="268160">
                <a:moveTo>
                  <a:pt x="0" y="268160"/>
                </a:moveTo>
                <a:lnTo>
                  <a:pt x="792086" y="268160"/>
                </a:lnTo>
                <a:lnTo>
                  <a:pt x="792086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3" name="object 120"/>
          <p:cNvSpPr>
            <a:spLocks/>
          </p:cNvSpPr>
          <p:nvPr/>
        </p:nvSpPr>
        <p:spPr bwMode="auto">
          <a:xfrm>
            <a:off x="5580063" y="5522913"/>
            <a:ext cx="719137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720077" y="268160"/>
              </a:cxn>
              <a:cxn ang="0">
                <a:pos x="720077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720077" h="268160">
                <a:moveTo>
                  <a:pt x="0" y="268160"/>
                </a:moveTo>
                <a:lnTo>
                  <a:pt x="720077" y="268160"/>
                </a:lnTo>
                <a:lnTo>
                  <a:pt x="720077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4" name="object 121"/>
          <p:cNvSpPr>
            <a:spLocks/>
          </p:cNvSpPr>
          <p:nvPr/>
        </p:nvSpPr>
        <p:spPr bwMode="auto">
          <a:xfrm>
            <a:off x="6299200" y="5522913"/>
            <a:ext cx="865188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864095" y="268160"/>
              </a:cxn>
              <a:cxn ang="0">
                <a:pos x="864095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864095" h="268160">
                <a:moveTo>
                  <a:pt x="0" y="268160"/>
                </a:moveTo>
                <a:lnTo>
                  <a:pt x="864095" y="268160"/>
                </a:lnTo>
                <a:lnTo>
                  <a:pt x="864095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5" name="object 122"/>
          <p:cNvSpPr>
            <a:spLocks/>
          </p:cNvSpPr>
          <p:nvPr/>
        </p:nvSpPr>
        <p:spPr bwMode="auto">
          <a:xfrm>
            <a:off x="7164388" y="5522913"/>
            <a:ext cx="1079500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1080122" y="268160"/>
              </a:cxn>
              <a:cxn ang="0">
                <a:pos x="1080122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1080122" h="268160">
                <a:moveTo>
                  <a:pt x="0" y="268160"/>
                </a:moveTo>
                <a:lnTo>
                  <a:pt x="1080122" y="268160"/>
                </a:lnTo>
                <a:lnTo>
                  <a:pt x="1080122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6" name="object 123"/>
          <p:cNvSpPr>
            <a:spLocks/>
          </p:cNvSpPr>
          <p:nvPr/>
        </p:nvSpPr>
        <p:spPr bwMode="auto">
          <a:xfrm>
            <a:off x="8243888" y="5522913"/>
            <a:ext cx="900112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899591" y="268160"/>
              </a:cxn>
              <a:cxn ang="0">
                <a:pos x="899591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899591" h="268160">
                <a:moveTo>
                  <a:pt x="0" y="268160"/>
                </a:moveTo>
                <a:lnTo>
                  <a:pt x="899591" y="268160"/>
                </a:lnTo>
                <a:lnTo>
                  <a:pt x="899591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7" name="object 124"/>
          <p:cNvSpPr>
            <a:spLocks/>
          </p:cNvSpPr>
          <p:nvPr/>
        </p:nvSpPr>
        <p:spPr bwMode="auto">
          <a:xfrm>
            <a:off x="34925" y="57912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8" name="object 125"/>
          <p:cNvSpPr>
            <a:spLocks/>
          </p:cNvSpPr>
          <p:nvPr/>
        </p:nvSpPr>
        <p:spPr bwMode="auto">
          <a:xfrm>
            <a:off x="3889375" y="57912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9" name="object 126"/>
          <p:cNvSpPr>
            <a:spLocks/>
          </p:cNvSpPr>
          <p:nvPr/>
        </p:nvSpPr>
        <p:spPr bwMode="auto">
          <a:xfrm>
            <a:off x="4787900" y="57912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0" name="object 127"/>
          <p:cNvSpPr>
            <a:spLocks/>
          </p:cNvSpPr>
          <p:nvPr/>
        </p:nvSpPr>
        <p:spPr bwMode="auto">
          <a:xfrm>
            <a:off x="5580063" y="57912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1" name="object 128"/>
          <p:cNvSpPr>
            <a:spLocks/>
          </p:cNvSpPr>
          <p:nvPr/>
        </p:nvSpPr>
        <p:spPr bwMode="auto">
          <a:xfrm>
            <a:off x="6299200" y="57912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2" name="object 129"/>
          <p:cNvSpPr>
            <a:spLocks/>
          </p:cNvSpPr>
          <p:nvPr/>
        </p:nvSpPr>
        <p:spPr bwMode="auto">
          <a:xfrm>
            <a:off x="7164388" y="57912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3" name="object 130"/>
          <p:cNvSpPr>
            <a:spLocks/>
          </p:cNvSpPr>
          <p:nvPr/>
        </p:nvSpPr>
        <p:spPr bwMode="auto">
          <a:xfrm>
            <a:off x="8243888" y="57912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4" name="object 131"/>
          <p:cNvSpPr>
            <a:spLocks/>
          </p:cNvSpPr>
          <p:nvPr/>
        </p:nvSpPr>
        <p:spPr bwMode="auto">
          <a:xfrm>
            <a:off x="34925" y="60579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5" name="object 132"/>
          <p:cNvSpPr>
            <a:spLocks/>
          </p:cNvSpPr>
          <p:nvPr/>
        </p:nvSpPr>
        <p:spPr bwMode="auto">
          <a:xfrm>
            <a:off x="3889375" y="60579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6" name="object 133"/>
          <p:cNvSpPr>
            <a:spLocks/>
          </p:cNvSpPr>
          <p:nvPr/>
        </p:nvSpPr>
        <p:spPr bwMode="auto">
          <a:xfrm>
            <a:off x="4787900" y="60579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7" name="object 134"/>
          <p:cNvSpPr>
            <a:spLocks/>
          </p:cNvSpPr>
          <p:nvPr/>
        </p:nvSpPr>
        <p:spPr bwMode="auto">
          <a:xfrm>
            <a:off x="5580063" y="60579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8" name="object 135"/>
          <p:cNvSpPr>
            <a:spLocks/>
          </p:cNvSpPr>
          <p:nvPr/>
        </p:nvSpPr>
        <p:spPr bwMode="auto">
          <a:xfrm>
            <a:off x="6299200" y="60579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9" name="object 136"/>
          <p:cNvSpPr>
            <a:spLocks/>
          </p:cNvSpPr>
          <p:nvPr/>
        </p:nvSpPr>
        <p:spPr bwMode="auto">
          <a:xfrm>
            <a:off x="7164388" y="60579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0" name="object 137"/>
          <p:cNvSpPr>
            <a:spLocks/>
          </p:cNvSpPr>
          <p:nvPr/>
        </p:nvSpPr>
        <p:spPr bwMode="auto">
          <a:xfrm>
            <a:off x="8243888" y="60579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1" name="object 138"/>
          <p:cNvSpPr>
            <a:spLocks/>
          </p:cNvSpPr>
          <p:nvPr/>
        </p:nvSpPr>
        <p:spPr bwMode="auto">
          <a:xfrm>
            <a:off x="34925" y="63246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2" name="object 139"/>
          <p:cNvSpPr>
            <a:spLocks/>
          </p:cNvSpPr>
          <p:nvPr/>
        </p:nvSpPr>
        <p:spPr bwMode="auto">
          <a:xfrm>
            <a:off x="3889375" y="63246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3" name="object 140"/>
          <p:cNvSpPr>
            <a:spLocks/>
          </p:cNvSpPr>
          <p:nvPr/>
        </p:nvSpPr>
        <p:spPr bwMode="auto">
          <a:xfrm>
            <a:off x="4787900" y="63246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4" name="object 141"/>
          <p:cNvSpPr>
            <a:spLocks/>
          </p:cNvSpPr>
          <p:nvPr/>
        </p:nvSpPr>
        <p:spPr bwMode="auto">
          <a:xfrm>
            <a:off x="5580063" y="63246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5" name="object 142"/>
          <p:cNvSpPr>
            <a:spLocks/>
          </p:cNvSpPr>
          <p:nvPr/>
        </p:nvSpPr>
        <p:spPr bwMode="auto">
          <a:xfrm>
            <a:off x="6299200" y="63246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6" name="object 143"/>
          <p:cNvSpPr>
            <a:spLocks/>
          </p:cNvSpPr>
          <p:nvPr/>
        </p:nvSpPr>
        <p:spPr bwMode="auto">
          <a:xfrm>
            <a:off x="7164388" y="63246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7" name="object 144"/>
          <p:cNvSpPr>
            <a:spLocks/>
          </p:cNvSpPr>
          <p:nvPr/>
        </p:nvSpPr>
        <p:spPr bwMode="auto">
          <a:xfrm>
            <a:off x="8243888" y="63246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8" name="object 145"/>
          <p:cNvSpPr>
            <a:spLocks/>
          </p:cNvSpPr>
          <p:nvPr/>
        </p:nvSpPr>
        <p:spPr bwMode="auto">
          <a:xfrm>
            <a:off x="34925" y="65913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9" name="object 146"/>
          <p:cNvSpPr>
            <a:spLocks/>
          </p:cNvSpPr>
          <p:nvPr/>
        </p:nvSpPr>
        <p:spPr bwMode="auto">
          <a:xfrm>
            <a:off x="3889375" y="65913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0" name="object 147"/>
          <p:cNvSpPr>
            <a:spLocks/>
          </p:cNvSpPr>
          <p:nvPr/>
        </p:nvSpPr>
        <p:spPr bwMode="auto">
          <a:xfrm>
            <a:off x="4787900" y="65913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1" name="object 148"/>
          <p:cNvSpPr>
            <a:spLocks/>
          </p:cNvSpPr>
          <p:nvPr/>
        </p:nvSpPr>
        <p:spPr bwMode="auto">
          <a:xfrm>
            <a:off x="5580063" y="65913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2" name="object 149"/>
          <p:cNvSpPr>
            <a:spLocks/>
          </p:cNvSpPr>
          <p:nvPr/>
        </p:nvSpPr>
        <p:spPr bwMode="auto">
          <a:xfrm>
            <a:off x="6299200" y="65913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3" name="object 150"/>
          <p:cNvSpPr>
            <a:spLocks/>
          </p:cNvSpPr>
          <p:nvPr/>
        </p:nvSpPr>
        <p:spPr bwMode="auto">
          <a:xfrm>
            <a:off x="7164388" y="65913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4" name="object 151"/>
          <p:cNvSpPr>
            <a:spLocks/>
          </p:cNvSpPr>
          <p:nvPr/>
        </p:nvSpPr>
        <p:spPr bwMode="auto">
          <a:xfrm>
            <a:off x="8243888" y="65913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5" name="object 152"/>
          <p:cNvSpPr>
            <a:spLocks/>
          </p:cNvSpPr>
          <p:nvPr/>
        </p:nvSpPr>
        <p:spPr bwMode="auto">
          <a:xfrm>
            <a:off x="3889375" y="484188"/>
            <a:ext cx="0" cy="268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7970"/>
              </a:cxn>
            </a:cxnLst>
            <a:rect l="0" t="0" r="r" b="b"/>
            <a:pathLst>
              <a:path h="267970">
                <a:moveTo>
                  <a:pt x="0" y="0"/>
                </a:moveTo>
                <a:lnTo>
                  <a:pt x="0" y="26797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6" name="object 153"/>
          <p:cNvSpPr>
            <a:spLocks/>
          </p:cNvSpPr>
          <p:nvPr/>
        </p:nvSpPr>
        <p:spPr bwMode="auto">
          <a:xfrm>
            <a:off x="3889375" y="752475"/>
            <a:ext cx="0" cy="619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9759"/>
              </a:cxn>
            </a:cxnLst>
            <a:rect l="0" t="0" r="r" b="b"/>
            <a:pathLst>
              <a:path h="619759">
                <a:moveTo>
                  <a:pt x="0" y="0"/>
                </a:moveTo>
                <a:lnTo>
                  <a:pt x="0" y="619759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7" name="object 154"/>
          <p:cNvSpPr>
            <a:spLocks/>
          </p:cNvSpPr>
          <p:nvPr/>
        </p:nvSpPr>
        <p:spPr bwMode="auto">
          <a:xfrm>
            <a:off x="3889375" y="1371600"/>
            <a:ext cx="0" cy="548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486015"/>
              </a:cxn>
            </a:cxnLst>
            <a:rect l="0" t="0" r="r" b="b"/>
            <a:pathLst>
              <a:path h="5486015">
                <a:moveTo>
                  <a:pt x="0" y="0"/>
                </a:moveTo>
                <a:lnTo>
                  <a:pt x="0" y="548601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8" name="object 155"/>
          <p:cNvSpPr>
            <a:spLocks/>
          </p:cNvSpPr>
          <p:nvPr/>
        </p:nvSpPr>
        <p:spPr bwMode="auto">
          <a:xfrm>
            <a:off x="4787900" y="752475"/>
            <a:ext cx="0" cy="6105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05775"/>
              </a:cxn>
            </a:cxnLst>
            <a:rect l="0" t="0" r="r" b="b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9" name="object 156"/>
          <p:cNvSpPr>
            <a:spLocks/>
          </p:cNvSpPr>
          <p:nvPr/>
        </p:nvSpPr>
        <p:spPr bwMode="auto">
          <a:xfrm>
            <a:off x="5580063" y="752475"/>
            <a:ext cx="0" cy="6105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05775"/>
              </a:cxn>
            </a:cxnLst>
            <a:rect l="0" t="0" r="r" b="b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0" name="object 157"/>
          <p:cNvSpPr>
            <a:spLocks/>
          </p:cNvSpPr>
          <p:nvPr/>
        </p:nvSpPr>
        <p:spPr bwMode="auto">
          <a:xfrm>
            <a:off x="6299200" y="484188"/>
            <a:ext cx="0" cy="637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73745"/>
              </a:cxn>
            </a:cxnLst>
            <a:rect l="0" t="0" r="r" b="b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1" name="object 158"/>
          <p:cNvSpPr>
            <a:spLocks/>
          </p:cNvSpPr>
          <p:nvPr/>
        </p:nvSpPr>
        <p:spPr bwMode="auto">
          <a:xfrm>
            <a:off x="7164388" y="752475"/>
            <a:ext cx="0" cy="6105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05775"/>
              </a:cxn>
            </a:cxnLst>
            <a:rect l="0" t="0" r="r" b="b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2" name="object 159"/>
          <p:cNvSpPr>
            <a:spLocks/>
          </p:cNvSpPr>
          <p:nvPr/>
        </p:nvSpPr>
        <p:spPr bwMode="auto">
          <a:xfrm>
            <a:off x="8243888" y="752475"/>
            <a:ext cx="0" cy="6105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05775"/>
              </a:cxn>
            </a:cxnLst>
            <a:rect l="0" t="0" r="r" b="b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3" name="object 160"/>
          <p:cNvSpPr>
            <a:spLocks/>
          </p:cNvSpPr>
          <p:nvPr/>
        </p:nvSpPr>
        <p:spPr bwMode="auto">
          <a:xfrm>
            <a:off x="3876675" y="765175"/>
            <a:ext cx="52673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66943" y="0"/>
              </a:cxn>
            </a:cxnLst>
            <a:rect l="0" t="0" r="r" b="b"/>
            <a:pathLst>
              <a:path w="5266943">
                <a:moveTo>
                  <a:pt x="0" y="0"/>
                </a:moveTo>
                <a:lnTo>
                  <a:pt x="5266943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4" name="object 161"/>
          <p:cNvSpPr>
            <a:spLocks/>
          </p:cNvSpPr>
          <p:nvPr/>
        </p:nvSpPr>
        <p:spPr bwMode="auto">
          <a:xfrm>
            <a:off x="28575" y="1358900"/>
            <a:ext cx="38735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73880" y="0"/>
              </a:cxn>
            </a:cxnLst>
            <a:rect l="0" t="0" r="r" b="b"/>
            <a:pathLst>
              <a:path w="3873880">
                <a:moveTo>
                  <a:pt x="0" y="0"/>
                </a:moveTo>
                <a:lnTo>
                  <a:pt x="3873880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5" name="object 162"/>
          <p:cNvSpPr>
            <a:spLocks/>
          </p:cNvSpPr>
          <p:nvPr/>
        </p:nvSpPr>
        <p:spPr bwMode="auto">
          <a:xfrm>
            <a:off x="3902075" y="1358900"/>
            <a:ext cx="52419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41543" y="0"/>
              </a:cxn>
            </a:cxnLst>
            <a:rect l="0" t="0" r="r" b="b"/>
            <a:pathLst>
              <a:path w="5241543">
                <a:moveTo>
                  <a:pt x="0" y="0"/>
                </a:moveTo>
                <a:lnTo>
                  <a:pt x="5241543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6" name="object 163"/>
          <p:cNvSpPr>
            <a:spLocks/>
          </p:cNvSpPr>
          <p:nvPr/>
        </p:nvSpPr>
        <p:spPr bwMode="auto">
          <a:xfrm>
            <a:off x="28575" y="16256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7" name="object 164"/>
          <p:cNvSpPr>
            <a:spLocks/>
          </p:cNvSpPr>
          <p:nvPr/>
        </p:nvSpPr>
        <p:spPr bwMode="auto">
          <a:xfrm>
            <a:off x="28575" y="20701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8" name="object 165"/>
          <p:cNvSpPr>
            <a:spLocks/>
          </p:cNvSpPr>
          <p:nvPr/>
        </p:nvSpPr>
        <p:spPr bwMode="auto">
          <a:xfrm>
            <a:off x="28575" y="23368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9" name="object 166"/>
          <p:cNvSpPr>
            <a:spLocks/>
          </p:cNvSpPr>
          <p:nvPr/>
        </p:nvSpPr>
        <p:spPr bwMode="auto">
          <a:xfrm>
            <a:off x="28575" y="26035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0" name="object 167"/>
          <p:cNvSpPr>
            <a:spLocks/>
          </p:cNvSpPr>
          <p:nvPr/>
        </p:nvSpPr>
        <p:spPr bwMode="auto">
          <a:xfrm>
            <a:off x="28575" y="28702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1" name="object 168"/>
          <p:cNvSpPr>
            <a:spLocks/>
          </p:cNvSpPr>
          <p:nvPr/>
        </p:nvSpPr>
        <p:spPr bwMode="auto">
          <a:xfrm>
            <a:off x="28575" y="31369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2" name="object 169"/>
          <p:cNvSpPr>
            <a:spLocks/>
          </p:cNvSpPr>
          <p:nvPr/>
        </p:nvSpPr>
        <p:spPr bwMode="auto">
          <a:xfrm>
            <a:off x="28575" y="34020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3" name="object 170"/>
          <p:cNvSpPr>
            <a:spLocks/>
          </p:cNvSpPr>
          <p:nvPr/>
        </p:nvSpPr>
        <p:spPr bwMode="auto">
          <a:xfrm>
            <a:off x="28575" y="36687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4" name="object 171"/>
          <p:cNvSpPr>
            <a:spLocks/>
          </p:cNvSpPr>
          <p:nvPr/>
        </p:nvSpPr>
        <p:spPr bwMode="auto">
          <a:xfrm>
            <a:off x="28575" y="39354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5" name="object 172"/>
          <p:cNvSpPr>
            <a:spLocks/>
          </p:cNvSpPr>
          <p:nvPr/>
        </p:nvSpPr>
        <p:spPr bwMode="auto">
          <a:xfrm>
            <a:off x="28575" y="42021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6" name="object 173"/>
          <p:cNvSpPr>
            <a:spLocks/>
          </p:cNvSpPr>
          <p:nvPr/>
        </p:nvSpPr>
        <p:spPr bwMode="auto">
          <a:xfrm>
            <a:off x="28575" y="44688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7" name="object 174"/>
          <p:cNvSpPr>
            <a:spLocks/>
          </p:cNvSpPr>
          <p:nvPr/>
        </p:nvSpPr>
        <p:spPr bwMode="auto">
          <a:xfrm>
            <a:off x="28575" y="47355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8" name="object 175"/>
          <p:cNvSpPr>
            <a:spLocks/>
          </p:cNvSpPr>
          <p:nvPr/>
        </p:nvSpPr>
        <p:spPr bwMode="auto">
          <a:xfrm>
            <a:off x="28575" y="50022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9" name="object 176"/>
          <p:cNvSpPr>
            <a:spLocks/>
          </p:cNvSpPr>
          <p:nvPr/>
        </p:nvSpPr>
        <p:spPr bwMode="auto">
          <a:xfrm>
            <a:off x="28575" y="52689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0" name="object 177"/>
          <p:cNvSpPr>
            <a:spLocks/>
          </p:cNvSpPr>
          <p:nvPr/>
        </p:nvSpPr>
        <p:spPr bwMode="auto">
          <a:xfrm>
            <a:off x="28575" y="55229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1" name="object 178"/>
          <p:cNvSpPr>
            <a:spLocks/>
          </p:cNvSpPr>
          <p:nvPr/>
        </p:nvSpPr>
        <p:spPr bwMode="auto">
          <a:xfrm>
            <a:off x="28575" y="57912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2" name="object 179"/>
          <p:cNvSpPr>
            <a:spLocks/>
          </p:cNvSpPr>
          <p:nvPr/>
        </p:nvSpPr>
        <p:spPr bwMode="auto">
          <a:xfrm>
            <a:off x="28575" y="60579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3" name="object 180"/>
          <p:cNvSpPr>
            <a:spLocks/>
          </p:cNvSpPr>
          <p:nvPr/>
        </p:nvSpPr>
        <p:spPr bwMode="auto">
          <a:xfrm>
            <a:off x="28575" y="63246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4" name="object 181"/>
          <p:cNvSpPr>
            <a:spLocks/>
          </p:cNvSpPr>
          <p:nvPr/>
        </p:nvSpPr>
        <p:spPr bwMode="auto">
          <a:xfrm>
            <a:off x="28575" y="65913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5" name="object 182"/>
          <p:cNvSpPr>
            <a:spLocks/>
          </p:cNvSpPr>
          <p:nvPr/>
        </p:nvSpPr>
        <p:spPr bwMode="auto">
          <a:xfrm>
            <a:off x="34925" y="484188"/>
            <a:ext cx="0" cy="637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73745"/>
              </a:cxn>
            </a:cxnLst>
            <a:rect l="0" t="0" r="r" b="b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6" name="object 183"/>
          <p:cNvSpPr>
            <a:spLocks/>
          </p:cNvSpPr>
          <p:nvPr/>
        </p:nvSpPr>
        <p:spPr bwMode="auto">
          <a:xfrm>
            <a:off x="9144000" y="484188"/>
            <a:ext cx="0" cy="637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73745"/>
              </a:cxn>
            </a:cxnLst>
            <a:rect l="0" t="0" r="r" b="b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7" name="object 184"/>
          <p:cNvSpPr>
            <a:spLocks/>
          </p:cNvSpPr>
          <p:nvPr/>
        </p:nvSpPr>
        <p:spPr bwMode="auto">
          <a:xfrm>
            <a:off x="28575" y="490538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8" name="object 185"/>
          <p:cNvSpPr>
            <a:spLocks/>
          </p:cNvSpPr>
          <p:nvPr/>
        </p:nvSpPr>
        <p:spPr bwMode="auto">
          <a:xfrm>
            <a:off x="28575" y="68580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" name="object 186"/>
          <p:cNvSpPr txBox="1"/>
          <p:nvPr/>
        </p:nvSpPr>
        <p:spPr>
          <a:xfrm>
            <a:off x="1168400" y="823913"/>
            <a:ext cx="15875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Расходное полномочие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149725" y="527050"/>
            <a:ext cx="1890713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Финансирование (БЮДЖЕТ)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6942138" y="527050"/>
            <a:ext cx="15621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Внебюджетные фонды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3913188" y="969963"/>
            <a:ext cx="852487" cy="18732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федеральный</a:t>
            </a:r>
          </a:p>
        </p:txBody>
      </p:sp>
      <p:sp>
        <p:nvSpPr>
          <p:cNvPr id="190" name="object 190"/>
          <p:cNvSpPr txBox="1"/>
          <p:nvPr/>
        </p:nvSpPr>
        <p:spPr>
          <a:xfrm>
            <a:off x="4857750" y="969963"/>
            <a:ext cx="650875" cy="18732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областной</a:t>
            </a:r>
          </a:p>
        </p:txBody>
      </p:sp>
      <p:sp>
        <p:nvSpPr>
          <p:cNvPr id="191" name="object 191"/>
          <p:cNvSpPr txBox="1"/>
          <p:nvPr/>
        </p:nvSpPr>
        <p:spPr>
          <a:xfrm>
            <a:off x="5665788" y="969963"/>
            <a:ext cx="549275" cy="18732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местный</a:t>
            </a:r>
          </a:p>
        </p:txBody>
      </p:sp>
      <p:sp>
        <p:nvSpPr>
          <p:cNvPr id="192" name="object 192"/>
          <p:cNvSpPr txBox="1"/>
          <p:nvPr/>
        </p:nvSpPr>
        <p:spPr>
          <a:xfrm>
            <a:off x="6346825" y="969963"/>
            <a:ext cx="771525" cy="18732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пенсионный</a:t>
            </a:r>
          </a:p>
        </p:txBody>
      </p:sp>
      <p:sp>
        <p:nvSpPr>
          <p:cNvPr id="193" name="object 193"/>
          <p:cNvSpPr txBox="1"/>
          <p:nvPr/>
        </p:nvSpPr>
        <p:spPr>
          <a:xfrm>
            <a:off x="7254875" y="801688"/>
            <a:ext cx="900113" cy="5238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100">
                <a:latin typeface="Calibri" pitchFamily="34" charset="0"/>
              </a:rPr>
              <a:t>обязательного медицинского страхования</a:t>
            </a:r>
          </a:p>
        </p:txBody>
      </p:sp>
      <p:sp>
        <p:nvSpPr>
          <p:cNvPr id="194" name="object 194"/>
          <p:cNvSpPr txBox="1"/>
          <p:nvPr/>
        </p:nvSpPr>
        <p:spPr>
          <a:xfrm>
            <a:off x="8302625" y="885825"/>
            <a:ext cx="785813" cy="355600"/>
          </a:xfrm>
          <a:prstGeom prst="rect">
            <a:avLst/>
          </a:prstGeom>
        </p:spPr>
        <p:txBody>
          <a:bodyPr lIns="0" tIns="0" rIns="0" bIns="0"/>
          <a:lstStyle/>
          <a:p>
            <a:pPr marL="20638" indent="-9525"/>
            <a:r>
              <a:rPr lang="ru-RU" sz="1100">
                <a:latin typeface="Calibri" pitchFamily="34" charset="0"/>
              </a:rPr>
              <a:t>социального страхования</a:t>
            </a:r>
          </a:p>
        </p:txBody>
      </p:sp>
      <p:sp>
        <p:nvSpPr>
          <p:cNvPr id="195" name="object 195"/>
          <p:cNvSpPr txBox="1"/>
          <p:nvPr/>
        </p:nvSpPr>
        <p:spPr>
          <a:xfrm>
            <a:off x="93663" y="1392238"/>
            <a:ext cx="15970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Национальная оборона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302125" y="13414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93663" y="1655763"/>
            <a:ext cx="3773487" cy="38735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tabLst>
                <a:tab pos="1120775" algn="l"/>
                <a:tab pos="2146300" algn="l"/>
                <a:tab pos="2371725" algn="l"/>
              </a:tabLst>
            </a:pPr>
            <a:r>
              <a:rPr lang="ru-RU" sz="1200" b="1">
                <a:latin typeface="Calibri" pitchFamily="34" charset="0"/>
              </a:rPr>
              <a:t>Национальная	безопасность	и	правоохранительная деятельность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302125" y="1695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Symbo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5146675" y="1695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Symbo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902325" y="1695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Symbo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3663" y="2097088"/>
            <a:ext cx="26257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Национальная экономика, </a:t>
            </a:r>
            <a:r>
              <a:rPr lang="ru-RU" sz="1200">
                <a:latin typeface="Calibri" pitchFamily="34" charset="0"/>
              </a:rPr>
              <a:t>в том числе:</a:t>
            </a:r>
          </a:p>
        </p:txBody>
      </p:sp>
      <p:sp>
        <p:nvSpPr>
          <p:cNvPr id="212" name="object 212"/>
          <p:cNvSpPr txBox="1"/>
          <p:nvPr/>
        </p:nvSpPr>
        <p:spPr>
          <a:xfrm>
            <a:off x="4302125" y="20510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15" name="object 215"/>
          <p:cNvSpPr txBox="1"/>
          <p:nvPr/>
        </p:nvSpPr>
        <p:spPr>
          <a:xfrm>
            <a:off x="5146675" y="20510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233363" y="2363788"/>
            <a:ext cx="239236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 dirty="0">
                <a:latin typeface="Calibri" pitchFamily="34" charset="0"/>
              </a:rPr>
              <a:t>Топливно-энергетический комплекс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4302125" y="23177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5146675" y="23177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23" name="object 223"/>
          <p:cNvSpPr txBox="1"/>
          <p:nvPr/>
        </p:nvSpPr>
        <p:spPr>
          <a:xfrm>
            <a:off x="233363" y="2630488"/>
            <a:ext cx="262731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 dirty="0">
                <a:latin typeface="Calibri" pitchFamily="34" charset="0"/>
              </a:rPr>
              <a:t>Исследование и использование космоса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4302125" y="2584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27" name="object 227"/>
          <p:cNvSpPr txBox="1"/>
          <p:nvPr/>
        </p:nvSpPr>
        <p:spPr>
          <a:xfrm>
            <a:off x="233363" y="2897188"/>
            <a:ext cx="304641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Воспроизводство минерально-сырьевой базы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4302125" y="28511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33" name="object 233"/>
          <p:cNvSpPr txBox="1"/>
          <p:nvPr/>
        </p:nvSpPr>
        <p:spPr>
          <a:xfrm>
            <a:off x="5146675" y="28511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34" name="object 234"/>
          <p:cNvSpPr txBox="1"/>
          <p:nvPr/>
        </p:nvSpPr>
        <p:spPr>
          <a:xfrm>
            <a:off x="233363" y="3163888"/>
            <a:ext cx="23844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Сельское хозяйство и рыболовство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4302125" y="31178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40" name="object 240"/>
          <p:cNvSpPr txBox="1"/>
          <p:nvPr/>
        </p:nvSpPr>
        <p:spPr>
          <a:xfrm>
            <a:off x="5146675" y="31178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44" name="object 244"/>
          <p:cNvSpPr txBox="1"/>
          <p:nvPr/>
        </p:nvSpPr>
        <p:spPr>
          <a:xfrm>
            <a:off x="233363" y="3430588"/>
            <a:ext cx="122237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Водное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4302125" y="33845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48" name="object 248"/>
          <p:cNvSpPr txBox="1"/>
          <p:nvPr/>
        </p:nvSpPr>
        <p:spPr>
          <a:xfrm>
            <a:off x="233363" y="3697288"/>
            <a:ext cx="121285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Лесное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4302125" y="36512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54" name="object 254"/>
          <p:cNvSpPr txBox="1"/>
          <p:nvPr/>
        </p:nvSpPr>
        <p:spPr>
          <a:xfrm>
            <a:off x="5146675" y="36512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55" name="object 255"/>
          <p:cNvSpPr txBox="1"/>
          <p:nvPr/>
        </p:nvSpPr>
        <p:spPr>
          <a:xfrm>
            <a:off x="233363" y="3963988"/>
            <a:ext cx="7461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Транспорт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4302125" y="39179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61" name="object 261"/>
          <p:cNvSpPr txBox="1"/>
          <p:nvPr/>
        </p:nvSpPr>
        <p:spPr>
          <a:xfrm>
            <a:off x="5146675" y="39179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64" name="object 264"/>
          <p:cNvSpPr txBox="1"/>
          <p:nvPr/>
        </p:nvSpPr>
        <p:spPr>
          <a:xfrm>
            <a:off x="5902325" y="39179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65" name="object 265"/>
          <p:cNvSpPr txBox="1"/>
          <p:nvPr/>
        </p:nvSpPr>
        <p:spPr>
          <a:xfrm>
            <a:off x="233363" y="4230688"/>
            <a:ext cx="272891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Дорожное хозяйство (дорожные фонды)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4302125" y="41846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71" name="object 271"/>
          <p:cNvSpPr txBox="1"/>
          <p:nvPr/>
        </p:nvSpPr>
        <p:spPr>
          <a:xfrm>
            <a:off x="5146675" y="41846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74" name="object 274"/>
          <p:cNvSpPr txBox="1"/>
          <p:nvPr/>
        </p:nvSpPr>
        <p:spPr>
          <a:xfrm>
            <a:off x="5902325" y="41846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75" name="object 275"/>
          <p:cNvSpPr txBox="1"/>
          <p:nvPr/>
        </p:nvSpPr>
        <p:spPr>
          <a:xfrm>
            <a:off x="233363" y="4497388"/>
            <a:ext cx="1481137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Связь и информатика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4302125" y="44513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81" name="object 281"/>
          <p:cNvSpPr txBox="1"/>
          <p:nvPr/>
        </p:nvSpPr>
        <p:spPr>
          <a:xfrm>
            <a:off x="5146675" y="44513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82" name="object 282"/>
          <p:cNvSpPr txBox="1"/>
          <p:nvPr/>
        </p:nvSpPr>
        <p:spPr>
          <a:xfrm>
            <a:off x="93663" y="4764088"/>
            <a:ext cx="241617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Жилищно-коммунальное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4302125" y="47180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88" name="object 288"/>
          <p:cNvSpPr txBox="1"/>
          <p:nvPr/>
        </p:nvSpPr>
        <p:spPr>
          <a:xfrm>
            <a:off x="5146675" y="47180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91" name="object 291"/>
          <p:cNvSpPr txBox="1"/>
          <p:nvPr/>
        </p:nvSpPr>
        <p:spPr>
          <a:xfrm>
            <a:off x="5902325" y="47180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92" name="object 292"/>
          <p:cNvSpPr txBox="1"/>
          <p:nvPr/>
        </p:nvSpPr>
        <p:spPr>
          <a:xfrm>
            <a:off x="128588" y="5029200"/>
            <a:ext cx="18891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Охрана окружающей среды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4302125" y="49847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98" name="object 298"/>
          <p:cNvSpPr txBox="1"/>
          <p:nvPr/>
        </p:nvSpPr>
        <p:spPr>
          <a:xfrm>
            <a:off x="5146675" y="49847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01" name="object 301"/>
          <p:cNvSpPr txBox="1"/>
          <p:nvPr/>
        </p:nvSpPr>
        <p:spPr>
          <a:xfrm>
            <a:off x="5902325" y="49847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02" name="object 302"/>
          <p:cNvSpPr txBox="1"/>
          <p:nvPr/>
        </p:nvSpPr>
        <p:spPr>
          <a:xfrm>
            <a:off x="128588" y="5295900"/>
            <a:ext cx="90805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Образование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4302125" y="524510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08" name="object 308"/>
          <p:cNvSpPr txBox="1"/>
          <p:nvPr/>
        </p:nvSpPr>
        <p:spPr>
          <a:xfrm>
            <a:off x="5146675" y="524510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11" name="object 311"/>
          <p:cNvSpPr txBox="1"/>
          <p:nvPr/>
        </p:nvSpPr>
        <p:spPr>
          <a:xfrm>
            <a:off x="5902325" y="524510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12" name="object 312"/>
          <p:cNvSpPr txBox="1"/>
          <p:nvPr/>
        </p:nvSpPr>
        <p:spPr>
          <a:xfrm>
            <a:off x="93663" y="5551488"/>
            <a:ext cx="18002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Культура, кинематография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4302125" y="55070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18" name="object 318"/>
          <p:cNvSpPr txBox="1"/>
          <p:nvPr/>
        </p:nvSpPr>
        <p:spPr>
          <a:xfrm>
            <a:off x="5146675" y="55070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21" name="object 321"/>
          <p:cNvSpPr txBox="1"/>
          <p:nvPr/>
        </p:nvSpPr>
        <p:spPr>
          <a:xfrm>
            <a:off x="5902325" y="55070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22" name="object 322"/>
          <p:cNvSpPr txBox="1"/>
          <p:nvPr/>
        </p:nvSpPr>
        <p:spPr>
          <a:xfrm>
            <a:off x="93663" y="5819775"/>
            <a:ext cx="121285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Здравоохранение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4302125" y="57737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28" name="object 328"/>
          <p:cNvSpPr txBox="1"/>
          <p:nvPr/>
        </p:nvSpPr>
        <p:spPr>
          <a:xfrm>
            <a:off x="5146675" y="57737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31" name="object 331"/>
          <p:cNvSpPr txBox="1"/>
          <p:nvPr/>
        </p:nvSpPr>
        <p:spPr>
          <a:xfrm>
            <a:off x="7667625" y="57737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32" name="object 332"/>
          <p:cNvSpPr txBox="1"/>
          <p:nvPr/>
        </p:nvSpPr>
        <p:spPr>
          <a:xfrm>
            <a:off x="93663" y="6086475"/>
            <a:ext cx="19399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Физическая культура и спорт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4302125" y="60404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38" name="object 338"/>
          <p:cNvSpPr txBox="1"/>
          <p:nvPr/>
        </p:nvSpPr>
        <p:spPr>
          <a:xfrm>
            <a:off x="5146675" y="60404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41" name="object 341"/>
          <p:cNvSpPr txBox="1"/>
          <p:nvPr/>
        </p:nvSpPr>
        <p:spPr>
          <a:xfrm>
            <a:off x="5902325" y="60404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42" name="object 342"/>
          <p:cNvSpPr txBox="1"/>
          <p:nvPr/>
        </p:nvSpPr>
        <p:spPr>
          <a:xfrm>
            <a:off x="93663" y="6353175"/>
            <a:ext cx="1474787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Социальная политика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4302125" y="63071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48" name="object 348"/>
          <p:cNvSpPr txBox="1"/>
          <p:nvPr/>
        </p:nvSpPr>
        <p:spPr>
          <a:xfrm>
            <a:off x="5146675" y="63071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51" name="object 351"/>
          <p:cNvSpPr txBox="1"/>
          <p:nvPr/>
        </p:nvSpPr>
        <p:spPr>
          <a:xfrm>
            <a:off x="6696075" y="63071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54" name="object 354"/>
          <p:cNvSpPr txBox="1"/>
          <p:nvPr/>
        </p:nvSpPr>
        <p:spPr>
          <a:xfrm>
            <a:off x="8656638" y="6307138"/>
            <a:ext cx="109537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55" name="object 355"/>
          <p:cNvSpPr txBox="1"/>
          <p:nvPr/>
        </p:nvSpPr>
        <p:spPr>
          <a:xfrm>
            <a:off x="93663" y="6626225"/>
            <a:ext cx="2198687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Средства массовой информации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4302125" y="65738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61" name="object 361"/>
          <p:cNvSpPr txBox="1"/>
          <p:nvPr/>
        </p:nvSpPr>
        <p:spPr>
          <a:xfrm>
            <a:off x="5146675" y="65738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9225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object 23"/>
          <p:cNvSpPr>
            <a:spLocks noChangeArrowheads="1"/>
          </p:cNvSpPr>
          <p:nvPr/>
        </p:nvSpPr>
        <p:spPr bwMode="auto">
          <a:xfrm>
            <a:off x="209550" y="5654675"/>
            <a:ext cx="4505325" cy="1014413"/>
          </a:xfrm>
          <a:custGeom>
            <a:avLst/>
            <a:gdLst>
              <a:gd name="T0" fmla="*/ 0 w 4506468"/>
              <a:gd name="T1" fmla="*/ 0 h 1014983"/>
              <a:gd name="T2" fmla="*/ 4506468 w 4506468"/>
              <a:gd name="T3" fmla="*/ 1014983 h 1014983"/>
            </a:gdLst>
            <a:ahLst/>
            <a:cxnLst/>
            <a:rect l="T0" t="T1" r="T2" b="T3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sz="1500">
                <a:latin typeface="Calibri" pitchFamily="34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>
                <a:latin typeface="Calibri" pitchFamily="34" charset="0"/>
                <a:cs typeface="Times New Roman" pitchFamily="18" charset="0"/>
              </a:rPr>
              <a:t>средств на счёте бюджета, взять в долг).</a:t>
            </a:r>
          </a:p>
        </p:txBody>
      </p:sp>
      <p:sp>
        <p:nvSpPr>
          <p:cNvPr id="37890" name="object 2"/>
          <p:cNvSpPr>
            <a:spLocks/>
          </p:cNvSpPr>
          <p:nvPr/>
        </p:nvSpPr>
        <p:spPr bwMode="auto">
          <a:xfrm>
            <a:off x="1293813" y="4630738"/>
            <a:ext cx="1979612" cy="1006475"/>
          </a:xfrm>
          <a:custGeom>
            <a:avLst/>
            <a:gdLst/>
            <a:ahLst/>
            <a:cxnLst>
              <a:cxn ang="0">
                <a:pos x="1601597" y="0"/>
              </a:cxn>
              <a:cxn ang="0">
                <a:pos x="378079" y="0"/>
              </a:cxn>
              <a:cxn ang="0">
                <a:pos x="0" y="621664"/>
              </a:cxn>
              <a:cxn ang="0">
                <a:pos x="989838" y="1005839"/>
              </a:cxn>
              <a:cxn ang="0">
                <a:pos x="1979676" y="621664"/>
              </a:cxn>
              <a:cxn ang="0">
                <a:pos x="1601597" y="0"/>
              </a:cxn>
            </a:cxnLst>
            <a:rect l="0" t="0" r="r" b="b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1" name="object 3"/>
          <p:cNvSpPr>
            <a:spLocks noChangeArrowheads="1"/>
          </p:cNvSpPr>
          <p:nvPr/>
        </p:nvSpPr>
        <p:spPr bwMode="auto">
          <a:xfrm>
            <a:off x="2182813" y="293688"/>
            <a:ext cx="1765300" cy="45847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2" name="object 4"/>
          <p:cNvSpPr>
            <a:spLocks noChangeArrowheads="1"/>
          </p:cNvSpPr>
          <p:nvPr/>
        </p:nvSpPr>
        <p:spPr bwMode="auto">
          <a:xfrm>
            <a:off x="800100" y="654050"/>
            <a:ext cx="1182688" cy="30432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3" name="object 5"/>
          <p:cNvSpPr>
            <a:spLocks noChangeArrowheads="1"/>
          </p:cNvSpPr>
          <p:nvPr/>
        </p:nvSpPr>
        <p:spPr bwMode="auto">
          <a:xfrm>
            <a:off x="7223125" y="582613"/>
            <a:ext cx="1192213" cy="3114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4" name="object 6"/>
          <p:cNvSpPr>
            <a:spLocks noChangeArrowheads="1"/>
          </p:cNvSpPr>
          <p:nvPr/>
        </p:nvSpPr>
        <p:spPr bwMode="auto">
          <a:xfrm>
            <a:off x="5160963" y="222250"/>
            <a:ext cx="1758950" cy="47291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5" name="object 7"/>
          <p:cNvSpPr>
            <a:spLocks noChangeArrowheads="1"/>
          </p:cNvSpPr>
          <p:nvPr/>
        </p:nvSpPr>
        <p:spPr bwMode="auto">
          <a:xfrm>
            <a:off x="755650" y="836613"/>
            <a:ext cx="7704138" cy="4524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9663" y="917575"/>
            <a:ext cx="4351337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 spc="-7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b="1" spc="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–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b="1" spc="-7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=</a:t>
            </a:r>
            <a:r>
              <a:rPr b="1" spc="-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 spc="15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b="1" spc="25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ит</a:t>
            </a:r>
            <a:r>
              <a:rPr b="1" spc="1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(Про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)</a:t>
            </a:r>
            <a:endParaRPr>
              <a:latin typeface="+mn-lt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3836988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37898" name="object 10"/>
          <p:cNvSpPr>
            <a:spLocks/>
          </p:cNvSpPr>
          <p:nvPr/>
        </p:nvSpPr>
        <p:spPr bwMode="auto">
          <a:xfrm>
            <a:off x="646113" y="4606925"/>
            <a:ext cx="36322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1691" y="0"/>
              </a:cxn>
            </a:cxnLst>
            <a:rect l="0" t="0" r="r" b="b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noFill/>
          <a:ln w="50038">
            <a:solidFill>
              <a:srgbClr val="F9C09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9" name="object 11"/>
          <p:cNvSpPr>
            <a:spLocks/>
          </p:cNvSpPr>
          <p:nvPr/>
        </p:nvSpPr>
        <p:spPr bwMode="auto">
          <a:xfrm>
            <a:off x="5761038" y="4630738"/>
            <a:ext cx="2058987" cy="1020762"/>
          </a:xfrm>
          <a:custGeom>
            <a:avLst/>
            <a:gdLst/>
            <a:ahLst/>
            <a:cxnLst>
              <a:cxn ang="0">
                <a:pos x="1665731" y="0"/>
              </a:cxn>
              <a:cxn ang="0">
                <a:pos x="393191" y="0"/>
              </a:cxn>
              <a:cxn ang="0">
                <a:pos x="0" y="630173"/>
              </a:cxn>
              <a:cxn ang="0">
                <a:pos x="1029461" y="1019555"/>
              </a:cxn>
              <a:cxn ang="0">
                <a:pos x="2058924" y="630173"/>
              </a:cxn>
              <a:cxn ang="0">
                <a:pos x="1665731" y="0"/>
              </a:cxn>
            </a:cxnLst>
            <a:rect l="0" t="0" r="r" b="b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0" name="object 12"/>
          <p:cNvSpPr>
            <a:spLocks/>
          </p:cNvSpPr>
          <p:nvPr/>
        </p:nvSpPr>
        <p:spPr bwMode="auto">
          <a:xfrm>
            <a:off x="4949825" y="4606925"/>
            <a:ext cx="36322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1692" y="0"/>
              </a:cxn>
            </a:cxnLst>
            <a:rect l="0" t="0" r="r" b="b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noFill/>
          <a:ln w="48513">
            <a:solidFill>
              <a:srgbClr val="92CDD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13"/>
          <p:cNvSpPr txBox="1"/>
          <p:nvPr/>
        </p:nvSpPr>
        <p:spPr>
          <a:xfrm>
            <a:off x="287338" y="4645025"/>
            <a:ext cx="2787650" cy="800100"/>
          </a:xfrm>
          <a:prstGeom prst="rect">
            <a:avLst/>
          </a:prstGeom>
        </p:spPr>
        <p:txBody>
          <a:bodyPr lIns="0" tIns="0" rIns="0" bIns="0"/>
          <a:lstStyle/>
          <a:p>
            <a:pPr marL="1219200" algn="ctr"/>
            <a:r>
              <a:rPr lang="ru-RU" sz="1600" b="1">
                <a:solidFill>
                  <a:srgbClr val="974707"/>
                </a:solidFill>
                <a:latin typeface="Calibri" pitchFamily="34" charset="0"/>
                <a:cs typeface="Times New Roman" pitchFamily="18" charset="0"/>
              </a:rPr>
              <a:t>Дефицит (расходы больше доходов)</a:t>
            </a:r>
            <a:endParaRPr lang="ru-RU" sz="1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1338" y="4108450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2663" y="3973513"/>
            <a:ext cx="985837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550" y="4048125"/>
            <a:ext cx="984250" cy="3159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7425" y="4649788"/>
            <a:ext cx="1476375" cy="7429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solidFill>
                  <a:srgbClr val="30859C"/>
                </a:solidFill>
                <a:latin typeface="Calibri" pitchFamily="34" charset="0"/>
                <a:cs typeface="Times New Roman" pitchFamily="18" charset="0"/>
              </a:rPr>
              <a:t>Профицит (доходы больше расходов)</a:t>
            </a:r>
            <a:endParaRPr lang="ru-RU" sz="16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906" name="object 19"/>
          <p:cNvSpPr>
            <a:spLocks noChangeArrowheads="1"/>
          </p:cNvSpPr>
          <p:nvPr/>
        </p:nvSpPr>
        <p:spPr bwMode="auto">
          <a:xfrm>
            <a:off x="4945063" y="5654675"/>
            <a:ext cx="3997325" cy="1014413"/>
          </a:xfrm>
          <a:custGeom>
            <a:avLst/>
            <a:gdLst>
              <a:gd name="T0" fmla="*/ 0 w 3997452"/>
              <a:gd name="T1" fmla="*/ 0 h 1014983"/>
              <a:gd name="T2" fmla="*/ 3997452 w 3997452"/>
              <a:gd name="T3" fmla="*/ 1014983 h 1014983"/>
            </a:gdLst>
            <a:ahLst/>
            <a:cxnLst/>
            <a:rect l="T0" t="T1" r="T2" b="T3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sz="1500">
                <a:latin typeface="Calibri" pitchFamily="34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293689"/>
            <a:ext cx="9144000" cy="43501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n-lt"/>
                <a:ea typeface="+mj-ea"/>
                <a:cs typeface="+mj-cs"/>
              </a:rPr>
              <a:t>профицит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1F6A4-1102-4409-B750-AED99E6BC113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6815</TotalTime>
  <Words>2733</Words>
  <Application>Microsoft Office PowerPoint</Application>
  <PresentationFormat>Экран (4:3)</PresentationFormat>
  <Paragraphs>819</Paragraphs>
  <Slides>35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бюджет.</vt:lpstr>
      <vt:lpstr>Презентация PowerPoint</vt:lpstr>
      <vt:lpstr>Презентация PowerPoint</vt:lpstr>
      <vt:lpstr>Презентация PowerPoint</vt:lpstr>
      <vt:lpstr>Из какого бюджета происходит финансирование?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дорог Любытинского сельского поселения</vt:lpstr>
      <vt:lpstr>Ремонт дорог </vt:lpstr>
      <vt:lpstr>Презентация PowerPoint</vt:lpstr>
      <vt:lpstr>Жилищное хозяйство</vt:lpstr>
      <vt:lpstr>Коммунальное хозяйство</vt:lpstr>
      <vt:lpstr>Благоустройство </vt:lpstr>
      <vt:lpstr>Благоустройство</vt:lpstr>
      <vt:lpstr>Уличное освещение</vt:lpstr>
      <vt:lpstr>Современная городская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Новикова О.В.</cp:lastModifiedBy>
  <cp:revision>671</cp:revision>
  <cp:lastPrinted>2018-03-21T08:12:35Z</cp:lastPrinted>
  <dcterms:created xsi:type="dcterms:W3CDTF">2013-11-11T10:07:08Z</dcterms:created>
  <dcterms:modified xsi:type="dcterms:W3CDTF">2019-03-12T07:44:10Z</dcterms:modified>
</cp:coreProperties>
</file>