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74" r:id="rId1"/>
  </p:sldMasterIdLst>
  <p:notesMasterIdLst>
    <p:notesMasterId r:id="rId54"/>
  </p:notesMasterIdLst>
  <p:handoutMasterIdLst>
    <p:handoutMasterId r:id="rId55"/>
  </p:handoutMasterIdLst>
  <p:sldIdLst>
    <p:sldId id="665" r:id="rId2"/>
    <p:sldId id="842" r:id="rId3"/>
    <p:sldId id="868" r:id="rId4"/>
    <p:sldId id="869" r:id="rId5"/>
    <p:sldId id="870" r:id="rId6"/>
    <p:sldId id="845" r:id="rId7"/>
    <p:sldId id="846" r:id="rId8"/>
    <p:sldId id="847" r:id="rId9"/>
    <p:sldId id="848" r:id="rId10"/>
    <p:sldId id="871" r:id="rId11"/>
    <p:sldId id="851" r:id="rId12"/>
    <p:sldId id="850" r:id="rId13"/>
    <p:sldId id="852" r:id="rId14"/>
    <p:sldId id="853" r:id="rId15"/>
    <p:sldId id="854" r:id="rId16"/>
    <p:sldId id="855" r:id="rId17"/>
    <p:sldId id="839" r:id="rId18"/>
    <p:sldId id="856" r:id="rId19"/>
    <p:sldId id="807" r:id="rId20"/>
    <p:sldId id="809" r:id="rId21"/>
    <p:sldId id="808" r:id="rId22"/>
    <p:sldId id="810" r:id="rId23"/>
    <p:sldId id="811" r:id="rId24"/>
    <p:sldId id="857" r:id="rId25"/>
    <p:sldId id="858" r:id="rId26"/>
    <p:sldId id="812" r:id="rId27"/>
    <p:sldId id="813" r:id="rId28"/>
    <p:sldId id="815" r:id="rId29"/>
    <p:sldId id="859" r:id="rId30"/>
    <p:sldId id="861" r:id="rId31"/>
    <p:sldId id="862" r:id="rId32"/>
    <p:sldId id="863" r:id="rId33"/>
    <p:sldId id="864" r:id="rId34"/>
    <p:sldId id="865" r:id="rId35"/>
    <p:sldId id="821" r:id="rId36"/>
    <p:sldId id="822" r:id="rId37"/>
    <p:sldId id="823" r:id="rId38"/>
    <p:sldId id="824" r:id="rId39"/>
    <p:sldId id="825" r:id="rId40"/>
    <p:sldId id="826" r:id="rId41"/>
    <p:sldId id="827" r:id="rId42"/>
    <p:sldId id="828" r:id="rId43"/>
    <p:sldId id="829" r:id="rId44"/>
    <p:sldId id="830" r:id="rId45"/>
    <p:sldId id="831" r:id="rId46"/>
    <p:sldId id="832" r:id="rId47"/>
    <p:sldId id="833" r:id="rId48"/>
    <p:sldId id="866" r:id="rId49"/>
    <p:sldId id="872" r:id="rId50"/>
    <p:sldId id="867" r:id="rId51"/>
    <p:sldId id="837" r:id="rId52"/>
    <p:sldId id="836" r:id="rId53"/>
  </p:sldIdLst>
  <p:sldSz cx="9144000" cy="6858000" type="screen4x3"/>
  <p:notesSz cx="6858000" cy="9947275"/>
  <p:embeddedFontLst>
    <p:embeddedFont>
      <p:font typeface="Arial Narrow" panose="020B0606020202030204" pitchFamily="34" charset="0"/>
      <p:regular r:id="rId56"/>
      <p:bold r:id="rId57"/>
      <p:italic r:id="rId58"/>
      <p:boldItalic r:id="rId59"/>
    </p:embeddedFont>
    <p:embeddedFont>
      <p:font typeface="Times New Roman CYR" panose="02020603050405020304" pitchFamily="18" charset="0"/>
      <p:regular r:id="rId60"/>
      <p:bold r:id="rId61"/>
      <p:italic r:id="rId62"/>
      <p:boldItalic r:id="rId63"/>
    </p:embeddedFont>
    <p:embeddedFont>
      <p:font typeface="Arial Black" panose="020B0A04020102020204" pitchFamily="34" charset="0"/>
      <p:bold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Arial CYR" panose="020B0604020202020204" pitchFamily="34" charset="0"/>
      <p:regular r:id="rId69"/>
      <p:bold r:id="rId70"/>
      <p:italic r:id="rId71"/>
      <p:boldItalic r:id="rId72"/>
    </p:embeddedFont>
    <p:embeddedFont>
      <p:font typeface="Calibri Light" panose="020F0302020204030204" pitchFamily="34" charset="0"/>
      <p:regular r:id="rId73"/>
      <p:italic r:id="rId7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66CC"/>
    <a:srgbClr val="D0E3F4"/>
    <a:srgbClr val="35C35A"/>
    <a:srgbClr val="000000"/>
    <a:srgbClr val="CC66FF"/>
    <a:srgbClr val="FFFF00"/>
    <a:srgbClr val="FFCCFF"/>
    <a:srgbClr val="99FF33"/>
    <a:srgbClr val="FD5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8176" autoAdjust="0"/>
  </p:normalViewPr>
  <p:slideViewPr>
    <p:cSldViewPr snapToGrid="0">
      <p:cViewPr varScale="1">
        <p:scale>
          <a:sx n="101" d="100"/>
          <a:sy n="101" d="100"/>
        </p:scale>
        <p:origin x="72" y="228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78"/>
    </p:cViewPr>
  </p:sorterViewPr>
  <p:notesViewPr>
    <p:cSldViewPr snapToGrid="0">
      <p:cViewPr varScale="1">
        <p:scale>
          <a:sx n="40" d="100"/>
          <a:sy n="40" d="100"/>
        </p:scale>
        <p:origin x="-1488" y="-96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64809107886184"/>
          <c:y val="9.2377853025952042E-2"/>
          <c:w val="0.88687115378491921"/>
          <c:h val="0.88730013727964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rgbClr val="1F497D">
                    <a:lumMod val="60000"/>
                    <a:lumOff val="40000"/>
                  </a:srgbClr>
                </a:gs>
                <a:gs pos="51000">
                  <a:srgbClr val="1F497D">
                    <a:lumMod val="40000"/>
                    <a:lumOff val="60000"/>
                  </a:srgb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</c:spPr>
          <c:invertIfNegative val="0"/>
          <c:dLbls>
            <c:dLbl>
              <c:idx val="0"/>
              <c:layout>
                <c:manualLayout>
                  <c:x val="-1.4635652911457757E-2"/>
                  <c:y val="-2.19824921970412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443974727996416E-2"/>
                  <c:y val="-1.95731038784674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052687326113589E-2"/>
                  <c:y val="1.0676344739813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Лист2!$B$1:$D$1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265449.90000000002</c:v>
                </c:pt>
                <c:pt idx="1">
                  <c:v>289457.3</c:v>
                </c:pt>
                <c:pt idx="2">
                  <c:v>315035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0">
                  <a:srgbClr val="C0504D">
                    <a:lumMod val="60000"/>
                    <a:lumOff val="40000"/>
                  </a:srgbClr>
                </a:gs>
                <a:gs pos="51000">
                  <a:srgbClr val="C0504D">
                    <a:lumMod val="40000"/>
                    <a:lumOff val="60000"/>
                  </a:srgb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</c:spPr>
          <c:invertIfNegative val="0"/>
          <c:dLbls>
            <c:dLbl>
              <c:idx val="0"/>
              <c:layout>
                <c:manualLayout>
                  <c:x val="1.9574897665670953E-2"/>
                  <c:y val="4.7962355216000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983388858280023E-2"/>
                  <c:y val="-2.1352723623964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0181149176612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Лист2!$B$1:$D$1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257721.3</c:v>
                </c:pt>
                <c:pt idx="1">
                  <c:v>282944.5</c:v>
                </c:pt>
                <c:pt idx="2">
                  <c:v>300157.59999999998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Профицит/Дефицит</c:v>
                </c:pt>
              </c:strCache>
            </c:strRef>
          </c:tx>
          <c:spPr>
            <a:gradFill>
              <a:gsLst>
                <a:gs pos="0">
                  <a:srgbClr val="9BBB59">
                    <a:lumMod val="75000"/>
                  </a:srgbClr>
                </a:gs>
                <a:gs pos="51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</c:spPr>
          <c:invertIfNegative val="0"/>
          <c:dLbls>
            <c:dLbl>
              <c:idx val="0"/>
              <c:layout>
                <c:manualLayout>
                  <c:x val="8.1309182841431387E-3"/>
                  <c:y val="8.1536003867201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479518793049048E-3"/>
                  <c:y val="-1.32746203609639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5220208315406895E-3"/>
                  <c:y val="-4.303016341189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Лист2!$B$1:$D$1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Лист2!$B$4:$D$4</c:f>
              <c:numCache>
                <c:formatCode>General</c:formatCode>
                <c:ptCount val="3"/>
                <c:pt idx="0">
                  <c:v>7728.6</c:v>
                </c:pt>
                <c:pt idx="1">
                  <c:v>6512.8</c:v>
                </c:pt>
                <c:pt idx="2">
                  <c:v>6512.8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0694728"/>
        <c:axId val="440695120"/>
      </c:barChart>
      <c:catAx>
        <c:axId val="440694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600"/>
            </a:pPr>
            <a:endParaRPr lang="ru-RU"/>
          </a:p>
        </c:txPr>
        <c:crossAx val="440695120"/>
        <c:crosses val="autoZero"/>
        <c:auto val="1"/>
        <c:lblAlgn val="ctr"/>
        <c:lblOffset val="100"/>
        <c:noMultiLvlLbl val="0"/>
      </c:catAx>
      <c:valAx>
        <c:axId val="440695120"/>
        <c:scaling>
          <c:orientation val="minMax"/>
          <c:min val="-50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40694728"/>
        <c:crosses val="autoZero"/>
        <c:crossBetween val="between"/>
        <c:majorUnit val="100000"/>
      </c:valAx>
      <c:spPr>
        <a:noFill/>
        <a:ln w="19037">
          <a:noFill/>
        </a:ln>
      </c:spPr>
    </c:plotArea>
    <c:legend>
      <c:legendPos val="b"/>
      <c:layout>
        <c:manualLayout>
          <c:xMode val="edge"/>
          <c:yMode val="edge"/>
          <c:x val="0.17897892568417517"/>
          <c:y val="0.93765800197136606"/>
          <c:w val="0.59976137355410508"/>
          <c:h val="6.0755463743103054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94158883465876E-2"/>
          <c:y val="4.9626537532636135E-2"/>
          <c:w val="0.82403559683079197"/>
          <c:h val="0.753751896278257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</a:srgbClr>
                </a:gs>
                <a:gs pos="50000">
                  <a:srgbClr val="1F497D">
                    <a:lumMod val="60000"/>
                    <a:lumOff val="40000"/>
                  </a:srgb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73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108099.6</c:v>
                </c:pt>
                <c:pt idx="1">
                  <c:v>101404.7</c:v>
                </c:pt>
                <c:pt idx="2">
                  <c:v>120911.9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>
              <a:gsLst>
                <a:gs pos="0">
                  <a:srgbClr val="C0504D">
                    <a:lumMod val="40000"/>
                    <a:lumOff val="60000"/>
                  </a:srgbClr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157350.39999999999</c:v>
                </c:pt>
                <c:pt idx="1">
                  <c:v>188052.6</c:v>
                </c:pt>
                <c:pt idx="2">
                  <c:v>194123.1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40695512"/>
        <c:axId val="440696296"/>
      </c:barChart>
      <c:catAx>
        <c:axId val="440695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40696296"/>
        <c:crosses val="autoZero"/>
        <c:auto val="1"/>
        <c:lblAlgn val="ctr"/>
        <c:lblOffset val="100"/>
        <c:noMultiLvlLbl val="0"/>
      </c:catAx>
      <c:valAx>
        <c:axId val="440696296"/>
        <c:scaling>
          <c:orientation val="minMax"/>
          <c:max val="3300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440695512"/>
        <c:crosses val="autoZero"/>
        <c:crossBetween val="between"/>
        <c:majorUnit val="50000"/>
      </c:valAx>
      <c:spPr>
        <a:noFill/>
        <a:ln w="19146">
          <a:noFill/>
        </a:ln>
      </c:spPr>
    </c:plotArea>
    <c:legend>
      <c:legendPos val="b"/>
      <c:layout>
        <c:manualLayout>
          <c:xMode val="edge"/>
          <c:yMode val="edge"/>
          <c:x val="9.5336978466157504E-2"/>
          <c:y val="0.89051851553713046"/>
          <c:w val="0.79334077374062217"/>
          <c:h val="0.1094814844628695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87">
          <a:latin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chemeClr val="bg1">
                <a:lumMod val="75000"/>
              </a:schemeClr>
            </a:gs>
            <a:gs pos="50000">
              <a:srgbClr val="FFFFFF">
                <a:lumMod val="95000"/>
              </a:srgbClr>
            </a:gs>
            <a:gs pos="100000">
              <a:srgbClr val="FFFFFF">
                <a:lumMod val="75000"/>
              </a:srgbClr>
            </a:gs>
          </a:gsLst>
          <a:lin ang="2700000" scaled="1"/>
          <a:tileRect/>
        </a:gradFill>
        <a:ln w="9525">
          <a:solidFill>
            <a:schemeClr val="bg1">
              <a:lumMod val="50000"/>
            </a:schemeClr>
          </a:solidFill>
        </a:ln>
      </c:spPr>
    </c:floor>
    <c:sideWall>
      <c:thickness val="0"/>
    </c:sideWall>
    <c:backWall>
      <c:thickness val="0"/>
      <c:spPr>
        <a:noFill/>
        <a:ln>
          <a:solidFill>
            <a:schemeClr val="bg1">
              <a:lumMod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065242331498964"/>
          <c:y val="4.3498090855402308E-2"/>
          <c:w val="0.87934757668501329"/>
          <c:h val="0.704395893996276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0">
                  <a:srgbClr val="2A8649">
                    <a:alpha val="90000"/>
                  </a:srgbClr>
                </a:gs>
                <a:gs pos="50000">
                  <a:srgbClr val="79D5A3">
                    <a:alpha val="90000"/>
                  </a:srgbClr>
                </a:gs>
                <a:gs pos="100000">
                  <a:srgbClr val="2A8649">
                    <a:alpha val="9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1.6157705995908409E-2"/>
                  <c:y val="-2.8446660048525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464754996590342E-2"/>
                  <c:y val="-5.689332009705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157705995908409E-2"/>
                  <c:y val="-5.21516076291410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93151</c:v>
                </c:pt>
                <c:pt idx="1">
                  <c:v>92268.4</c:v>
                </c:pt>
                <c:pt idx="2">
                  <c:v>106799.7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8064A2">
                    <a:lumMod val="60000"/>
                    <a:lumOff val="40000"/>
                    <a:alpha val="90000"/>
                  </a:srgbClr>
                </a:gs>
                <a:gs pos="50000">
                  <a:srgbClr val="8064A2">
                    <a:lumMod val="40000"/>
                    <a:lumOff val="60000"/>
                  </a:srgbClr>
                </a:gs>
                <a:gs pos="100000">
                  <a:srgbClr val="8064A2">
                    <a:lumMod val="60000"/>
                    <a:lumOff val="40000"/>
                  </a:srgbClr>
                </a:gs>
              </a:gsLst>
              <a:lin ang="5400000" scaled="0"/>
              <a:tileRect r="-100000" b="-100000"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69295099931801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0788529979541075E-3"/>
                  <c:y val="-5.689332009705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464754996590342E-2"/>
                  <c:y val="-2.844666004852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14948.6</c:v>
                </c:pt>
                <c:pt idx="1">
                  <c:v>9136.2999999999993</c:v>
                </c:pt>
                <c:pt idx="2">
                  <c:v>14112.2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440697080"/>
        <c:axId val="440697472"/>
        <c:axId val="0"/>
      </c:bar3DChart>
      <c:catAx>
        <c:axId val="440697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 b="1" baseline="0"/>
            </a:pPr>
            <a:endParaRPr lang="ru-RU"/>
          </a:p>
        </c:txPr>
        <c:crossAx val="440697472"/>
        <c:crosses val="autoZero"/>
        <c:auto val="1"/>
        <c:lblAlgn val="r"/>
        <c:lblOffset val="100"/>
        <c:noMultiLvlLbl val="0"/>
      </c:catAx>
      <c:valAx>
        <c:axId val="440697472"/>
        <c:scaling>
          <c:orientation val="minMax"/>
          <c:max val="125000"/>
          <c:min val="500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100" b="1" baseline="0"/>
            </a:pPr>
            <a:endParaRPr lang="ru-RU"/>
          </a:p>
        </c:txPr>
        <c:crossAx val="440697080"/>
        <c:crosses val="autoZero"/>
        <c:crossBetween val="between"/>
        <c:majorUnit val="20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497146397662528"/>
          <c:y val="0.91934651110193921"/>
          <c:w val="0.83342955645516736"/>
          <c:h val="5.8433019384139064E-2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7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374347746366034E-2"/>
          <c:y val="1.5705578801139702E-3"/>
          <c:w val="0.96262576048882342"/>
          <c:h val="0.980957713619131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00FFFF"/>
              </a:solidFill>
            </c:spPr>
          </c:dPt>
          <c:dPt>
            <c:idx val="4"/>
            <c:bubble3D val="0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Pt>
            <c:idx val="8"/>
            <c:bubble3D val="0"/>
            <c:spPr>
              <a:solidFill>
                <a:srgbClr val="0000FF"/>
              </a:solidFill>
            </c:spPr>
          </c:dPt>
          <c:dPt>
            <c:idx val="9"/>
            <c:bubble3D val="0"/>
            <c:spPr>
              <a:solidFill>
                <a:srgbClr val="99FF33"/>
              </a:solidFill>
            </c:spPr>
          </c:dPt>
          <c:dLbls>
            <c:dLbl>
              <c:idx val="0"/>
              <c:layout>
                <c:manualLayout>
                  <c:x val="-1.4338966853728192E-2"/>
                  <c:y val="0.103151628419221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772863539100895"/>
                      <c:h val="7.629186812453328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475285040596212"/>
                  <c:y val="-0.118300787197917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4814519253958225E-2"/>
                  <c:y val="-0.1333729365777958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40327407162527"/>
                      <c:h val="6.327986617218234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4150433149709491E-4"/>
                  <c:y val="-6.060464475973073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3835084267962948E-2"/>
                  <c:y val="-0.13164051712270192"/>
                </c:manualLayout>
              </c:layout>
              <c:tx>
                <c:rich>
                  <a:bodyPr/>
                  <a:lstStyle/>
                  <a:p>
                    <a:fld id="{583A7FCB-7FF5-4F84-B17E-2FCF110D08D6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baseline="0" dirty="0" smtClean="0"/>
                      <a:t>4,8%</a:t>
                    </a:r>
                    <a:r>
                      <a:rPr lang="en-US" baseline="0" dirty="0"/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4.6460962332098552E-2"/>
                  <c:y val="-8.452845301217037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1125132437859182E-2"/>
                  <c:y val="-8.16451476986871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8957089681995589E-2"/>
                  <c:y val="8.01097988828214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Доходы от использования муниципального имущества</c:v>
                </c:pt>
                <c:pt idx="5">
                  <c:v>Штрафы, санкции</c:v>
                </c:pt>
                <c:pt idx="6">
                  <c:v>Материальные и нематериальные активы</c:v>
                </c:pt>
                <c:pt idx="7">
                  <c:v>Платежи при пользовании природными ресурсами</c:v>
                </c:pt>
                <c:pt idx="8">
                  <c:v>Доходы от оказания платных услуг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89499.5</c:v>
                </c:pt>
                <c:pt idx="1">
                  <c:v>7830</c:v>
                </c:pt>
                <c:pt idx="2">
                  <c:v>8716.1</c:v>
                </c:pt>
                <c:pt idx="3">
                  <c:v>754.1</c:v>
                </c:pt>
                <c:pt idx="4">
                  <c:v>5845.6</c:v>
                </c:pt>
                <c:pt idx="5">
                  <c:v>1412.9</c:v>
                </c:pt>
                <c:pt idx="6">
                  <c:v>5296.6</c:v>
                </c:pt>
                <c:pt idx="7">
                  <c:v>404.1</c:v>
                </c:pt>
                <c:pt idx="8">
                  <c:v>1153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3412984802533054"/>
          <c:w val="1"/>
          <c:h val="0.26587015197466951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31653135345473E-3"/>
          <c:y val="0.10977077192896424"/>
          <c:w val="0.67175904062941783"/>
          <c:h val="0.680816712922078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8726AA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99FF33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Pt>
            <c:idx val="6"/>
            <c:bubble3D val="0"/>
            <c:spPr>
              <a:solidFill>
                <a:srgbClr val="A78ADC"/>
              </a:solidFill>
            </c:spPr>
          </c:dPt>
          <c:dPt>
            <c:idx val="7"/>
            <c:bubble3D val="0"/>
            <c:spPr>
              <a:solidFill>
                <a:srgbClr val="FF00FF"/>
              </a:solidFill>
            </c:spPr>
          </c:dPt>
          <c:dPt>
            <c:idx val="8"/>
            <c:bubble3D val="0"/>
            <c:spPr>
              <a:solidFill>
                <a:srgbClr val="00FFFF"/>
              </a:solidFill>
            </c:spPr>
          </c:dPt>
          <c:dPt>
            <c:idx val="9"/>
            <c:bubble3D val="0"/>
            <c:spPr>
              <a:solidFill>
                <a:srgbClr val="0000FF"/>
              </a:solidFill>
            </c:spPr>
          </c:dPt>
          <c:dLbls>
            <c:dLbl>
              <c:idx val="0"/>
              <c:layout>
                <c:manualLayout>
                  <c:x val="-4.8444784151307936E-2"/>
                  <c:y val="-9.10685297047177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884662419930743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55</a:t>
                    </a:r>
                    <a:r>
                      <a:rPr lang="en-US" baseline="0" dirty="0" smtClean="0"/>
                      <a:t> 374,6</a:t>
                    </a:r>
                  </a:p>
                  <a:p>
                    <a:r>
                      <a:rPr lang="en-US" baseline="0" dirty="0" smtClean="0"/>
                      <a:t>18,5%</a:t>
                    </a:r>
                    <a:endParaRPr lang="en-US" dirty="0" smtClean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21806066824916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8326993629896057E-2"/>
                  <c:y val="-1.56794518667506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848360196506539E-2"/>
                  <c:y val="-5.23938971825427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861602406599566E-2"/>
                  <c:y val="-4.48539688252784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0239410690180827E-2"/>
                  <c:y val="-1.17507780264151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9382648470627727E-2"/>
                  <c:y val="-5.875389013207597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Соц. политика</c:v>
                </c:pt>
                <c:pt idx="3">
                  <c:v>Физическая культура и спорт</c:v>
                </c:pt>
                <c:pt idx="4">
                  <c:v>Общегосударственные вопросы</c:v>
                </c:pt>
                <c:pt idx="5">
                  <c:v>Культура</c:v>
                </c:pt>
                <c:pt idx="6">
                  <c:v>Обслуживание государственного и муниципального долга</c:v>
                </c:pt>
                <c:pt idx="7">
                  <c:v>Жилищно-коммунальное хозяйство</c:v>
                </c:pt>
                <c:pt idx="8">
                  <c:v>Межбюджетные трансферты</c:v>
                </c:pt>
                <c:pt idx="9">
                  <c:v>Другие расходы</c:v>
                </c:pt>
              </c:strCache>
            </c:strRef>
          </c:cat>
          <c:val>
            <c:numRef>
              <c:f>Лист1!$B$2:$B$11</c:f>
              <c:numCache>
                <c:formatCode>#\ ##0.0</c:formatCode>
                <c:ptCount val="10"/>
                <c:pt idx="0">
                  <c:v>112526.6</c:v>
                </c:pt>
                <c:pt idx="1">
                  <c:v>16274.4</c:v>
                </c:pt>
                <c:pt idx="2">
                  <c:v>55374.5</c:v>
                </c:pt>
                <c:pt idx="3">
                  <c:v>1935.2</c:v>
                </c:pt>
                <c:pt idx="4">
                  <c:v>39832.400000000001</c:v>
                </c:pt>
                <c:pt idx="5">
                  <c:v>44228.3</c:v>
                </c:pt>
                <c:pt idx="6">
                  <c:v>6.3</c:v>
                </c:pt>
                <c:pt idx="7">
                  <c:v>5163</c:v>
                </c:pt>
                <c:pt idx="8">
                  <c:v>23420.2</c:v>
                </c:pt>
                <c:pt idx="9">
                  <c:v>1396.7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60788101115575"/>
          <c:y val="2.5715569092189226E-2"/>
          <c:w val="0.30645489605266157"/>
          <c:h val="0.8828941123353498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0.54252</cdr:x>
      <cdr:y>0.63333</cdr:y>
    </cdr:from>
    <cdr:to>
      <cdr:x>0.67923</cdr:x>
      <cdr:y>0.69918</cdr:y>
    </cdr:to>
    <cdr:sp macro="" textlink="">
      <cdr:nvSpPr>
        <cdr:cNvPr id="3" name="Прямая со стрелкой 2"/>
        <cdr:cNvSpPr/>
      </cdr:nvSpPr>
      <cdr:spPr bwMode="auto">
        <a:xfrm xmlns:a="http://schemas.openxmlformats.org/drawingml/2006/main" flipV="1">
          <a:off x="4726666" y="3520200"/>
          <a:ext cx="1191089" cy="36603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0.55946</cdr:x>
      <cdr:y>0.59757</cdr:y>
    </cdr:from>
    <cdr:to>
      <cdr:x>0.67102</cdr:x>
      <cdr:y>0.65712</cdr:y>
    </cdr:to>
    <cdr:sp macro="" textlink="">
      <cdr:nvSpPr>
        <cdr:cNvPr id="4" name="TextBox 3"/>
        <cdr:cNvSpPr txBox="1"/>
      </cdr:nvSpPr>
      <cdr:spPr>
        <a:xfrm xmlns:a="http://schemas.openxmlformats.org/drawingml/2006/main" rot="20554866">
          <a:off x="4874273" y="3321447"/>
          <a:ext cx="971963" cy="330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Calibri" pitchFamily="34" charset="0"/>
            </a:rPr>
            <a:t>119,2%</a:t>
          </a:r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0.40911</cdr:x>
      <cdr:y>0.04132</cdr:y>
    </cdr:from>
    <cdr:to>
      <cdr:x>0.53155</cdr:x>
      <cdr:y>0.10678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64396" y="229664"/>
          <a:ext cx="1066753" cy="363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0.12397</cdr:x>
      <cdr:y>0.04132</cdr:y>
    </cdr:from>
    <cdr:to>
      <cdr:x>0.25141</cdr:x>
      <cdr:y>0.12985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80120" y="229664"/>
          <a:ext cx="1110316" cy="492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0.27134</cdr:x>
      <cdr:y>0.15879</cdr:y>
    </cdr:from>
    <cdr:to>
      <cdr:x>0.39793</cdr:x>
      <cdr:y>0.20798</cdr:y>
    </cdr:to>
    <cdr:sp macro="" textlink="">
      <cdr:nvSpPr>
        <cdr:cNvPr id="8" name="Прямая со стрелкой 7"/>
        <cdr:cNvSpPr/>
      </cdr:nvSpPr>
      <cdr:spPr bwMode="auto">
        <a:xfrm xmlns:a="http://schemas.openxmlformats.org/drawingml/2006/main" flipV="1">
          <a:off x="2364024" y="882582"/>
          <a:ext cx="1102910" cy="27341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0.26831</cdr:x>
      <cdr:y>0.12897</cdr:y>
    </cdr:from>
    <cdr:to>
      <cdr:x>0.37987</cdr:x>
      <cdr:y>0.1886</cdr:y>
    </cdr:to>
    <cdr:sp macro="" textlink="">
      <cdr:nvSpPr>
        <cdr:cNvPr id="9" name="TextBox 8"/>
        <cdr:cNvSpPr txBox="1"/>
      </cdr:nvSpPr>
      <cdr:spPr>
        <a:xfrm xmlns:a="http://schemas.openxmlformats.org/drawingml/2006/main" rot="20729477">
          <a:off x="2337661" y="716863"/>
          <a:ext cx="971962" cy="331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Calibri" pitchFamily="34" charset="0"/>
            </a:rPr>
            <a:t>119,5%</a:t>
          </a:r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0.67773</cdr:x>
      <cdr:y>0.00893</cdr:y>
    </cdr:from>
    <cdr:to>
      <cdr:x>0.8068</cdr:x>
      <cdr:y>0.0718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04656" y="49644"/>
          <a:ext cx="1124517" cy="349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0.55467</cdr:x>
      <cdr:y>0.06784</cdr:y>
    </cdr:from>
    <cdr:to>
      <cdr:x>0.66623</cdr:x>
      <cdr:y>0.12747</cdr:y>
    </cdr:to>
    <cdr:sp macro="" textlink="">
      <cdr:nvSpPr>
        <cdr:cNvPr id="11" name="TextBox 10"/>
        <cdr:cNvSpPr txBox="1"/>
      </cdr:nvSpPr>
      <cdr:spPr>
        <a:xfrm xmlns:a="http://schemas.openxmlformats.org/drawingml/2006/main" rot="20848158">
          <a:off x="4832510" y="377095"/>
          <a:ext cx="971962" cy="331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Calibri" pitchFamily="34" charset="0"/>
            </a:rPr>
            <a:t>103,2%</a:t>
          </a:r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0.54372</cdr:x>
      <cdr:y>0.09766</cdr:y>
    </cdr:from>
    <cdr:to>
      <cdr:x>0.67619</cdr:x>
      <cdr:y>0.15305</cdr:y>
    </cdr:to>
    <cdr:sp macro="" textlink="">
      <cdr:nvSpPr>
        <cdr:cNvPr id="12" name="Прямая со стрелкой 11"/>
        <cdr:cNvSpPr/>
      </cdr:nvSpPr>
      <cdr:spPr bwMode="auto">
        <a:xfrm xmlns:a="http://schemas.openxmlformats.org/drawingml/2006/main" flipV="1">
          <a:off x="4737158" y="542815"/>
          <a:ext cx="1154094" cy="30787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0.26537</cdr:x>
      <cdr:y>0.66432</cdr:y>
    </cdr:from>
    <cdr:to>
      <cdr:x>0.40544</cdr:x>
      <cdr:y>0.6977</cdr:y>
    </cdr:to>
    <cdr:sp macro="" textlink="">
      <cdr:nvSpPr>
        <cdr:cNvPr id="13" name="Прямая со стрелкой 12"/>
        <cdr:cNvSpPr/>
      </cdr:nvSpPr>
      <cdr:spPr bwMode="auto">
        <a:xfrm xmlns:a="http://schemas.openxmlformats.org/drawingml/2006/main">
          <a:off x="2312026" y="3692438"/>
          <a:ext cx="1220338" cy="18557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0.28332</cdr:x>
      <cdr:y>0.61762</cdr:y>
    </cdr:from>
    <cdr:to>
      <cdr:x>0.39488</cdr:x>
      <cdr:y>0.67725</cdr:y>
    </cdr:to>
    <cdr:sp macro="" textlink="">
      <cdr:nvSpPr>
        <cdr:cNvPr id="14" name="TextBox 13"/>
        <cdr:cNvSpPr txBox="1"/>
      </cdr:nvSpPr>
      <cdr:spPr>
        <a:xfrm xmlns:a="http://schemas.openxmlformats.org/drawingml/2006/main" rot="589398">
          <a:off x="2468387" y="3432878"/>
          <a:ext cx="971962" cy="331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Calibri" pitchFamily="34" charset="0"/>
            </a:rPr>
            <a:t>93,8%</a:t>
          </a:r>
          <a:endParaRPr lang="ru-RU" sz="1400" b="1" dirty="0">
            <a:latin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1" rIns="91824" bIns="459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2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1" rIns="91824" bIns="459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18AC89-8ED2-48B6-8745-1E4458919BA6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1" rIns="91824" bIns="4591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1" rIns="91824" bIns="459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E664EF-EB73-47F1-ACAE-C55597502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89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19" rIns="91843" bIns="459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19" rIns="91843" bIns="459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BBB727-FAA0-48E6-9325-8F915B003CE0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4678"/>
            <a:ext cx="5487041" cy="44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19" rIns="91843" bIns="459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19" rIns="91843" bIns="459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0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19" rIns="91843" bIns="459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B2081B-294B-41EE-A23E-5945A7FB3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02214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724679"/>
            <a:ext cx="5487041" cy="4476512"/>
          </a:xfrm>
          <a:noFill/>
        </p:spPr>
        <p:txBody>
          <a:bodyPr lIns="91827" tIns="45910" rIns="91827" bIns="45910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8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724679"/>
            <a:ext cx="5487041" cy="4476512"/>
          </a:xfrm>
          <a:noFill/>
        </p:spPr>
        <p:txBody>
          <a:bodyPr lIns="91827" tIns="45910" rIns="91827" bIns="45910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95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724679"/>
            <a:ext cx="5487041" cy="4476512"/>
          </a:xfrm>
          <a:noFill/>
        </p:spPr>
        <p:txBody>
          <a:bodyPr lIns="91827" tIns="45910" rIns="91827" bIns="45910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58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724679"/>
            <a:ext cx="5487041" cy="4476512"/>
          </a:xfrm>
          <a:noFill/>
        </p:spPr>
        <p:txBody>
          <a:bodyPr lIns="91827" tIns="45910" rIns="91827" bIns="45910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84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516" indent="-28712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48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881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727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F659EE-40DE-4C5F-9B5A-2CFD8F093AA7}" type="slidenum">
              <a:rPr lang="ru-RU" altLang="ru-RU" smtClean="0">
                <a:latin typeface="Calibri" panose="020F0502020204030204" pitchFamily="34" charset="0"/>
              </a:rPr>
              <a:pPr/>
              <a:t>31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38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516" indent="-28712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48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881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727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B61DD2-74BA-4DAF-93CE-0BD20FC83CE7}" type="slidenum">
              <a:rPr lang="ru-RU" altLang="ru-RU" smtClean="0">
                <a:latin typeface="Calibri" panose="020F0502020204030204" pitchFamily="34" charset="0"/>
              </a:rPr>
              <a:pPr/>
              <a:t>33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68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724679"/>
            <a:ext cx="5487041" cy="4476512"/>
          </a:xfrm>
          <a:noFill/>
        </p:spPr>
        <p:txBody>
          <a:bodyPr lIns="91827" tIns="45910" rIns="91827" bIns="45910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17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724679"/>
            <a:ext cx="5487041" cy="4476512"/>
          </a:xfrm>
          <a:noFill/>
        </p:spPr>
        <p:txBody>
          <a:bodyPr lIns="91827" tIns="45910" rIns="91827" bIns="45910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75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1522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724679"/>
            <a:ext cx="5487041" cy="4476512"/>
          </a:xfrm>
          <a:noFill/>
        </p:spPr>
        <p:txBody>
          <a:bodyPr lIns="91827" tIns="45910" rIns="91827" bIns="45910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6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516" indent="-28712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48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881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727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4376F2-61FB-4FF7-BC35-4C2DDF682D15}" type="slidenum">
              <a:rPr lang="ru-RU" altLang="ru-RU" smtClean="0">
                <a:latin typeface="Calibri" panose="020F0502020204030204" pitchFamily="34" charset="0"/>
              </a:rPr>
              <a:pPr/>
              <a:t>18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4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724679"/>
            <a:ext cx="5487041" cy="4476512"/>
          </a:xfrm>
          <a:noFill/>
        </p:spPr>
        <p:txBody>
          <a:bodyPr lIns="91827" tIns="45910" rIns="91827" bIns="45910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93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724679"/>
            <a:ext cx="5487041" cy="4476512"/>
          </a:xfrm>
          <a:noFill/>
        </p:spPr>
        <p:txBody>
          <a:bodyPr lIns="91827" tIns="45910" rIns="91827" bIns="45910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5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2" y="4724680"/>
            <a:ext cx="5487041" cy="4476512"/>
          </a:xfrm>
          <a:noFill/>
        </p:spPr>
        <p:txBody>
          <a:bodyPr lIns="91820" tIns="45906" rIns="91820" bIns="45906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5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03365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16256-B379-46B5-89AC-2AA2DBDCD20B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03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16256-B379-46B5-89AC-2AA2DBDCD20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2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10C75-BCE4-4F1F-AD3E-5C698B7379EF}" type="datetime1">
              <a:rPr lang="en-US"/>
              <a:pPr>
                <a:defRPr/>
              </a:pPr>
              <a:t>3/12/2019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3B4A-4506-4289-BB2D-44A82CA3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33F0F-DCAE-4694-AF65-6DB20F5E2B4E}" type="datetime1">
              <a:rPr lang="en-US"/>
              <a:pPr>
                <a:defRPr/>
              </a:pPr>
              <a:t>3/12/2019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5C9D-7406-4AAE-8533-92B32452F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0475-930F-42F1-8A8D-81BEC5418D25}" type="datetime1">
              <a:rPr lang="en-US"/>
              <a:pPr>
                <a:defRPr/>
              </a:pPr>
              <a:t>3/12/2019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118E-399A-445D-A8E4-1A29C426B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4099-83AF-47D0-AE38-B223F02144E9}" type="datetime1">
              <a:rPr lang="en-US" smtClean="0"/>
              <a:pPr/>
              <a:t>3/12/2019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599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0B8719-CA8A-44D3-97EC-D7C0F38D6965}" type="datetime1">
              <a:rPr lang="en-US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0C7F-8C3E-486E-876F-717743EA9F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41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CC56-8B98-444C-B152-FC0DFE6429EA}" type="datetime1">
              <a:rPr lang="en-US"/>
              <a:pPr>
                <a:defRPr/>
              </a:pPr>
              <a:t>3/12/2019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C239-443B-41D3-B1E8-17EAFCBE0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69A5-F977-4E1B-A11A-AB1D47A07C7A}" type="datetime1">
              <a:rPr lang="en-US"/>
              <a:pPr>
                <a:defRPr/>
              </a:pPr>
              <a:t>3/12/2019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74ED-241D-4A2A-979D-845E258DC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57CAD-0DD5-44D2-AA98-8D0697E8A297}" type="datetime1">
              <a:rPr lang="en-US"/>
              <a:pPr>
                <a:defRPr/>
              </a:pPr>
              <a:t>3/12/2019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522C9-473F-4C3B-882E-EA0D062CF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9732-3733-4D83-8E2C-E63F93A6F380}" type="datetime1">
              <a:rPr lang="en-US"/>
              <a:pPr>
                <a:defRPr/>
              </a:pPr>
              <a:t>3/12/2019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7506F-F6D7-448B-AD59-0B0F70D93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8B4D-7EF8-45B7-B50A-9F5B9BFCEB5B}" type="datetime1">
              <a:rPr lang="en-US"/>
              <a:pPr>
                <a:defRPr/>
              </a:pPr>
              <a:t>3/12/2019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0D2B-7570-46D6-8CB3-B4FD31DA9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E191-23D2-40D0-8953-522E7B0EFB7D}" type="datetime1">
              <a:rPr lang="en-US"/>
              <a:pPr>
                <a:defRPr/>
              </a:pPr>
              <a:t>3/12/2019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DD8A9-A287-4C20-ADEA-17E2D340C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1E2C-D782-45AE-B308-60F67982D329}" type="datetime1">
              <a:rPr lang="en-US"/>
              <a:pPr>
                <a:defRPr/>
              </a:pPr>
              <a:t>3/12/2019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7073D-C153-46BB-8A6A-A39324D81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4517-0E04-4B5D-B3B9-4E84F1BAD881}" type="datetime1">
              <a:rPr lang="en-US"/>
              <a:pPr>
                <a:defRPr/>
              </a:pPr>
              <a:t>3/12/2019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26A0C-CFFA-448C-88D2-810E18352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8BF3FB"/>
            </a:gs>
            <a:gs pos="74000">
              <a:srgbClr val="FFE7F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5446B2-E9FD-4E55-A150-6CD663DB061C}" type="datetime1">
              <a:rPr lang="en-US"/>
              <a:pPr>
                <a:defRPr/>
              </a:pPr>
              <a:t>3/12/2019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1E0CE0-4377-45E6-9C76-34ACC8F19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3" r:id="rId3"/>
    <p:sldLayoutId id="2147483782" r:id="rId4"/>
    <p:sldLayoutId id="2147483781" r:id="rId5"/>
    <p:sldLayoutId id="2147483780" r:id="rId6"/>
    <p:sldLayoutId id="2147483779" r:id="rId7"/>
    <p:sldLayoutId id="2147483778" r:id="rId8"/>
    <p:sldLayoutId id="2147483777" r:id="rId9"/>
    <p:sldLayoutId id="2147483776" r:id="rId10"/>
    <p:sldLayoutId id="2147483775" r:id="rId11"/>
    <p:sldLayoutId id="2147483814" r:id="rId12"/>
    <p:sldLayoutId id="2147483816" r:id="rId13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hyperlink" Target="http://www.gosuslugi.ru/" TargetMode="External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hyperlink" Target="http://www.novkf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hyperlink" Target="http://www.bus.gov.ru/" TargetMode="External"/><Relationship Id="rId10" Type="http://schemas.openxmlformats.org/officeDocument/2006/relationships/image" Target="../media/image93.png"/><Relationship Id="rId4" Type="http://schemas.openxmlformats.org/officeDocument/2006/relationships/hyperlink" Target="http://www.torgi.gov.ru/" TargetMode="External"/><Relationship Id="rId9" Type="http://schemas.openxmlformats.org/officeDocument/2006/relationships/image" Target="../media/image9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27775"/>
            <a:ext cx="2057400" cy="365125"/>
          </a:xfrm>
        </p:spPr>
        <p:txBody>
          <a:bodyPr/>
          <a:lstStyle/>
          <a:p>
            <a:pPr>
              <a:defRPr/>
            </a:pPr>
            <a:fld id="{F0647E33-8DE6-4F54-8EFD-3F6179D98E71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70704" y="1992574"/>
            <a:ext cx="8873296" cy="19379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18000" tIns="10800" rIns="18000" bIns="10800" anchor="ctr">
            <a:sp3d extrusionH="57150">
              <a:bevelT w="38100" h="38100"/>
              <a:bevelB w="57150" h="38100" prst="artDeco"/>
            </a:sp3d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335088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14475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ru-RU" altLang="ru-RU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50800" dist="50800" dir="5400000" algn="ctr" rotWithShape="0">
                  <a:srgbClr val="3333FF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sz="3600" dirty="0" smtClean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sz="3600" dirty="0" smtClean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altLang="ru-RU" sz="36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Отчет </a:t>
            </a:r>
            <a:endParaRPr lang="ru-RU" altLang="ru-RU" sz="360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altLang="ru-RU" sz="36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об исполнении </a:t>
            </a:r>
            <a:r>
              <a:rPr lang="ru-RU" altLang="ru-RU" sz="36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altLang="ru-RU" sz="360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altLang="ru-RU" sz="36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бюджета муниципального района </a:t>
            </a:r>
            <a:r>
              <a:rPr lang="ru-RU" altLang="ru-RU" sz="36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altLang="ru-RU" sz="36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2018 год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3333CC"/>
                </a:solidFill>
              </a:rPr>
              <a:t>(на </a:t>
            </a:r>
            <a:r>
              <a:rPr lang="ru-RU" sz="2800" b="1" dirty="0">
                <a:solidFill>
                  <a:srgbClr val="3333CC"/>
                </a:solidFill>
              </a:rPr>
              <a:t>основе проекта </a:t>
            </a:r>
            <a:r>
              <a:rPr lang="ru-RU" sz="2800" b="1" dirty="0" smtClean="0">
                <a:solidFill>
                  <a:srgbClr val="3333CC"/>
                </a:solidFill>
              </a:rPr>
              <a:t>решения Думы района «Об </a:t>
            </a:r>
            <a:r>
              <a:rPr lang="ru-RU" sz="2800" b="1" dirty="0">
                <a:solidFill>
                  <a:srgbClr val="3333CC"/>
                </a:solidFill>
              </a:rPr>
              <a:t>исполнении </a:t>
            </a:r>
            <a:r>
              <a:rPr lang="ru-RU" sz="2800" b="1" dirty="0" smtClean="0">
                <a:solidFill>
                  <a:srgbClr val="3333CC"/>
                </a:solidFill>
              </a:rPr>
              <a:t>бюджета муниципального района за 2018 </a:t>
            </a:r>
            <a:r>
              <a:rPr lang="ru-RU" sz="2800" b="1" dirty="0">
                <a:solidFill>
                  <a:srgbClr val="3333CC"/>
                </a:solidFill>
              </a:rPr>
              <a:t>год»)</a:t>
            </a:r>
          </a:p>
          <a:p>
            <a:pPr algn="ctr">
              <a:defRPr/>
            </a:pPr>
            <a:endParaRPr lang="ru-RU" altLang="ru-RU" sz="4000" dirty="0" smtClean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sz="400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altLang="ru-RU" sz="18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комитет финансов Администрации </a:t>
            </a:r>
            <a:endParaRPr lang="ru-RU" altLang="ru-RU" sz="180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altLang="ru-RU" sz="18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Любытинского муниципального района</a:t>
            </a:r>
            <a:endParaRPr lang="ru-RU" altLang="ru-RU" sz="180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altLang="ru-RU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2019 </a:t>
            </a:r>
            <a:r>
              <a:rPr lang="ru-RU" altLang="ru-RU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2105" y="293745"/>
            <a:ext cx="3239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sz="2400" u="sng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78C3BC16-FD97-47CC-BC0F-3D63DBC5AB81}" type="slidenum">
              <a:rPr lang="ru-RU" altLang="ru-RU" sz="1200" smtClean="0">
                <a:solidFill>
                  <a:srgbClr val="898989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0" y="0"/>
            <a:ext cx="9144000" cy="3270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Но</a:t>
            </a:r>
            <a:r>
              <a:rPr sz="1600" b="1" spc="-1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мативы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зачисле</a:t>
            </a:r>
            <a:r>
              <a:rPr sz="1600" b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ия</a:t>
            </a:r>
            <a:r>
              <a:rPr sz="16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нал</a:t>
            </a:r>
            <a:r>
              <a:rPr sz="1600" b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</a:t>
            </a:r>
            <a:r>
              <a:rPr sz="1600" b="1" spc="-1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г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ов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у</a:t>
            </a:r>
            <a:r>
              <a:rPr sz="1600" b="1" spc="-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ов</a:t>
            </a:r>
            <a:r>
              <a:rPr sz="1600" b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ям</a:t>
            </a:r>
            <a:r>
              <a:rPr sz="1600" b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б</a:t>
            </a:r>
            <a:r>
              <a:rPr sz="1600" b="1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ю</a:t>
            </a:r>
            <a:r>
              <a:rPr sz="1600" b="1" spc="-1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</a:t>
            </a:r>
            <a:r>
              <a:rPr sz="1600" b="1" spc="-4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ж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ета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на</a:t>
            </a:r>
            <a:r>
              <a:rPr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spc="-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т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ер</a:t>
            </a:r>
            <a:r>
              <a:rPr sz="1600" b="1" spc="-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и</a:t>
            </a:r>
            <a:r>
              <a:rPr sz="1600" b="1" spc="-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т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</a:t>
            </a:r>
            <a:r>
              <a:rPr sz="1600" b="1" spc="-1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ии</a:t>
            </a:r>
            <a:r>
              <a:rPr sz="1600"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муниципального района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364" name="object 3"/>
          <p:cNvSpPr>
            <a:spLocks/>
          </p:cNvSpPr>
          <p:nvPr/>
        </p:nvSpPr>
        <p:spPr bwMode="auto">
          <a:xfrm>
            <a:off x="0" y="333375"/>
            <a:ext cx="4859338" cy="673100"/>
          </a:xfrm>
          <a:custGeom>
            <a:avLst/>
            <a:gdLst>
              <a:gd name="T0" fmla="*/ 0 w 4860036"/>
              <a:gd name="T1" fmla="*/ 649609 h 673569"/>
              <a:gd name="T2" fmla="*/ 4823874 w 4860036"/>
              <a:gd name="T3" fmla="*/ 649609 h 673569"/>
              <a:gd name="T4" fmla="*/ 4823874 w 4860036"/>
              <a:gd name="T5" fmla="*/ 0 h 673569"/>
              <a:gd name="T6" fmla="*/ 0 w 4860036"/>
              <a:gd name="T7" fmla="*/ 0 h 673569"/>
              <a:gd name="T8" fmla="*/ 0 w 4860036"/>
              <a:gd name="T9" fmla="*/ 649609 h 673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0036"/>
              <a:gd name="T16" fmla="*/ 0 h 673569"/>
              <a:gd name="T17" fmla="*/ 4860036 w 4860036"/>
              <a:gd name="T18" fmla="*/ 673569 h 673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0036" h="673569">
                <a:moveTo>
                  <a:pt x="0" y="673569"/>
                </a:moveTo>
                <a:lnTo>
                  <a:pt x="4860036" y="673569"/>
                </a:lnTo>
                <a:lnTo>
                  <a:pt x="4860036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5" name="object 4"/>
          <p:cNvSpPr>
            <a:spLocks/>
          </p:cNvSpPr>
          <p:nvPr/>
        </p:nvSpPr>
        <p:spPr bwMode="auto">
          <a:xfrm>
            <a:off x="4859338" y="333375"/>
            <a:ext cx="1728787" cy="673100"/>
          </a:xfrm>
          <a:custGeom>
            <a:avLst/>
            <a:gdLst>
              <a:gd name="T0" fmla="*/ 0 w 1728215"/>
              <a:gd name="T1" fmla="*/ 649609 h 673569"/>
              <a:gd name="T2" fmla="*/ 1758212 w 1728215"/>
              <a:gd name="T3" fmla="*/ 649609 h 673569"/>
              <a:gd name="T4" fmla="*/ 1758212 w 1728215"/>
              <a:gd name="T5" fmla="*/ 0 h 673569"/>
              <a:gd name="T6" fmla="*/ 0 w 1728215"/>
              <a:gd name="T7" fmla="*/ 0 h 673569"/>
              <a:gd name="T8" fmla="*/ 0 w 1728215"/>
              <a:gd name="T9" fmla="*/ 649609 h 673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673569"/>
              <a:gd name="T17" fmla="*/ 1728215 w 1728215"/>
              <a:gd name="T18" fmla="*/ 673569 h 673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673569">
                <a:moveTo>
                  <a:pt x="0" y="673569"/>
                </a:moveTo>
                <a:lnTo>
                  <a:pt x="1728215" y="673569"/>
                </a:lnTo>
                <a:lnTo>
                  <a:pt x="1728215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6" name="object 5"/>
          <p:cNvSpPr>
            <a:spLocks/>
          </p:cNvSpPr>
          <p:nvPr/>
        </p:nvSpPr>
        <p:spPr bwMode="auto">
          <a:xfrm>
            <a:off x="6588125" y="333375"/>
            <a:ext cx="792163" cy="673100"/>
          </a:xfrm>
          <a:custGeom>
            <a:avLst/>
            <a:gdLst>
              <a:gd name="T0" fmla="*/ 0 w 792086"/>
              <a:gd name="T1" fmla="*/ 649609 h 673569"/>
              <a:gd name="T2" fmla="*/ 796090 w 792086"/>
              <a:gd name="T3" fmla="*/ 649609 h 673569"/>
              <a:gd name="T4" fmla="*/ 796090 w 792086"/>
              <a:gd name="T5" fmla="*/ 0 h 673569"/>
              <a:gd name="T6" fmla="*/ 0 w 792086"/>
              <a:gd name="T7" fmla="*/ 0 h 673569"/>
              <a:gd name="T8" fmla="*/ 0 w 792086"/>
              <a:gd name="T9" fmla="*/ 649609 h 673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673569"/>
              <a:gd name="T17" fmla="*/ 792086 w 792086"/>
              <a:gd name="T18" fmla="*/ 673569 h 673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673569">
                <a:moveTo>
                  <a:pt x="0" y="673569"/>
                </a:moveTo>
                <a:lnTo>
                  <a:pt x="792086" y="673569"/>
                </a:lnTo>
                <a:lnTo>
                  <a:pt x="792086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7" name="object 6"/>
          <p:cNvSpPr>
            <a:spLocks noChangeArrowheads="1"/>
          </p:cNvSpPr>
          <p:nvPr/>
        </p:nvSpPr>
        <p:spPr bwMode="auto">
          <a:xfrm>
            <a:off x="7380288" y="333375"/>
            <a:ext cx="936625" cy="673100"/>
          </a:xfrm>
          <a:custGeom>
            <a:avLst/>
            <a:gdLst>
              <a:gd name="T0" fmla="*/ 0 w 936104"/>
              <a:gd name="T1" fmla="*/ 0 h 673569"/>
              <a:gd name="T2" fmla="*/ 936104 w 936104"/>
              <a:gd name="T3" fmla="*/ 673569 h 673569"/>
            </a:gdLst>
            <a:ahLst/>
            <a:cxnLst/>
            <a:rect l="T0" t="T1" r="T2" b="T3"/>
            <a:pathLst>
              <a:path w="936104" h="673569">
                <a:moveTo>
                  <a:pt x="0" y="673569"/>
                </a:moveTo>
                <a:lnTo>
                  <a:pt x="936104" y="673569"/>
                </a:lnTo>
                <a:lnTo>
                  <a:pt x="936104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cs typeface="Times New Roman" panose="02020603050405020304" pitchFamily="18" charset="0"/>
              </a:rPr>
              <a:t>Бюджеты районов с тер. гор./сельск. пос.</a:t>
            </a:r>
          </a:p>
        </p:txBody>
      </p:sp>
      <p:sp>
        <p:nvSpPr>
          <p:cNvPr id="15368" name="object 7"/>
          <p:cNvSpPr>
            <a:spLocks/>
          </p:cNvSpPr>
          <p:nvPr/>
        </p:nvSpPr>
        <p:spPr bwMode="auto">
          <a:xfrm>
            <a:off x="8316913" y="333375"/>
            <a:ext cx="792162" cy="673100"/>
          </a:xfrm>
          <a:custGeom>
            <a:avLst/>
            <a:gdLst>
              <a:gd name="T0" fmla="*/ 0 w 792086"/>
              <a:gd name="T1" fmla="*/ 649609 h 673569"/>
              <a:gd name="T2" fmla="*/ 796038 w 792086"/>
              <a:gd name="T3" fmla="*/ 649609 h 673569"/>
              <a:gd name="T4" fmla="*/ 796038 w 792086"/>
              <a:gd name="T5" fmla="*/ 0 h 673569"/>
              <a:gd name="T6" fmla="*/ 0 w 792086"/>
              <a:gd name="T7" fmla="*/ 0 h 673569"/>
              <a:gd name="T8" fmla="*/ 0 w 792086"/>
              <a:gd name="T9" fmla="*/ 649609 h 673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673569"/>
              <a:gd name="T17" fmla="*/ 792086 w 792086"/>
              <a:gd name="T18" fmla="*/ 673569 h 673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673569">
                <a:moveTo>
                  <a:pt x="0" y="673569"/>
                </a:moveTo>
                <a:lnTo>
                  <a:pt x="792086" y="673569"/>
                </a:lnTo>
                <a:lnTo>
                  <a:pt x="792086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9" name="object 8"/>
          <p:cNvSpPr>
            <a:spLocks/>
          </p:cNvSpPr>
          <p:nvPr/>
        </p:nvSpPr>
        <p:spPr bwMode="auto">
          <a:xfrm>
            <a:off x="0" y="1006475"/>
            <a:ext cx="755650" cy="4122738"/>
          </a:xfrm>
          <a:custGeom>
            <a:avLst/>
            <a:gdLst>
              <a:gd name="T0" fmla="*/ 0 w 755573"/>
              <a:gd name="T1" fmla="*/ 4087347 h 4123435"/>
              <a:gd name="T2" fmla="*/ 759577 w 755573"/>
              <a:gd name="T3" fmla="*/ 4087347 h 4123435"/>
              <a:gd name="T4" fmla="*/ 759577 w 755573"/>
              <a:gd name="T5" fmla="*/ 0 h 4123435"/>
              <a:gd name="T6" fmla="*/ 0 w 755573"/>
              <a:gd name="T7" fmla="*/ 0 h 4123435"/>
              <a:gd name="T8" fmla="*/ 0 w 755573"/>
              <a:gd name="T9" fmla="*/ 4087347 h 41234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573"/>
              <a:gd name="T16" fmla="*/ 0 h 4123435"/>
              <a:gd name="T17" fmla="*/ 755573 w 755573"/>
              <a:gd name="T18" fmla="*/ 4123435 h 41234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573" h="4123435">
                <a:moveTo>
                  <a:pt x="0" y="4123435"/>
                </a:moveTo>
                <a:lnTo>
                  <a:pt x="755573" y="4123435"/>
                </a:lnTo>
                <a:lnTo>
                  <a:pt x="755573" y="0"/>
                </a:lnTo>
                <a:lnTo>
                  <a:pt x="0" y="0"/>
                </a:lnTo>
                <a:lnTo>
                  <a:pt x="0" y="4123435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0" name="object 9"/>
          <p:cNvSpPr>
            <a:spLocks/>
          </p:cNvSpPr>
          <p:nvPr/>
        </p:nvSpPr>
        <p:spPr bwMode="auto">
          <a:xfrm>
            <a:off x="755650" y="1006475"/>
            <a:ext cx="4103688" cy="246063"/>
          </a:xfrm>
          <a:custGeom>
            <a:avLst/>
            <a:gdLst>
              <a:gd name="T0" fmla="*/ 0 w 4104512"/>
              <a:gd name="T1" fmla="*/ 209127 h 246849"/>
              <a:gd name="T2" fmla="*/ 4061880 w 4104512"/>
              <a:gd name="T3" fmla="*/ 209127 h 246849"/>
              <a:gd name="T4" fmla="*/ 4061880 w 4104512"/>
              <a:gd name="T5" fmla="*/ 0 h 246849"/>
              <a:gd name="T6" fmla="*/ 0 w 4104512"/>
              <a:gd name="T7" fmla="*/ 0 h 246849"/>
              <a:gd name="T8" fmla="*/ 0 w 4104512"/>
              <a:gd name="T9" fmla="*/ 209127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246849"/>
              <a:gd name="T17" fmla="*/ 4104512 w 4104512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246849">
                <a:moveTo>
                  <a:pt x="0" y="246849"/>
                </a:moveTo>
                <a:lnTo>
                  <a:pt x="4104512" y="246849"/>
                </a:lnTo>
                <a:lnTo>
                  <a:pt x="4104512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1" name="object 10"/>
          <p:cNvSpPr>
            <a:spLocks/>
          </p:cNvSpPr>
          <p:nvPr/>
        </p:nvSpPr>
        <p:spPr bwMode="auto">
          <a:xfrm>
            <a:off x="4859338" y="1006475"/>
            <a:ext cx="1728787" cy="246063"/>
          </a:xfrm>
          <a:custGeom>
            <a:avLst/>
            <a:gdLst>
              <a:gd name="T0" fmla="*/ 0 w 1728215"/>
              <a:gd name="T1" fmla="*/ 209127 h 246849"/>
              <a:gd name="T2" fmla="*/ 1758212 w 1728215"/>
              <a:gd name="T3" fmla="*/ 209127 h 246849"/>
              <a:gd name="T4" fmla="*/ 1758212 w 1728215"/>
              <a:gd name="T5" fmla="*/ 0 h 246849"/>
              <a:gd name="T6" fmla="*/ 0 w 1728215"/>
              <a:gd name="T7" fmla="*/ 0 h 246849"/>
              <a:gd name="T8" fmla="*/ 0 w 1728215"/>
              <a:gd name="T9" fmla="*/ 209127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246849"/>
              <a:gd name="T17" fmla="*/ 1728215 w 1728215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246849">
                <a:moveTo>
                  <a:pt x="0" y="246849"/>
                </a:moveTo>
                <a:lnTo>
                  <a:pt x="1728215" y="246849"/>
                </a:lnTo>
                <a:lnTo>
                  <a:pt x="1728215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2" name="object 11"/>
          <p:cNvSpPr>
            <a:spLocks/>
          </p:cNvSpPr>
          <p:nvPr/>
        </p:nvSpPr>
        <p:spPr bwMode="auto">
          <a:xfrm>
            <a:off x="6588125" y="1006475"/>
            <a:ext cx="792163" cy="246063"/>
          </a:xfrm>
          <a:custGeom>
            <a:avLst/>
            <a:gdLst>
              <a:gd name="T0" fmla="*/ 0 w 792086"/>
              <a:gd name="T1" fmla="*/ 209127 h 246849"/>
              <a:gd name="T2" fmla="*/ 796090 w 792086"/>
              <a:gd name="T3" fmla="*/ 209127 h 246849"/>
              <a:gd name="T4" fmla="*/ 796090 w 792086"/>
              <a:gd name="T5" fmla="*/ 0 h 246849"/>
              <a:gd name="T6" fmla="*/ 0 w 792086"/>
              <a:gd name="T7" fmla="*/ 0 h 246849"/>
              <a:gd name="T8" fmla="*/ 0 w 792086"/>
              <a:gd name="T9" fmla="*/ 209127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46849"/>
              <a:gd name="T17" fmla="*/ 792086 w 792086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46849">
                <a:moveTo>
                  <a:pt x="0" y="246849"/>
                </a:moveTo>
                <a:lnTo>
                  <a:pt x="792086" y="246849"/>
                </a:lnTo>
                <a:lnTo>
                  <a:pt x="792086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3" name="object 12"/>
          <p:cNvSpPr>
            <a:spLocks/>
          </p:cNvSpPr>
          <p:nvPr/>
        </p:nvSpPr>
        <p:spPr bwMode="auto">
          <a:xfrm>
            <a:off x="7380288" y="1006475"/>
            <a:ext cx="936625" cy="246063"/>
          </a:xfrm>
          <a:custGeom>
            <a:avLst/>
            <a:gdLst>
              <a:gd name="T0" fmla="*/ 0 w 936104"/>
              <a:gd name="T1" fmla="*/ 209127 h 246849"/>
              <a:gd name="T2" fmla="*/ 963584 w 936104"/>
              <a:gd name="T3" fmla="*/ 209127 h 246849"/>
              <a:gd name="T4" fmla="*/ 963584 w 936104"/>
              <a:gd name="T5" fmla="*/ 0 h 246849"/>
              <a:gd name="T6" fmla="*/ 0 w 936104"/>
              <a:gd name="T7" fmla="*/ 0 h 246849"/>
              <a:gd name="T8" fmla="*/ 0 w 936104"/>
              <a:gd name="T9" fmla="*/ 209127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246849"/>
              <a:gd name="T17" fmla="*/ 936104 w 936104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246849">
                <a:moveTo>
                  <a:pt x="0" y="246849"/>
                </a:moveTo>
                <a:lnTo>
                  <a:pt x="936104" y="246849"/>
                </a:lnTo>
                <a:lnTo>
                  <a:pt x="936104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4" name="object 13"/>
          <p:cNvSpPr>
            <a:spLocks/>
          </p:cNvSpPr>
          <p:nvPr/>
        </p:nvSpPr>
        <p:spPr bwMode="auto">
          <a:xfrm>
            <a:off x="8316913" y="1006475"/>
            <a:ext cx="792162" cy="246063"/>
          </a:xfrm>
          <a:custGeom>
            <a:avLst/>
            <a:gdLst>
              <a:gd name="T0" fmla="*/ 0 w 792086"/>
              <a:gd name="T1" fmla="*/ 209127 h 246849"/>
              <a:gd name="T2" fmla="*/ 796038 w 792086"/>
              <a:gd name="T3" fmla="*/ 209127 h 246849"/>
              <a:gd name="T4" fmla="*/ 796038 w 792086"/>
              <a:gd name="T5" fmla="*/ 0 h 246849"/>
              <a:gd name="T6" fmla="*/ 0 w 792086"/>
              <a:gd name="T7" fmla="*/ 0 h 246849"/>
              <a:gd name="T8" fmla="*/ 0 w 792086"/>
              <a:gd name="T9" fmla="*/ 209127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46849"/>
              <a:gd name="T17" fmla="*/ 792086 w 792086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46849">
                <a:moveTo>
                  <a:pt x="0" y="246849"/>
                </a:moveTo>
                <a:lnTo>
                  <a:pt x="792086" y="246849"/>
                </a:lnTo>
                <a:lnTo>
                  <a:pt x="792086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5" name="object 14"/>
          <p:cNvSpPr>
            <a:spLocks/>
          </p:cNvSpPr>
          <p:nvPr/>
        </p:nvSpPr>
        <p:spPr bwMode="auto">
          <a:xfrm>
            <a:off x="755650" y="1252538"/>
            <a:ext cx="4103688" cy="490537"/>
          </a:xfrm>
          <a:custGeom>
            <a:avLst/>
            <a:gdLst>
              <a:gd name="T0" fmla="*/ 0 w 4104512"/>
              <a:gd name="T1" fmla="*/ 500325 h 490347"/>
              <a:gd name="T2" fmla="*/ 4061880 w 4104512"/>
              <a:gd name="T3" fmla="*/ 500325 h 490347"/>
              <a:gd name="T4" fmla="*/ 4061880 w 4104512"/>
              <a:gd name="T5" fmla="*/ 0 h 490347"/>
              <a:gd name="T6" fmla="*/ 0 w 4104512"/>
              <a:gd name="T7" fmla="*/ 0 h 490347"/>
              <a:gd name="T8" fmla="*/ 0 w 4104512"/>
              <a:gd name="T9" fmla="*/ 500325 h 490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490347"/>
              <a:gd name="T17" fmla="*/ 4104512 w 4104512"/>
              <a:gd name="T18" fmla="*/ 490347 h 490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490347">
                <a:moveTo>
                  <a:pt x="0" y="490347"/>
                </a:moveTo>
                <a:lnTo>
                  <a:pt x="4104512" y="490347"/>
                </a:lnTo>
                <a:lnTo>
                  <a:pt x="4104512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6" name="object 15"/>
          <p:cNvSpPr>
            <a:spLocks noChangeArrowheads="1"/>
          </p:cNvSpPr>
          <p:nvPr/>
        </p:nvSpPr>
        <p:spPr bwMode="auto">
          <a:xfrm>
            <a:off x="4859338" y="1252538"/>
            <a:ext cx="1728787" cy="490537"/>
          </a:xfrm>
          <a:custGeom>
            <a:avLst/>
            <a:gdLst>
              <a:gd name="T0" fmla="*/ 0 w 1728215"/>
              <a:gd name="T1" fmla="*/ 0 h 490347"/>
              <a:gd name="T2" fmla="*/ 1728215 w 1728215"/>
              <a:gd name="T3" fmla="*/ 490347 h 490347"/>
            </a:gdLst>
            <a:ahLst/>
            <a:cxnLst/>
            <a:rect l="T0" t="T1" r="T2" b="T3"/>
            <a:pathLst>
              <a:path w="1728215" h="490347">
                <a:moveTo>
                  <a:pt x="0" y="490347"/>
                </a:moveTo>
                <a:lnTo>
                  <a:pt x="1728215" y="490347"/>
                </a:lnTo>
                <a:lnTo>
                  <a:pt x="1728215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15377" name="object 16"/>
          <p:cNvSpPr>
            <a:spLocks/>
          </p:cNvSpPr>
          <p:nvPr/>
        </p:nvSpPr>
        <p:spPr bwMode="auto">
          <a:xfrm>
            <a:off x="6588125" y="1252538"/>
            <a:ext cx="792163" cy="490537"/>
          </a:xfrm>
          <a:custGeom>
            <a:avLst/>
            <a:gdLst>
              <a:gd name="T0" fmla="*/ 0 w 792086"/>
              <a:gd name="T1" fmla="*/ 500325 h 490347"/>
              <a:gd name="T2" fmla="*/ 796090 w 792086"/>
              <a:gd name="T3" fmla="*/ 500325 h 490347"/>
              <a:gd name="T4" fmla="*/ 796090 w 792086"/>
              <a:gd name="T5" fmla="*/ 0 h 490347"/>
              <a:gd name="T6" fmla="*/ 0 w 792086"/>
              <a:gd name="T7" fmla="*/ 0 h 490347"/>
              <a:gd name="T8" fmla="*/ 0 w 792086"/>
              <a:gd name="T9" fmla="*/ 500325 h 490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490347"/>
              <a:gd name="T17" fmla="*/ 792086 w 792086"/>
              <a:gd name="T18" fmla="*/ 490347 h 490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490347">
                <a:moveTo>
                  <a:pt x="0" y="490347"/>
                </a:moveTo>
                <a:lnTo>
                  <a:pt x="792086" y="490347"/>
                </a:lnTo>
                <a:lnTo>
                  <a:pt x="792086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8" name="object 17"/>
          <p:cNvSpPr>
            <a:spLocks noChangeArrowheads="1"/>
          </p:cNvSpPr>
          <p:nvPr/>
        </p:nvSpPr>
        <p:spPr bwMode="auto">
          <a:xfrm>
            <a:off x="7380288" y="1252538"/>
            <a:ext cx="936625" cy="490537"/>
          </a:xfrm>
          <a:custGeom>
            <a:avLst/>
            <a:gdLst>
              <a:gd name="T0" fmla="*/ 0 w 936104"/>
              <a:gd name="T1" fmla="*/ 0 h 490347"/>
              <a:gd name="T2" fmla="*/ 936104 w 936104"/>
              <a:gd name="T3" fmla="*/ 490347 h 490347"/>
            </a:gdLst>
            <a:ahLst/>
            <a:cxnLst/>
            <a:rect l="T0" t="T1" r="T2" b="T3"/>
            <a:pathLst>
              <a:path w="936104" h="490347">
                <a:moveTo>
                  <a:pt x="0" y="490347"/>
                </a:moveTo>
                <a:lnTo>
                  <a:pt x="936104" y="490347"/>
                </a:lnTo>
                <a:lnTo>
                  <a:pt x="936104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20%/28%</a:t>
            </a:r>
          </a:p>
        </p:txBody>
      </p:sp>
      <p:sp>
        <p:nvSpPr>
          <p:cNvPr id="15379" name="object 18"/>
          <p:cNvSpPr>
            <a:spLocks/>
          </p:cNvSpPr>
          <p:nvPr/>
        </p:nvSpPr>
        <p:spPr bwMode="auto">
          <a:xfrm>
            <a:off x="8316913" y="1252538"/>
            <a:ext cx="792162" cy="490537"/>
          </a:xfrm>
          <a:custGeom>
            <a:avLst/>
            <a:gdLst>
              <a:gd name="T0" fmla="*/ 0 w 792086"/>
              <a:gd name="T1" fmla="*/ 500325 h 490347"/>
              <a:gd name="T2" fmla="*/ 796038 w 792086"/>
              <a:gd name="T3" fmla="*/ 500325 h 490347"/>
              <a:gd name="T4" fmla="*/ 796038 w 792086"/>
              <a:gd name="T5" fmla="*/ 0 h 490347"/>
              <a:gd name="T6" fmla="*/ 0 w 792086"/>
              <a:gd name="T7" fmla="*/ 0 h 490347"/>
              <a:gd name="T8" fmla="*/ 0 w 792086"/>
              <a:gd name="T9" fmla="*/ 500325 h 490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490347"/>
              <a:gd name="T17" fmla="*/ 792086 w 792086"/>
              <a:gd name="T18" fmla="*/ 490347 h 490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490347">
                <a:moveTo>
                  <a:pt x="0" y="490347"/>
                </a:moveTo>
                <a:lnTo>
                  <a:pt x="792086" y="490347"/>
                </a:lnTo>
                <a:lnTo>
                  <a:pt x="792086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0" name="object 19"/>
          <p:cNvSpPr>
            <a:spLocks/>
          </p:cNvSpPr>
          <p:nvPr/>
        </p:nvSpPr>
        <p:spPr bwMode="auto">
          <a:xfrm>
            <a:off x="755650" y="1743075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61880 w 4104512"/>
              <a:gd name="T3" fmla="*/ 304800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1" name="object 20"/>
          <p:cNvSpPr>
            <a:spLocks/>
          </p:cNvSpPr>
          <p:nvPr/>
        </p:nvSpPr>
        <p:spPr bwMode="auto">
          <a:xfrm>
            <a:off x="4859338" y="1743075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58212 w 1728215"/>
              <a:gd name="T3" fmla="*/ 304800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2" name="object 21"/>
          <p:cNvSpPr>
            <a:spLocks/>
          </p:cNvSpPr>
          <p:nvPr/>
        </p:nvSpPr>
        <p:spPr bwMode="auto">
          <a:xfrm>
            <a:off x="6588125" y="1743075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6090 w 792086"/>
              <a:gd name="T3" fmla="*/ 304800 h 304800"/>
              <a:gd name="T4" fmla="*/ 796090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3" name="object 22"/>
          <p:cNvSpPr>
            <a:spLocks/>
          </p:cNvSpPr>
          <p:nvPr/>
        </p:nvSpPr>
        <p:spPr bwMode="auto">
          <a:xfrm>
            <a:off x="7380288" y="1743075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63584 w 936104"/>
              <a:gd name="T3" fmla="*/ 304800 h 304800"/>
              <a:gd name="T4" fmla="*/ 96358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4" name="object 23"/>
          <p:cNvSpPr>
            <a:spLocks/>
          </p:cNvSpPr>
          <p:nvPr/>
        </p:nvSpPr>
        <p:spPr bwMode="auto">
          <a:xfrm>
            <a:off x="8316913" y="1743075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6038 w 792086"/>
              <a:gd name="T3" fmla="*/ 304800 h 304800"/>
              <a:gd name="T4" fmla="*/ 79603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5" name="object 24"/>
          <p:cNvSpPr>
            <a:spLocks/>
          </p:cNvSpPr>
          <p:nvPr/>
        </p:nvSpPr>
        <p:spPr bwMode="auto">
          <a:xfrm>
            <a:off x="755650" y="2047875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61880 w 4104512"/>
              <a:gd name="T3" fmla="*/ 304800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6" name="object 25"/>
          <p:cNvSpPr>
            <a:spLocks/>
          </p:cNvSpPr>
          <p:nvPr/>
        </p:nvSpPr>
        <p:spPr bwMode="auto">
          <a:xfrm>
            <a:off x="4859338" y="2047875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58212 w 1728215"/>
              <a:gd name="T3" fmla="*/ 304800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7" name="object 26"/>
          <p:cNvSpPr>
            <a:spLocks/>
          </p:cNvSpPr>
          <p:nvPr/>
        </p:nvSpPr>
        <p:spPr bwMode="auto">
          <a:xfrm>
            <a:off x="6588125" y="2047875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6090 w 792086"/>
              <a:gd name="T3" fmla="*/ 304800 h 304800"/>
              <a:gd name="T4" fmla="*/ 796090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8" name="object 27"/>
          <p:cNvSpPr>
            <a:spLocks/>
          </p:cNvSpPr>
          <p:nvPr/>
        </p:nvSpPr>
        <p:spPr bwMode="auto">
          <a:xfrm>
            <a:off x="7380288" y="2047875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63584 w 936104"/>
              <a:gd name="T3" fmla="*/ 304800 h 304800"/>
              <a:gd name="T4" fmla="*/ 96358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9" name="object 28"/>
          <p:cNvSpPr>
            <a:spLocks/>
          </p:cNvSpPr>
          <p:nvPr/>
        </p:nvSpPr>
        <p:spPr bwMode="auto">
          <a:xfrm>
            <a:off x="8316913" y="2047875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6038 w 792086"/>
              <a:gd name="T3" fmla="*/ 304800 h 304800"/>
              <a:gd name="T4" fmla="*/ 79603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0" name="object 29"/>
          <p:cNvSpPr>
            <a:spLocks/>
          </p:cNvSpPr>
          <p:nvPr/>
        </p:nvSpPr>
        <p:spPr bwMode="auto">
          <a:xfrm>
            <a:off x="755650" y="2352675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61880 w 4104512"/>
              <a:gd name="T3" fmla="*/ 304800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1" name="object 30"/>
          <p:cNvSpPr>
            <a:spLocks/>
          </p:cNvSpPr>
          <p:nvPr/>
        </p:nvSpPr>
        <p:spPr bwMode="auto">
          <a:xfrm>
            <a:off x="4859338" y="2352675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58212 w 1728215"/>
              <a:gd name="T3" fmla="*/ 304800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2" name="object 31"/>
          <p:cNvSpPr>
            <a:spLocks/>
          </p:cNvSpPr>
          <p:nvPr/>
        </p:nvSpPr>
        <p:spPr bwMode="auto">
          <a:xfrm>
            <a:off x="6588125" y="2352675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6090 w 792086"/>
              <a:gd name="T3" fmla="*/ 304800 h 304800"/>
              <a:gd name="T4" fmla="*/ 796090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3" name="object 32"/>
          <p:cNvSpPr>
            <a:spLocks/>
          </p:cNvSpPr>
          <p:nvPr/>
        </p:nvSpPr>
        <p:spPr bwMode="auto">
          <a:xfrm>
            <a:off x="7380288" y="2352675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63584 w 936104"/>
              <a:gd name="T3" fmla="*/ 304800 h 304800"/>
              <a:gd name="T4" fmla="*/ 96358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4" name="object 33"/>
          <p:cNvSpPr>
            <a:spLocks/>
          </p:cNvSpPr>
          <p:nvPr/>
        </p:nvSpPr>
        <p:spPr bwMode="auto">
          <a:xfrm>
            <a:off x="8316913" y="2352675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6038 w 792086"/>
              <a:gd name="T3" fmla="*/ 304800 h 304800"/>
              <a:gd name="T4" fmla="*/ 79603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5" name="object 34"/>
          <p:cNvSpPr>
            <a:spLocks/>
          </p:cNvSpPr>
          <p:nvPr/>
        </p:nvSpPr>
        <p:spPr bwMode="auto">
          <a:xfrm>
            <a:off x="755650" y="2657475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61880 w 4104512"/>
              <a:gd name="T3" fmla="*/ 304800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6" name="object 35"/>
          <p:cNvSpPr>
            <a:spLocks/>
          </p:cNvSpPr>
          <p:nvPr/>
        </p:nvSpPr>
        <p:spPr bwMode="auto">
          <a:xfrm>
            <a:off x="4859338" y="2657475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58212 w 1728215"/>
              <a:gd name="T3" fmla="*/ 304800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7" name="object 36"/>
          <p:cNvSpPr>
            <a:spLocks/>
          </p:cNvSpPr>
          <p:nvPr/>
        </p:nvSpPr>
        <p:spPr bwMode="auto">
          <a:xfrm>
            <a:off x="6588125" y="2657475"/>
            <a:ext cx="2520950" cy="304800"/>
          </a:xfrm>
          <a:custGeom>
            <a:avLst/>
            <a:gdLst>
              <a:gd name="T0" fmla="*/ 0 w 2520315"/>
              <a:gd name="T1" fmla="*/ 304800 h 304800"/>
              <a:gd name="T2" fmla="*/ 2553547 w 2520315"/>
              <a:gd name="T3" fmla="*/ 304800 h 304800"/>
              <a:gd name="T4" fmla="*/ 2553547 w 2520315"/>
              <a:gd name="T5" fmla="*/ 0 h 304800"/>
              <a:gd name="T6" fmla="*/ 0 w 2520315"/>
              <a:gd name="T7" fmla="*/ 0 h 304800"/>
              <a:gd name="T8" fmla="*/ 0 w 25203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0315"/>
              <a:gd name="T16" fmla="*/ 0 h 304800"/>
              <a:gd name="T17" fmla="*/ 2520315 w 25203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0315" h="304800">
                <a:moveTo>
                  <a:pt x="0" y="304800"/>
                </a:moveTo>
                <a:lnTo>
                  <a:pt x="2520315" y="304800"/>
                </a:lnTo>
                <a:lnTo>
                  <a:pt x="25203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8" name="object 37"/>
          <p:cNvSpPr>
            <a:spLocks/>
          </p:cNvSpPr>
          <p:nvPr/>
        </p:nvSpPr>
        <p:spPr bwMode="auto">
          <a:xfrm>
            <a:off x="755650" y="2962275"/>
            <a:ext cx="4103688" cy="519113"/>
          </a:xfrm>
          <a:custGeom>
            <a:avLst/>
            <a:gdLst>
              <a:gd name="T0" fmla="*/ 0 w 4104512"/>
              <a:gd name="T1" fmla="*/ 570113 h 518160"/>
              <a:gd name="T2" fmla="*/ 4061880 w 4104512"/>
              <a:gd name="T3" fmla="*/ 570113 h 518160"/>
              <a:gd name="T4" fmla="*/ 4061880 w 4104512"/>
              <a:gd name="T5" fmla="*/ 0 h 518160"/>
              <a:gd name="T6" fmla="*/ 0 w 4104512"/>
              <a:gd name="T7" fmla="*/ 0 h 518160"/>
              <a:gd name="T8" fmla="*/ 0 w 4104512"/>
              <a:gd name="T9" fmla="*/ 570113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518160"/>
              <a:gd name="T17" fmla="*/ 4104512 w 4104512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518160">
                <a:moveTo>
                  <a:pt x="0" y="518160"/>
                </a:moveTo>
                <a:lnTo>
                  <a:pt x="4104512" y="518160"/>
                </a:lnTo>
                <a:lnTo>
                  <a:pt x="4104512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9" name="object 38"/>
          <p:cNvSpPr>
            <a:spLocks/>
          </p:cNvSpPr>
          <p:nvPr/>
        </p:nvSpPr>
        <p:spPr bwMode="auto">
          <a:xfrm>
            <a:off x="4859338" y="2962275"/>
            <a:ext cx="1728787" cy="519113"/>
          </a:xfrm>
          <a:custGeom>
            <a:avLst/>
            <a:gdLst>
              <a:gd name="T0" fmla="*/ 0 w 1728215"/>
              <a:gd name="T1" fmla="*/ 570113 h 518160"/>
              <a:gd name="T2" fmla="*/ 1758212 w 1728215"/>
              <a:gd name="T3" fmla="*/ 570113 h 518160"/>
              <a:gd name="T4" fmla="*/ 1758212 w 1728215"/>
              <a:gd name="T5" fmla="*/ 0 h 518160"/>
              <a:gd name="T6" fmla="*/ 0 w 1728215"/>
              <a:gd name="T7" fmla="*/ 0 h 518160"/>
              <a:gd name="T8" fmla="*/ 0 w 1728215"/>
              <a:gd name="T9" fmla="*/ 570113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518160"/>
              <a:gd name="T17" fmla="*/ 1728215 w 1728215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518160">
                <a:moveTo>
                  <a:pt x="0" y="518160"/>
                </a:moveTo>
                <a:lnTo>
                  <a:pt x="1728215" y="518160"/>
                </a:lnTo>
                <a:lnTo>
                  <a:pt x="1728215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0" name="object 39"/>
          <p:cNvSpPr>
            <a:spLocks/>
          </p:cNvSpPr>
          <p:nvPr/>
        </p:nvSpPr>
        <p:spPr bwMode="auto">
          <a:xfrm>
            <a:off x="6588125" y="2962275"/>
            <a:ext cx="792163" cy="519113"/>
          </a:xfrm>
          <a:custGeom>
            <a:avLst/>
            <a:gdLst>
              <a:gd name="T0" fmla="*/ 0 w 792086"/>
              <a:gd name="T1" fmla="*/ 570113 h 518160"/>
              <a:gd name="T2" fmla="*/ 796090 w 792086"/>
              <a:gd name="T3" fmla="*/ 570113 h 518160"/>
              <a:gd name="T4" fmla="*/ 796090 w 792086"/>
              <a:gd name="T5" fmla="*/ 0 h 518160"/>
              <a:gd name="T6" fmla="*/ 0 w 792086"/>
              <a:gd name="T7" fmla="*/ 0 h 518160"/>
              <a:gd name="T8" fmla="*/ 0 w 792086"/>
              <a:gd name="T9" fmla="*/ 570113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18160"/>
              <a:gd name="T17" fmla="*/ 792086 w 792086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18160">
                <a:moveTo>
                  <a:pt x="0" y="518160"/>
                </a:moveTo>
                <a:lnTo>
                  <a:pt x="792086" y="518160"/>
                </a:lnTo>
                <a:lnTo>
                  <a:pt x="792086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1" name="object 40"/>
          <p:cNvSpPr>
            <a:spLocks/>
          </p:cNvSpPr>
          <p:nvPr/>
        </p:nvSpPr>
        <p:spPr bwMode="auto">
          <a:xfrm>
            <a:off x="7380288" y="2962275"/>
            <a:ext cx="936625" cy="519113"/>
          </a:xfrm>
          <a:custGeom>
            <a:avLst/>
            <a:gdLst>
              <a:gd name="T0" fmla="*/ 0 w 936104"/>
              <a:gd name="T1" fmla="*/ 570113 h 518160"/>
              <a:gd name="T2" fmla="*/ 963584 w 936104"/>
              <a:gd name="T3" fmla="*/ 570113 h 518160"/>
              <a:gd name="T4" fmla="*/ 963584 w 936104"/>
              <a:gd name="T5" fmla="*/ 0 h 518160"/>
              <a:gd name="T6" fmla="*/ 0 w 936104"/>
              <a:gd name="T7" fmla="*/ 0 h 518160"/>
              <a:gd name="T8" fmla="*/ 0 w 936104"/>
              <a:gd name="T9" fmla="*/ 570113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518160"/>
              <a:gd name="T17" fmla="*/ 936104 w 936104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518160">
                <a:moveTo>
                  <a:pt x="0" y="518160"/>
                </a:moveTo>
                <a:lnTo>
                  <a:pt x="936104" y="518160"/>
                </a:lnTo>
                <a:lnTo>
                  <a:pt x="936104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2" name="object 41"/>
          <p:cNvSpPr>
            <a:spLocks/>
          </p:cNvSpPr>
          <p:nvPr/>
        </p:nvSpPr>
        <p:spPr bwMode="auto">
          <a:xfrm>
            <a:off x="8316913" y="2962275"/>
            <a:ext cx="792162" cy="519113"/>
          </a:xfrm>
          <a:custGeom>
            <a:avLst/>
            <a:gdLst>
              <a:gd name="T0" fmla="*/ 0 w 792086"/>
              <a:gd name="T1" fmla="*/ 570113 h 518160"/>
              <a:gd name="T2" fmla="*/ 796038 w 792086"/>
              <a:gd name="T3" fmla="*/ 570113 h 518160"/>
              <a:gd name="T4" fmla="*/ 796038 w 792086"/>
              <a:gd name="T5" fmla="*/ 0 h 518160"/>
              <a:gd name="T6" fmla="*/ 0 w 792086"/>
              <a:gd name="T7" fmla="*/ 0 h 518160"/>
              <a:gd name="T8" fmla="*/ 0 w 792086"/>
              <a:gd name="T9" fmla="*/ 570113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18160"/>
              <a:gd name="T17" fmla="*/ 792086 w 792086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18160">
                <a:moveTo>
                  <a:pt x="0" y="518160"/>
                </a:moveTo>
                <a:lnTo>
                  <a:pt x="792086" y="518160"/>
                </a:lnTo>
                <a:lnTo>
                  <a:pt x="792086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3" name="object 42"/>
          <p:cNvSpPr>
            <a:spLocks/>
          </p:cNvSpPr>
          <p:nvPr/>
        </p:nvSpPr>
        <p:spPr bwMode="auto">
          <a:xfrm>
            <a:off x="755650" y="3481388"/>
            <a:ext cx="4103688" cy="304800"/>
          </a:xfrm>
          <a:custGeom>
            <a:avLst/>
            <a:gdLst>
              <a:gd name="T0" fmla="*/ 0 w 4104512"/>
              <a:gd name="T1" fmla="*/ 304799 h 304800"/>
              <a:gd name="T2" fmla="*/ 4061880 w 4104512"/>
              <a:gd name="T3" fmla="*/ 304799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799"/>
                </a:moveTo>
                <a:lnTo>
                  <a:pt x="4104512" y="304799"/>
                </a:lnTo>
                <a:lnTo>
                  <a:pt x="4104512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4" name="object 43"/>
          <p:cNvSpPr>
            <a:spLocks/>
          </p:cNvSpPr>
          <p:nvPr/>
        </p:nvSpPr>
        <p:spPr bwMode="auto">
          <a:xfrm>
            <a:off x="4859338" y="3481388"/>
            <a:ext cx="1728787" cy="304800"/>
          </a:xfrm>
          <a:custGeom>
            <a:avLst/>
            <a:gdLst>
              <a:gd name="T0" fmla="*/ 0 w 1728215"/>
              <a:gd name="T1" fmla="*/ 304799 h 304800"/>
              <a:gd name="T2" fmla="*/ 1758212 w 1728215"/>
              <a:gd name="T3" fmla="*/ 304799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799"/>
                </a:moveTo>
                <a:lnTo>
                  <a:pt x="1728215" y="304799"/>
                </a:lnTo>
                <a:lnTo>
                  <a:pt x="1728215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5" name="object 44"/>
          <p:cNvSpPr>
            <a:spLocks/>
          </p:cNvSpPr>
          <p:nvPr/>
        </p:nvSpPr>
        <p:spPr bwMode="auto">
          <a:xfrm>
            <a:off x="6588125" y="3481388"/>
            <a:ext cx="792163" cy="304800"/>
          </a:xfrm>
          <a:custGeom>
            <a:avLst/>
            <a:gdLst>
              <a:gd name="T0" fmla="*/ 0 w 792086"/>
              <a:gd name="T1" fmla="*/ 304799 h 304800"/>
              <a:gd name="T2" fmla="*/ 796090 w 792086"/>
              <a:gd name="T3" fmla="*/ 304799 h 304800"/>
              <a:gd name="T4" fmla="*/ 796090 w 792086"/>
              <a:gd name="T5" fmla="*/ 0 h 304800"/>
              <a:gd name="T6" fmla="*/ 0 w 792086"/>
              <a:gd name="T7" fmla="*/ 0 h 304800"/>
              <a:gd name="T8" fmla="*/ 0 w 792086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799"/>
                </a:moveTo>
                <a:lnTo>
                  <a:pt x="792086" y="304799"/>
                </a:lnTo>
                <a:lnTo>
                  <a:pt x="792086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6" name="object 45"/>
          <p:cNvSpPr>
            <a:spLocks/>
          </p:cNvSpPr>
          <p:nvPr/>
        </p:nvSpPr>
        <p:spPr bwMode="auto">
          <a:xfrm>
            <a:off x="7380288" y="3481388"/>
            <a:ext cx="936625" cy="304800"/>
          </a:xfrm>
          <a:custGeom>
            <a:avLst/>
            <a:gdLst>
              <a:gd name="T0" fmla="*/ 0 w 936104"/>
              <a:gd name="T1" fmla="*/ 304799 h 304800"/>
              <a:gd name="T2" fmla="*/ 963584 w 936104"/>
              <a:gd name="T3" fmla="*/ 304799 h 304800"/>
              <a:gd name="T4" fmla="*/ 963584 w 936104"/>
              <a:gd name="T5" fmla="*/ 0 h 304800"/>
              <a:gd name="T6" fmla="*/ 0 w 936104"/>
              <a:gd name="T7" fmla="*/ 0 h 304800"/>
              <a:gd name="T8" fmla="*/ 0 w 936104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799"/>
                </a:moveTo>
                <a:lnTo>
                  <a:pt x="936104" y="304799"/>
                </a:lnTo>
                <a:lnTo>
                  <a:pt x="936104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7" name="object 46"/>
          <p:cNvSpPr>
            <a:spLocks/>
          </p:cNvSpPr>
          <p:nvPr/>
        </p:nvSpPr>
        <p:spPr bwMode="auto">
          <a:xfrm>
            <a:off x="8316913" y="3481388"/>
            <a:ext cx="792162" cy="304800"/>
          </a:xfrm>
          <a:custGeom>
            <a:avLst/>
            <a:gdLst>
              <a:gd name="T0" fmla="*/ 0 w 792086"/>
              <a:gd name="T1" fmla="*/ 304799 h 304800"/>
              <a:gd name="T2" fmla="*/ 796038 w 792086"/>
              <a:gd name="T3" fmla="*/ 304799 h 304800"/>
              <a:gd name="T4" fmla="*/ 796038 w 792086"/>
              <a:gd name="T5" fmla="*/ 0 h 304800"/>
              <a:gd name="T6" fmla="*/ 0 w 792086"/>
              <a:gd name="T7" fmla="*/ 0 h 304800"/>
              <a:gd name="T8" fmla="*/ 0 w 792086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799"/>
                </a:moveTo>
                <a:lnTo>
                  <a:pt x="792086" y="304799"/>
                </a:lnTo>
                <a:lnTo>
                  <a:pt x="792086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8" name="object 47"/>
          <p:cNvSpPr>
            <a:spLocks/>
          </p:cNvSpPr>
          <p:nvPr/>
        </p:nvSpPr>
        <p:spPr bwMode="auto">
          <a:xfrm>
            <a:off x="755650" y="3786188"/>
            <a:ext cx="4103688" cy="215900"/>
          </a:xfrm>
          <a:custGeom>
            <a:avLst/>
            <a:gdLst>
              <a:gd name="T0" fmla="*/ 0 w 4104512"/>
              <a:gd name="T1" fmla="*/ 193282 h 216369"/>
              <a:gd name="T2" fmla="*/ 4061880 w 4104512"/>
              <a:gd name="T3" fmla="*/ 193282 h 216369"/>
              <a:gd name="T4" fmla="*/ 4061880 w 4104512"/>
              <a:gd name="T5" fmla="*/ 0 h 216369"/>
              <a:gd name="T6" fmla="*/ 0 w 4104512"/>
              <a:gd name="T7" fmla="*/ 0 h 216369"/>
              <a:gd name="T8" fmla="*/ 0 w 4104512"/>
              <a:gd name="T9" fmla="*/ 193282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216369"/>
              <a:gd name="T17" fmla="*/ 4104512 w 4104512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216369">
                <a:moveTo>
                  <a:pt x="0" y="216369"/>
                </a:moveTo>
                <a:lnTo>
                  <a:pt x="4104512" y="216369"/>
                </a:lnTo>
                <a:lnTo>
                  <a:pt x="4104512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9" name="object 48"/>
          <p:cNvSpPr>
            <a:spLocks/>
          </p:cNvSpPr>
          <p:nvPr/>
        </p:nvSpPr>
        <p:spPr bwMode="auto">
          <a:xfrm>
            <a:off x="4859338" y="3786188"/>
            <a:ext cx="1728787" cy="215900"/>
          </a:xfrm>
          <a:custGeom>
            <a:avLst/>
            <a:gdLst>
              <a:gd name="T0" fmla="*/ 0 w 1728215"/>
              <a:gd name="T1" fmla="*/ 193282 h 216369"/>
              <a:gd name="T2" fmla="*/ 1758212 w 1728215"/>
              <a:gd name="T3" fmla="*/ 193282 h 216369"/>
              <a:gd name="T4" fmla="*/ 1758212 w 1728215"/>
              <a:gd name="T5" fmla="*/ 0 h 216369"/>
              <a:gd name="T6" fmla="*/ 0 w 1728215"/>
              <a:gd name="T7" fmla="*/ 0 h 216369"/>
              <a:gd name="T8" fmla="*/ 0 w 1728215"/>
              <a:gd name="T9" fmla="*/ 193282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216369"/>
              <a:gd name="T17" fmla="*/ 1728215 w 1728215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216369">
                <a:moveTo>
                  <a:pt x="0" y="216369"/>
                </a:moveTo>
                <a:lnTo>
                  <a:pt x="1728215" y="216369"/>
                </a:lnTo>
                <a:lnTo>
                  <a:pt x="1728215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0" name="object 49"/>
          <p:cNvSpPr>
            <a:spLocks/>
          </p:cNvSpPr>
          <p:nvPr/>
        </p:nvSpPr>
        <p:spPr bwMode="auto">
          <a:xfrm>
            <a:off x="6588125" y="3786188"/>
            <a:ext cx="792163" cy="215900"/>
          </a:xfrm>
          <a:custGeom>
            <a:avLst/>
            <a:gdLst>
              <a:gd name="T0" fmla="*/ 0 w 792086"/>
              <a:gd name="T1" fmla="*/ 193282 h 216369"/>
              <a:gd name="T2" fmla="*/ 796090 w 792086"/>
              <a:gd name="T3" fmla="*/ 193282 h 216369"/>
              <a:gd name="T4" fmla="*/ 796090 w 792086"/>
              <a:gd name="T5" fmla="*/ 0 h 216369"/>
              <a:gd name="T6" fmla="*/ 0 w 792086"/>
              <a:gd name="T7" fmla="*/ 0 h 216369"/>
              <a:gd name="T8" fmla="*/ 0 w 792086"/>
              <a:gd name="T9" fmla="*/ 193282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16369"/>
              <a:gd name="T17" fmla="*/ 792086 w 792086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16369">
                <a:moveTo>
                  <a:pt x="0" y="216369"/>
                </a:moveTo>
                <a:lnTo>
                  <a:pt x="792086" y="216369"/>
                </a:lnTo>
                <a:lnTo>
                  <a:pt x="792086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1" name="object 50"/>
          <p:cNvSpPr>
            <a:spLocks/>
          </p:cNvSpPr>
          <p:nvPr/>
        </p:nvSpPr>
        <p:spPr bwMode="auto">
          <a:xfrm>
            <a:off x="7380288" y="3786188"/>
            <a:ext cx="936625" cy="215900"/>
          </a:xfrm>
          <a:custGeom>
            <a:avLst/>
            <a:gdLst>
              <a:gd name="T0" fmla="*/ 0 w 936104"/>
              <a:gd name="T1" fmla="*/ 193282 h 216369"/>
              <a:gd name="T2" fmla="*/ 963584 w 936104"/>
              <a:gd name="T3" fmla="*/ 193282 h 216369"/>
              <a:gd name="T4" fmla="*/ 963584 w 936104"/>
              <a:gd name="T5" fmla="*/ 0 h 216369"/>
              <a:gd name="T6" fmla="*/ 0 w 936104"/>
              <a:gd name="T7" fmla="*/ 0 h 216369"/>
              <a:gd name="T8" fmla="*/ 0 w 936104"/>
              <a:gd name="T9" fmla="*/ 193282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216369"/>
              <a:gd name="T17" fmla="*/ 936104 w 936104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216369">
                <a:moveTo>
                  <a:pt x="0" y="216369"/>
                </a:moveTo>
                <a:lnTo>
                  <a:pt x="936104" y="216369"/>
                </a:lnTo>
                <a:lnTo>
                  <a:pt x="936104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2" name="object 51"/>
          <p:cNvSpPr>
            <a:spLocks/>
          </p:cNvSpPr>
          <p:nvPr/>
        </p:nvSpPr>
        <p:spPr bwMode="auto">
          <a:xfrm>
            <a:off x="8316913" y="3786188"/>
            <a:ext cx="792162" cy="215900"/>
          </a:xfrm>
          <a:custGeom>
            <a:avLst/>
            <a:gdLst>
              <a:gd name="T0" fmla="*/ 0 w 792086"/>
              <a:gd name="T1" fmla="*/ 193282 h 216369"/>
              <a:gd name="T2" fmla="*/ 796038 w 792086"/>
              <a:gd name="T3" fmla="*/ 193282 h 216369"/>
              <a:gd name="T4" fmla="*/ 796038 w 792086"/>
              <a:gd name="T5" fmla="*/ 0 h 216369"/>
              <a:gd name="T6" fmla="*/ 0 w 792086"/>
              <a:gd name="T7" fmla="*/ 0 h 216369"/>
              <a:gd name="T8" fmla="*/ 0 w 792086"/>
              <a:gd name="T9" fmla="*/ 193282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16369"/>
              <a:gd name="T17" fmla="*/ 792086 w 792086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16369">
                <a:moveTo>
                  <a:pt x="0" y="216369"/>
                </a:moveTo>
                <a:lnTo>
                  <a:pt x="792086" y="216369"/>
                </a:lnTo>
                <a:lnTo>
                  <a:pt x="792086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3" name="object 52"/>
          <p:cNvSpPr>
            <a:spLocks/>
          </p:cNvSpPr>
          <p:nvPr/>
        </p:nvSpPr>
        <p:spPr bwMode="auto">
          <a:xfrm>
            <a:off x="755650" y="4002088"/>
            <a:ext cx="4103688" cy="517525"/>
          </a:xfrm>
          <a:custGeom>
            <a:avLst/>
            <a:gdLst>
              <a:gd name="T0" fmla="*/ 0 w 4104512"/>
              <a:gd name="T1" fmla="*/ 486200 h 518159"/>
              <a:gd name="T2" fmla="*/ 4061880 w 4104512"/>
              <a:gd name="T3" fmla="*/ 486200 h 518159"/>
              <a:gd name="T4" fmla="*/ 4061880 w 4104512"/>
              <a:gd name="T5" fmla="*/ 0 h 518159"/>
              <a:gd name="T6" fmla="*/ 0 w 4104512"/>
              <a:gd name="T7" fmla="*/ 0 h 518159"/>
              <a:gd name="T8" fmla="*/ 0 w 4104512"/>
              <a:gd name="T9" fmla="*/ 486200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518159"/>
              <a:gd name="T17" fmla="*/ 4104512 w 4104512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518159">
                <a:moveTo>
                  <a:pt x="0" y="518159"/>
                </a:moveTo>
                <a:lnTo>
                  <a:pt x="4104512" y="518159"/>
                </a:lnTo>
                <a:lnTo>
                  <a:pt x="4104512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4" name="object 53"/>
          <p:cNvSpPr>
            <a:spLocks/>
          </p:cNvSpPr>
          <p:nvPr/>
        </p:nvSpPr>
        <p:spPr bwMode="auto">
          <a:xfrm>
            <a:off x="5121275" y="4356100"/>
            <a:ext cx="841375" cy="169863"/>
          </a:xfrm>
          <a:custGeom>
            <a:avLst/>
            <a:gdLst>
              <a:gd name="T0" fmla="*/ 0 w 1728215"/>
              <a:gd name="T1" fmla="*/ 0 h 518159"/>
              <a:gd name="T2" fmla="*/ 74 w 1728215"/>
              <a:gd name="T3" fmla="*/ 0 h 518159"/>
              <a:gd name="T4" fmla="*/ 74 w 1728215"/>
              <a:gd name="T5" fmla="*/ 0 h 518159"/>
              <a:gd name="T6" fmla="*/ 0 w 1728215"/>
              <a:gd name="T7" fmla="*/ 0 h 518159"/>
              <a:gd name="T8" fmla="*/ 0 w 1728215"/>
              <a:gd name="T9" fmla="*/ 0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518159"/>
              <a:gd name="T17" fmla="*/ 1728215 w 1728215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518159">
                <a:moveTo>
                  <a:pt x="0" y="518159"/>
                </a:moveTo>
                <a:lnTo>
                  <a:pt x="1728215" y="518159"/>
                </a:lnTo>
                <a:lnTo>
                  <a:pt x="1728215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5" name="object 54"/>
          <p:cNvSpPr>
            <a:spLocks/>
          </p:cNvSpPr>
          <p:nvPr/>
        </p:nvSpPr>
        <p:spPr bwMode="auto">
          <a:xfrm>
            <a:off x="6588125" y="4002088"/>
            <a:ext cx="792163" cy="517525"/>
          </a:xfrm>
          <a:custGeom>
            <a:avLst/>
            <a:gdLst>
              <a:gd name="T0" fmla="*/ 0 w 792086"/>
              <a:gd name="T1" fmla="*/ 486200 h 518159"/>
              <a:gd name="T2" fmla="*/ 796090 w 792086"/>
              <a:gd name="T3" fmla="*/ 486200 h 518159"/>
              <a:gd name="T4" fmla="*/ 796090 w 792086"/>
              <a:gd name="T5" fmla="*/ 0 h 518159"/>
              <a:gd name="T6" fmla="*/ 0 w 792086"/>
              <a:gd name="T7" fmla="*/ 0 h 518159"/>
              <a:gd name="T8" fmla="*/ 0 w 792086"/>
              <a:gd name="T9" fmla="*/ 486200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18159"/>
              <a:gd name="T17" fmla="*/ 792086 w 792086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18159">
                <a:moveTo>
                  <a:pt x="0" y="518159"/>
                </a:moveTo>
                <a:lnTo>
                  <a:pt x="792086" y="518159"/>
                </a:lnTo>
                <a:lnTo>
                  <a:pt x="792086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6" name="object 55"/>
          <p:cNvSpPr>
            <a:spLocks/>
          </p:cNvSpPr>
          <p:nvPr/>
        </p:nvSpPr>
        <p:spPr bwMode="auto">
          <a:xfrm>
            <a:off x="7380288" y="4002088"/>
            <a:ext cx="936625" cy="517525"/>
          </a:xfrm>
          <a:custGeom>
            <a:avLst/>
            <a:gdLst>
              <a:gd name="T0" fmla="*/ 0 w 936104"/>
              <a:gd name="T1" fmla="*/ 486200 h 518159"/>
              <a:gd name="T2" fmla="*/ 963584 w 936104"/>
              <a:gd name="T3" fmla="*/ 486200 h 518159"/>
              <a:gd name="T4" fmla="*/ 963584 w 936104"/>
              <a:gd name="T5" fmla="*/ 0 h 518159"/>
              <a:gd name="T6" fmla="*/ 0 w 936104"/>
              <a:gd name="T7" fmla="*/ 0 h 518159"/>
              <a:gd name="T8" fmla="*/ 0 w 936104"/>
              <a:gd name="T9" fmla="*/ 486200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518159"/>
              <a:gd name="T17" fmla="*/ 936104 w 936104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518159">
                <a:moveTo>
                  <a:pt x="0" y="518159"/>
                </a:moveTo>
                <a:lnTo>
                  <a:pt x="936104" y="518159"/>
                </a:lnTo>
                <a:lnTo>
                  <a:pt x="936104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7" name="object 56"/>
          <p:cNvSpPr>
            <a:spLocks/>
          </p:cNvSpPr>
          <p:nvPr/>
        </p:nvSpPr>
        <p:spPr bwMode="auto">
          <a:xfrm>
            <a:off x="8316913" y="4002088"/>
            <a:ext cx="792162" cy="517525"/>
          </a:xfrm>
          <a:custGeom>
            <a:avLst/>
            <a:gdLst>
              <a:gd name="T0" fmla="*/ 0 w 792086"/>
              <a:gd name="T1" fmla="*/ 486200 h 518159"/>
              <a:gd name="T2" fmla="*/ 796038 w 792086"/>
              <a:gd name="T3" fmla="*/ 486200 h 518159"/>
              <a:gd name="T4" fmla="*/ 796038 w 792086"/>
              <a:gd name="T5" fmla="*/ 0 h 518159"/>
              <a:gd name="T6" fmla="*/ 0 w 792086"/>
              <a:gd name="T7" fmla="*/ 0 h 518159"/>
              <a:gd name="T8" fmla="*/ 0 w 792086"/>
              <a:gd name="T9" fmla="*/ 486200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18159"/>
              <a:gd name="T17" fmla="*/ 792086 w 792086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18159">
                <a:moveTo>
                  <a:pt x="0" y="518159"/>
                </a:moveTo>
                <a:lnTo>
                  <a:pt x="792086" y="518159"/>
                </a:lnTo>
                <a:lnTo>
                  <a:pt x="792086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8" name="object 57"/>
          <p:cNvSpPr>
            <a:spLocks/>
          </p:cNvSpPr>
          <p:nvPr/>
        </p:nvSpPr>
        <p:spPr bwMode="auto">
          <a:xfrm>
            <a:off x="755650" y="45196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61880 w 4104512"/>
              <a:gd name="T3" fmla="*/ 304800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9" name="object 58"/>
          <p:cNvSpPr>
            <a:spLocks/>
          </p:cNvSpPr>
          <p:nvPr/>
        </p:nvSpPr>
        <p:spPr bwMode="auto">
          <a:xfrm>
            <a:off x="4859338" y="45196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58212 w 1728215"/>
              <a:gd name="T3" fmla="*/ 304800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0" name="object 59"/>
          <p:cNvSpPr>
            <a:spLocks/>
          </p:cNvSpPr>
          <p:nvPr/>
        </p:nvSpPr>
        <p:spPr bwMode="auto">
          <a:xfrm>
            <a:off x="6588125" y="45196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6090 w 792086"/>
              <a:gd name="T3" fmla="*/ 304800 h 304800"/>
              <a:gd name="T4" fmla="*/ 796090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1" name="object 60"/>
          <p:cNvSpPr>
            <a:spLocks/>
          </p:cNvSpPr>
          <p:nvPr/>
        </p:nvSpPr>
        <p:spPr bwMode="auto">
          <a:xfrm>
            <a:off x="7380288" y="45196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63584 w 936104"/>
              <a:gd name="T3" fmla="*/ 304800 h 304800"/>
              <a:gd name="T4" fmla="*/ 96358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2" name="object 61"/>
          <p:cNvSpPr>
            <a:spLocks/>
          </p:cNvSpPr>
          <p:nvPr/>
        </p:nvSpPr>
        <p:spPr bwMode="auto">
          <a:xfrm>
            <a:off x="8316913" y="45196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6038 w 792086"/>
              <a:gd name="T3" fmla="*/ 304800 h 304800"/>
              <a:gd name="T4" fmla="*/ 79603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3" name="object 62"/>
          <p:cNvSpPr>
            <a:spLocks/>
          </p:cNvSpPr>
          <p:nvPr/>
        </p:nvSpPr>
        <p:spPr bwMode="auto">
          <a:xfrm>
            <a:off x="755650" y="48244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61880 w 4104512"/>
              <a:gd name="T3" fmla="*/ 304800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4" name="object 63"/>
          <p:cNvSpPr>
            <a:spLocks/>
          </p:cNvSpPr>
          <p:nvPr/>
        </p:nvSpPr>
        <p:spPr bwMode="auto">
          <a:xfrm>
            <a:off x="4859338" y="48244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58212 w 1728215"/>
              <a:gd name="T3" fmla="*/ 304800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5" name="object 64"/>
          <p:cNvSpPr>
            <a:spLocks/>
          </p:cNvSpPr>
          <p:nvPr/>
        </p:nvSpPr>
        <p:spPr bwMode="auto">
          <a:xfrm>
            <a:off x="6588125" y="48244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6090 w 792086"/>
              <a:gd name="T3" fmla="*/ 304800 h 304800"/>
              <a:gd name="T4" fmla="*/ 796090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6" name="object 65"/>
          <p:cNvSpPr>
            <a:spLocks/>
          </p:cNvSpPr>
          <p:nvPr/>
        </p:nvSpPr>
        <p:spPr bwMode="auto">
          <a:xfrm>
            <a:off x="7380288" y="48244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63584 w 936104"/>
              <a:gd name="T3" fmla="*/ 304800 h 304800"/>
              <a:gd name="T4" fmla="*/ 96358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7" name="object 66"/>
          <p:cNvSpPr>
            <a:spLocks/>
          </p:cNvSpPr>
          <p:nvPr/>
        </p:nvSpPr>
        <p:spPr bwMode="auto">
          <a:xfrm>
            <a:off x="8316913" y="48244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6038 w 792086"/>
              <a:gd name="T3" fmla="*/ 304800 h 304800"/>
              <a:gd name="T4" fmla="*/ 79603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8" name="object 67"/>
          <p:cNvSpPr>
            <a:spLocks/>
          </p:cNvSpPr>
          <p:nvPr/>
        </p:nvSpPr>
        <p:spPr bwMode="auto">
          <a:xfrm>
            <a:off x="0" y="5129213"/>
            <a:ext cx="755650" cy="914400"/>
          </a:xfrm>
          <a:custGeom>
            <a:avLst/>
            <a:gdLst>
              <a:gd name="T0" fmla="*/ 0 w 755573"/>
              <a:gd name="T1" fmla="*/ 914400 h 914400"/>
              <a:gd name="T2" fmla="*/ 759577 w 755573"/>
              <a:gd name="T3" fmla="*/ 914400 h 914400"/>
              <a:gd name="T4" fmla="*/ 759577 w 755573"/>
              <a:gd name="T5" fmla="*/ 0 h 914400"/>
              <a:gd name="T6" fmla="*/ 0 w 755573"/>
              <a:gd name="T7" fmla="*/ 0 h 914400"/>
              <a:gd name="T8" fmla="*/ 0 w 755573"/>
              <a:gd name="T9" fmla="*/ 91440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573"/>
              <a:gd name="T16" fmla="*/ 0 h 914400"/>
              <a:gd name="T17" fmla="*/ 755573 w 755573"/>
              <a:gd name="T18" fmla="*/ 914400 h 914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573" h="914400">
                <a:moveTo>
                  <a:pt x="0" y="914400"/>
                </a:moveTo>
                <a:lnTo>
                  <a:pt x="755573" y="914400"/>
                </a:lnTo>
                <a:lnTo>
                  <a:pt x="755573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9" name="object 68"/>
          <p:cNvSpPr>
            <a:spLocks/>
          </p:cNvSpPr>
          <p:nvPr/>
        </p:nvSpPr>
        <p:spPr bwMode="auto">
          <a:xfrm>
            <a:off x="755650" y="51292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61880 w 4104512"/>
              <a:gd name="T3" fmla="*/ 304800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0" name="object 69"/>
          <p:cNvSpPr>
            <a:spLocks/>
          </p:cNvSpPr>
          <p:nvPr/>
        </p:nvSpPr>
        <p:spPr bwMode="auto">
          <a:xfrm>
            <a:off x="4859338" y="51292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58212 w 1728215"/>
              <a:gd name="T3" fmla="*/ 304800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1" name="object 70"/>
          <p:cNvSpPr>
            <a:spLocks/>
          </p:cNvSpPr>
          <p:nvPr/>
        </p:nvSpPr>
        <p:spPr bwMode="auto">
          <a:xfrm>
            <a:off x="6588125" y="51292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6090 w 792086"/>
              <a:gd name="T3" fmla="*/ 304800 h 304800"/>
              <a:gd name="T4" fmla="*/ 796090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2" name="object 71"/>
          <p:cNvSpPr>
            <a:spLocks/>
          </p:cNvSpPr>
          <p:nvPr/>
        </p:nvSpPr>
        <p:spPr bwMode="auto">
          <a:xfrm>
            <a:off x="7380288" y="51292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63584 w 936104"/>
              <a:gd name="T3" fmla="*/ 304800 h 304800"/>
              <a:gd name="T4" fmla="*/ 96358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3" name="object 72"/>
          <p:cNvSpPr>
            <a:spLocks/>
          </p:cNvSpPr>
          <p:nvPr/>
        </p:nvSpPr>
        <p:spPr bwMode="auto">
          <a:xfrm>
            <a:off x="8316913" y="51292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6038 w 792086"/>
              <a:gd name="T3" fmla="*/ 304800 h 304800"/>
              <a:gd name="T4" fmla="*/ 79603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4" name="object 73"/>
          <p:cNvSpPr>
            <a:spLocks/>
          </p:cNvSpPr>
          <p:nvPr/>
        </p:nvSpPr>
        <p:spPr bwMode="auto">
          <a:xfrm>
            <a:off x="755650" y="54340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61880 w 4104512"/>
              <a:gd name="T3" fmla="*/ 304800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5" name="object 74"/>
          <p:cNvSpPr>
            <a:spLocks/>
          </p:cNvSpPr>
          <p:nvPr/>
        </p:nvSpPr>
        <p:spPr bwMode="auto">
          <a:xfrm>
            <a:off x="4859338" y="54340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58212 w 1728215"/>
              <a:gd name="T3" fmla="*/ 304800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6" name="object 75"/>
          <p:cNvSpPr>
            <a:spLocks/>
          </p:cNvSpPr>
          <p:nvPr/>
        </p:nvSpPr>
        <p:spPr bwMode="auto">
          <a:xfrm>
            <a:off x="6588125" y="54340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6090 w 792086"/>
              <a:gd name="T3" fmla="*/ 304800 h 304800"/>
              <a:gd name="T4" fmla="*/ 796090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7" name="object 76"/>
          <p:cNvSpPr>
            <a:spLocks/>
          </p:cNvSpPr>
          <p:nvPr/>
        </p:nvSpPr>
        <p:spPr bwMode="auto">
          <a:xfrm>
            <a:off x="7380288" y="54340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63584 w 936104"/>
              <a:gd name="T3" fmla="*/ 304800 h 304800"/>
              <a:gd name="T4" fmla="*/ 96358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8" name="object 77"/>
          <p:cNvSpPr>
            <a:spLocks/>
          </p:cNvSpPr>
          <p:nvPr/>
        </p:nvSpPr>
        <p:spPr bwMode="auto">
          <a:xfrm>
            <a:off x="8316913" y="54340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6038 w 792086"/>
              <a:gd name="T3" fmla="*/ 304800 h 304800"/>
              <a:gd name="T4" fmla="*/ 79603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9" name="object 78"/>
          <p:cNvSpPr>
            <a:spLocks/>
          </p:cNvSpPr>
          <p:nvPr/>
        </p:nvSpPr>
        <p:spPr bwMode="auto">
          <a:xfrm>
            <a:off x="755650" y="57388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61880 w 4104512"/>
              <a:gd name="T3" fmla="*/ 304800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0" name="object 79"/>
          <p:cNvSpPr>
            <a:spLocks/>
          </p:cNvSpPr>
          <p:nvPr/>
        </p:nvSpPr>
        <p:spPr bwMode="auto">
          <a:xfrm>
            <a:off x="4859338" y="57388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58212 w 1728215"/>
              <a:gd name="T3" fmla="*/ 304800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1" name="object 80"/>
          <p:cNvSpPr>
            <a:spLocks/>
          </p:cNvSpPr>
          <p:nvPr/>
        </p:nvSpPr>
        <p:spPr bwMode="auto">
          <a:xfrm>
            <a:off x="6588125" y="57388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6090 w 792086"/>
              <a:gd name="T3" fmla="*/ 304800 h 304800"/>
              <a:gd name="T4" fmla="*/ 796090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2" name="object 81"/>
          <p:cNvSpPr>
            <a:spLocks/>
          </p:cNvSpPr>
          <p:nvPr/>
        </p:nvSpPr>
        <p:spPr bwMode="auto">
          <a:xfrm>
            <a:off x="7380288" y="57388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63584 w 936104"/>
              <a:gd name="T3" fmla="*/ 304800 h 304800"/>
              <a:gd name="T4" fmla="*/ 96358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3" name="object 82"/>
          <p:cNvSpPr>
            <a:spLocks/>
          </p:cNvSpPr>
          <p:nvPr/>
        </p:nvSpPr>
        <p:spPr bwMode="auto">
          <a:xfrm>
            <a:off x="8316913" y="57388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6038 w 792086"/>
              <a:gd name="T3" fmla="*/ 304800 h 304800"/>
              <a:gd name="T4" fmla="*/ 79603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4" name="object 83"/>
          <p:cNvSpPr>
            <a:spLocks/>
          </p:cNvSpPr>
          <p:nvPr/>
        </p:nvSpPr>
        <p:spPr bwMode="auto">
          <a:xfrm>
            <a:off x="0" y="6043613"/>
            <a:ext cx="755650" cy="793750"/>
          </a:xfrm>
          <a:custGeom>
            <a:avLst/>
            <a:gdLst>
              <a:gd name="T0" fmla="*/ 0 w 755573"/>
              <a:gd name="T1" fmla="*/ 861347 h 792479"/>
              <a:gd name="T2" fmla="*/ 759577 w 755573"/>
              <a:gd name="T3" fmla="*/ 861347 h 792479"/>
              <a:gd name="T4" fmla="*/ 759577 w 755573"/>
              <a:gd name="T5" fmla="*/ 0 h 792479"/>
              <a:gd name="T6" fmla="*/ 0 w 755573"/>
              <a:gd name="T7" fmla="*/ 0 h 792479"/>
              <a:gd name="T8" fmla="*/ 0 w 755573"/>
              <a:gd name="T9" fmla="*/ 861347 h 792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573"/>
              <a:gd name="T16" fmla="*/ 0 h 792479"/>
              <a:gd name="T17" fmla="*/ 755573 w 755573"/>
              <a:gd name="T18" fmla="*/ 792479 h 792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573" h="792479">
                <a:moveTo>
                  <a:pt x="0" y="792480"/>
                </a:moveTo>
                <a:lnTo>
                  <a:pt x="755573" y="792480"/>
                </a:lnTo>
                <a:lnTo>
                  <a:pt x="755573" y="0"/>
                </a:lnTo>
                <a:lnTo>
                  <a:pt x="0" y="0"/>
                </a:lnTo>
                <a:lnTo>
                  <a:pt x="0" y="792480"/>
                </a:lnTo>
                <a:close/>
              </a:path>
            </a:pathLst>
          </a:custGeom>
          <a:solidFill>
            <a:srgbClr val="E6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5" name="object 84"/>
          <p:cNvSpPr>
            <a:spLocks/>
          </p:cNvSpPr>
          <p:nvPr/>
        </p:nvSpPr>
        <p:spPr bwMode="auto">
          <a:xfrm>
            <a:off x="755650" y="6043613"/>
            <a:ext cx="4103688" cy="396875"/>
          </a:xfrm>
          <a:custGeom>
            <a:avLst/>
            <a:gdLst>
              <a:gd name="T0" fmla="*/ 0 w 4104512"/>
              <a:gd name="T1" fmla="*/ 430700 h 396239"/>
              <a:gd name="T2" fmla="*/ 4061880 w 4104512"/>
              <a:gd name="T3" fmla="*/ 430700 h 396239"/>
              <a:gd name="T4" fmla="*/ 4061880 w 4104512"/>
              <a:gd name="T5" fmla="*/ 0 h 396239"/>
              <a:gd name="T6" fmla="*/ 0 w 4104512"/>
              <a:gd name="T7" fmla="*/ 0 h 396239"/>
              <a:gd name="T8" fmla="*/ 0 w 4104512"/>
              <a:gd name="T9" fmla="*/ 430700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96239"/>
              <a:gd name="T17" fmla="*/ 4104512 w 4104512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96239">
                <a:moveTo>
                  <a:pt x="0" y="396240"/>
                </a:moveTo>
                <a:lnTo>
                  <a:pt x="4104512" y="396240"/>
                </a:lnTo>
                <a:lnTo>
                  <a:pt x="4104512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6" name="object 85"/>
          <p:cNvSpPr>
            <a:spLocks/>
          </p:cNvSpPr>
          <p:nvPr/>
        </p:nvSpPr>
        <p:spPr bwMode="auto">
          <a:xfrm>
            <a:off x="4859338" y="6043613"/>
            <a:ext cx="1728787" cy="396875"/>
          </a:xfrm>
          <a:custGeom>
            <a:avLst/>
            <a:gdLst>
              <a:gd name="T0" fmla="*/ 0 w 1728215"/>
              <a:gd name="T1" fmla="*/ 430700 h 396239"/>
              <a:gd name="T2" fmla="*/ 1758212 w 1728215"/>
              <a:gd name="T3" fmla="*/ 430700 h 396239"/>
              <a:gd name="T4" fmla="*/ 1758212 w 1728215"/>
              <a:gd name="T5" fmla="*/ 0 h 396239"/>
              <a:gd name="T6" fmla="*/ 0 w 1728215"/>
              <a:gd name="T7" fmla="*/ 0 h 396239"/>
              <a:gd name="T8" fmla="*/ 0 w 1728215"/>
              <a:gd name="T9" fmla="*/ 430700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96239"/>
              <a:gd name="T17" fmla="*/ 1728215 w 1728215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96239">
                <a:moveTo>
                  <a:pt x="0" y="396240"/>
                </a:moveTo>
                <a:lnTo>
                  <a:pt x="1728215" y="396240"/>
                </a:lnTo>
                <a:lnTo>
                  <a:pt x="1728215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7" name="object 86"/>
          <p:cNvSpPr>
            <a:spLocks/>
          </p:cNvSpPr>
          <p:nvPr/>
        </p:nvSpPr>
        <p:spPr bwMode="auto">
          <a:xfrm>
            <a:off x="6588125" y="6043613"/>
            <a:ext cx="792163" cy="396875"/>
          </a:xfrm>
          <a:custGeom>
            <a:avLst/>
            <a:gdLst>
              <a:gd name="T0" fmla="*/ 0 w 792086"/>
              <a:gd name="T1" fmla="*/ 430700 h 396239"/>
              <a:gd name="T2" fmla="*/ 796090 w 792086"/>
              <a:gd name="T3" fmla="*/ 430700 h 396239"/>
              <a:gd name="T4" fmla="*/ 796090 w 792086"/>
              <a:gd name="T5" fmla="*/ 0 h 396239"/>
              <a:gd name="T6" fmla="*/ 0 w 792086"/>
              <a:gd name="T7" fmla="*/ 0 h 396239"/>
              <a:gd name="T8" fmla="*/ 0 w 792086"/>
              <a:gd name="T9" fmla="*/ 430700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96239"/>
              <a:gd name="T17" fmla="*/ 792086 w 792086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96239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8" name="object 87"/>
          <p:cNvSpPr>
            <a:spLocks/>
          </p:cNvSpPr>
          <p:nvPr/>
        </p:nvSpPr>
        <p:spPr bwMode="auto">
          <a:xfrm>
            <a:off x="7380288" y="6043613"/>
            <a:ext cx="936625" cy="396875"/>
          </a:xfrm>
          <a:custGeom>
            <a:avLst/>
            <a:gdLst>
              <a:gd name="T0" fmla="*/ 0 w 936104"/>
              <a:gd name="T1" fmla="*/ 430700 h 396239"/>
              <a:gd name="T2" fmla="*/ 963584 w 936104"/>
              <a:gd name="T3" fmla="*/ 430700 h 396239"/>
              <a:gd name="T4" fmla="*/ 963584 w 936104"/>
              <a:gd name="T5" fmla="*/ 0 h 396239"/>
              <a:gd name="T6" fmla="*/ 0 w 936104"/>
              <a:gd name="T7" fmla="*/ 0 h 396239"/>
              <a:gd name="T8" fmla="*/ 0 w 936104"/>
              <a:gd name="T9" fmla="*/ 430700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96239"/>
              <a:gd name="T17" fmla="*/ 936104 w 936104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96239">
                <a:moveTo>
                  <a:pt x="0" y="396240"/>
                </a:moveTo>
                <a:lnTo>
                  <a:pt x="936104" y="396240"/>
                </a:lnTo>
                <a:lnTo>
                  <a:pt x="936104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9" name="object 88"/>
          <p:cNvSpPr>
            <a:spLocks/>
          </p:cNvSpPr>
          <p:nvPr/>
        </p:nvSpPr>
        <p:spPr bwMode="auto">
          <a:xfrm>
            <a:off x="8086725" y="6043613"/>
            <a:ext cx="1057275" cy="396875"/>
          </a:xfrm>
          <a:custGeom>
            <a:avLst/>
            <a:gdLst>
              <a:gd name="T0" fmla="*/ 0 w 792086"/>
              <a:gd name="T1" fmla="*/ 430700 h 396239"/>
              <a:gd name="T2" fmla="*/ 2147483646 w 792086"/>
              <a:gd name="T3" fmla="*/ 430700 h 396239"/>
              <a:gd name="T4" fmla="*/ 2147483646 w 792086"/>
              <a:gd name="T5" fmla="*/ 0 h 396239"/>
              <a:gd name="T6" fmla="*/ 0 w 792086"/>
              <a:gd name="T7" fmla="*/ 0 h 396239"/>
              <a:gd name="T8" fmla="*/ 0 w 792086"/>
              <a:gd name="T9" fmla="*/ 430700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96239"/>
              <a:gd name="T17" fmla="*/ 792086 w 792086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96239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0" name="object 89"/>
          <p:cNvSpPr>
            <a:spLocks/>
          </p:cNvSpPr>
          <p:nvPr/>
        </p:nvSpPr>
        <p:spPr bwMode="auto">
          <a:xfrm>
            <a:off x="755650" y="6440488"/>
            <a:ext cx="4103688" cy="396875"/>
          </a:xfrm>
          <a:custGeom>
            <a:avLst/>
            <a:gdLst>
              <a:gd name="T0" fmla="*/ 0 w 4104512"/>
              <a:gd name="T1" fmla="*/ 430645 h 396240"/>
              <a:gd name="T2" fmla="*/ 4061880 w 4104512"/>
              <a:gd name="T3" fmla="*/ 430645 h 396240"/>
              <a:gd name="T4" fmla="*/ 4061880 w 4104512"/>
              <a:gd name="T5" fmla="*/ 0 h 396240"/>
              <a:gd name="T6" fmla="*/ 0 w 4104512"/>
              <a:gd name="T7" fmla="*/ 0 h 396240"/>
              <a:gd name="T8" fmla="*/ 0 w 4104512"/>
              <a:gd name="T9" fmla="*/ 43064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96240"/>
              <a:gd name="T17" fmla="*/ 4104512 w 4104512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96240">
                <a:moveTo>
                  <a:pt x="0" y="396240"/>
                </a:moveTo>
                <a:lnTo>
                  <a:pt x="4104512" y="396240"/>
                </a:lnTo>
                <a:lnTo>
                  <a:pt x="4104512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1" name="object 90"/>
          <p:cNvSpPr>
            <a:spLocks/>
          </p:cNvSpPr>
          <p:nvPr/>
        </p:nvSpPr>
        <p:spPr bwMode="auto">
          <a:xfrm>
            <a:off x="4859338" y="6440488"/>
            <a:ext cx="1728787" cy="396875"/>
          </a:xfrm>
          <a:custGeom>
            <a:avLst/>
            <a:gdLst>
              <a:gd name="T0" fmla="*/ 0 w 1728215"/>
              <a:gd name="T1" fmla="*/ 430645 h 396240"/>
              <a:gd name="T2" fmla="*/ 1758212 w 1728215"/>
              <a:gd name="T3" fmla="*/ 430645 h 396240"/>
              <a:gd name="T4" fmla="*/ 1758212 w 1728215"/>
              <a:gd name="T5" fmla="*/ 0 h 396240"/>
              <a:gd name="T6" fmla="*/ 0 w 1728215"/>
              <a:gd name="T7" fmla="*/ 0 h 396240"/>
              <a:gd name="T8" fmla="*/ 0 w 1728215"/>
              <a:gd name="T9" fmla="*/ 43064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96240"/>
              <a:gd name="T17" fmla="*/ 1728215 w 1728215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96240">
                <a:moveTo>
                  <a:pt x="0" y="396240"/>
                </a:moveTo>
                <a:lnTo>
                  <a:pt x="1728215" y="396240"/>
                </a:lnTo>
                <a:lnTo>
                  <a:pt x="1728215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2" name="object 91"/>
          <p:cNvSpPr>
            <a:spLocks/>
          </p:cNvSpPr>
          <p:nvPr/>
        </p:nvSpPr>
        <p:spPr bwMode="auto">
          <a:xfrm>
            <a:off x="6588125" y="6440488"/>
            <a:ext cx="792163" cy="396875"/>
          </a:xfrm>
          <a:custGeom>
            <a:avLst/>
            <a:gdLst>
              <a:gd name="T0" fmla="*/ 0 w 792086"/>
              <a:gd name="T1" fmla="*/ 430645 h 396240"/>
              <a:gd name="T2" fmla="*/ 796090 w 792086"/>
              <a:gd name="T3" fmla="*/ 430645 h 396240"/>
              <a:gd name="T4" fmla="*/ 796090 w 792086"/>
              <a:gd name="T5" fmla="*/ 0 h 396240"/>
              <a:gd name="T6" fmla="*/ 0 w 792086"/>
              <a:gd name="T7" fmla="*/ 0 h 396240"/>
              <a:gd name="T8" fmla="*/ 0 w 792086"/>
              <a:gd name="T9" fmla="*/ 43064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96240"/>
              <a:gd name="T17" fmla="*/ 792086 w 792086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96240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3" name="object 92"/>
          <p:cNvSpPr>
            <a:spLocks/>
          </p:cNvSpPr>
          <p:nvPr/>
        </p:nvSpPr>
        <p:spPr bwMode="auto">
          <a:xfrm>
            <a:off x="7380288" y="6440488"/>
            <a:ext cx="936625" cy="396875"/>
          </a:xfrm>
          <a:custGeom>
            <a:avLst/>
            <a:gdLst>
              <a:gd name="T0" fmla="*/ 0 w 936104"/>
              <a:gd name="T1" fmla="*/ 430645 h 396240"/>
              <a:gd name="T2" fmla="*/ 963584 w 936104"/>
              <a:gd name="T3" fmla="*/ 430645 h 396240"/>
              <a:gd name="T4" fmla="*/ 963584 w 936104"/>
              <a:gd name="T5" fmla="*/ 0 h 396240"/>
              <a:gd name="T6" fmla="*/ 0 w 936104"/>
              <a:gd name="T7" fmla="*/ 0 h 396240"/>
              <a:gd name="T8" fmla="*/ 0 w 936104"/>
              <a:gd name="T9" fmla="*/ 43064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96240"/>
              <a:gd name="T17" fmla="*/ 936104 w 936104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96240">
                <a:moveTo>
                  <a:pt x="0" y="396240"/>
                </a:moveTo>
                <a:lnTo>
                  <a:pt x="936104" y="396240"/>
                </a:lnTo>
                <a:lnTo>
                  <a:pt x="936104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4" name="object 93"/>
          <p:cNvSpPr>
            <a:spLocks/>
          </p:cNvSpPr>
          <p:nvPr/>
        </p:nvSpPr>
        <p:spPr bwMode="auto">
          <a:xfrm>
            <a:off x="8316913" y="6440488"/>
            <a:ext cx="792162" cy="396875"/>
          </a:xfrm>
          <a:custGeom>
            <a:avLst/>
            <a:gdLst>
              <a:gd name="T0" fmla="*/ 0 w 792086"/>
              <a:gd name="T1" fmla="*/ 430645 h 396240"/>
              <a:gd name="T2" fmla="*/ 796038 w 792086"/>
              <a:gd name="T3" fmla="*/ 430645 h 396240"/>
              <a:gd name="T4" fmla="*/ 796038 w 792086"/>
              <a:gd name="T5" fmla="*/ 0 h 396240"/>
              <a:gd name="T6" fmla="*/ 0 w 792086"/>
              <a:gd name="T7" fmla="*/ 0 h 396240"/>
              <a:gd name="T8" fmla="*/ 0 w 792086"/>
              <a:gd name="T9" fmla="*/ 43064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96240"/>
              <a:gd name="T17" fmla="*/ 792086 w 792086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96240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5" name="object 94"/>
          <p:cNvSpPr>
            <a:spLocks/>
          </p:cNvSpPr>
          <p:nvPr/>
        </p:nvSpPr>
        <p:spPr bwMode="auto">
          <a:xfrm>
            <a:off x="755650" y="987425"/>
            <a:ext cx="0" cy="5856288"/>
          </a:xfrm>
          <a:custGeom>
            <a:avLst/>
            <a:gdLst>
              <a:gd name="T0" fmla="*/ 0 h 5855769"/>
              <a:gd name="T1" fmla="*/ 5882817 h 5855769"/>
              <a:gd name="T2" fmla="*/ 0 60000 65536"/>
              <a:gd name="T3" fmla="*/ 0 60000 65536"/>
              <a:gd name="T4" fmla="*/ 0 h 5855769"/>
              <a:gd name="T5" fmla="*/ 5855769 h 585576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855769">
                <a:moveTo>
                  <a:pt x="0" y="0"/>
                </a:moveTo>
                <a:lnTo>
                  <a:pt x="0" y="5855769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6" name="object 95"/>
          <p:cNvSpPr>
            <a:spLocks/>
          </p:cNvSpPr>
          <p:nvPr/>
        </p:nvSpPr>
        <p:spPr bwMode="auto">
          <a:xfrm>
            <a:off x="4859338" y="327025"/>
            <a:ext cx="0" cy="6516688"/>
          </a:xfrm>
          <a:custGeom>
            <a:avLst/>
            <a:gdLst>
              <a:gd name="T0" fmla="*/ 0 h 6516677"/>
              <a:gd name="T1" fmla="*/ 6517249 h 6516677"/>
              <a:gd name="T2" fmla="*/ 0 60000 65536"/>
              <a:gd name="T3" fmla="*/ 0 60000 65536"/>
              <a:gd name="T4" fmla="*/ 0 h 6516677"/>
              <a:gd name="T5" fmla="*/ 6516677 h 65166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7" name="object 96"/>
          <p:cNvSpPr>
            <a:spLocks/>
          </p:cNvSpPr>
          <p:nvPr/>
        </p:nvSpPr>
        <p:spPr bwMode="auto">
          <a:xfrm>
            <a:off x="6588125" y="327025"/>
            <a:ext cx="0" cy="6516688"/>
          </a:xfrm>
          <a:custGeom>
            <a:avLst/>
            <a:gdLst>
              <a:gd name="T0" fmla="*/ 0 h 6516677"/>
              <a:gd name="T1" fmla="*/ 6517249 h 6516677"/>
              <a:gd name="T2" fmla="*/ 0 60000 65536"/>
              <a:gd name="T3" fmla="*/ 0 60000 65536"/>
              <a:gd name="T4" fmla="*/ 0 h 6516677"/>
              <a:gd name="T5" fmla="*/ 6516677 h 65166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8" name="object 97"/>
          <p:cNvSpPr>
            <a:spLocks/>
          </p:cNvSpPr>
          <p:nvPr/>
        </p:nvSpPr>
        <p:spPr bwMode="auto">
          <a:xfrm>
            <a:off x="7380288" y="327025"/>
            <a:ext cx="0" cy="2336800"/>
          </a:xfrm>
          <a:custGeom>
            <a:avLst/>
            <a:gdLst>
              <a:gd name="T0" fmla="*/ 0 h 2337942"/>
              <a:gd name="T1" fmla="*/ 2279292 h 2337942"/>
              <a:gd name="T2" fmla="*/ 0 60000 65536"/>
              <a:gd name="T3" fmla="*/ 0 60000 65536"/>
              <a:gd name="T4" fmla="*/ 0 h 2337942"/>
              <a:gd name="T5" fmla="*/ 2337942 h 233794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337942">
                <a:moveTo>
                  <a:pt x="0" y="0"/>
                </a:moveTo>
                <a:lnTo>
                  <a:pt x="0" y="2337942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9" name="object 98"/>
          <p:cNvSpPr>
            <a:spLocks/>
          </p:cNvSpPr>
          <p:nvPr/>
        </p:nvSpPr>
        <p:spPr bwMode="auto">
          <a:xfrm>
            <a:off x="7380288" y="2955925"/>
            <a:ext cx="0" cy="3887788"/>
          </a:xfrm>
          <a:custGeom>
            <a:avLst/>
            <a:gdLst>
              <a:gd name="T0" fmla="*/ 0 h 3886634"/>
              <a:gd name="T1" fmla="*/ 3947098 h 3886634"/>
              <a:gd name="T2" fmla="*/ 0 60000 65536"/>
              <a:gd name="T3" fmla="*/ 0 60000 65536"/>
              <a:gd name="T4" fmla="*/ 0 h 3886634"/>
              <a:gd name="T5" fmla="*/ 3886634 h 388663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0" name="object 99"/>
          <p:cNvSpPr>
            <a:spLocks/>
          </p:cNvSpPr>
          <p:nvPr/>
        </p:nvSpPr>
        <p:spPr bwMode="auto">
          <a:xfrm>
            <a:off x="8316913" y="327025"/>
            <a:ext cx="0" cy="2336800"/>
          </a:xfrm>
          <a:custGeom>
            <a:avLst/>
            <a:gdLst>
              <a:gd name="T0" fmla="*/ 0 h 2337942"/>
              <a:gd name="T1" fmla="*/ 2279292 h 2337942"/>
              <a:gd name="T2" fmla="*/ 0 60000 65536"/>
              <a:gd name="T3" fmla="*/ 0 60000 65536"/>
              <a:gd name="T4" fmla="*/ 0 h 2337942"/>
              <a:gd name="T5" fmla="*/ 2337942 h 233794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337942">
                <a:moveTo>
                  <a:pt x="0" y="0"/>
                </a:moveTo>
                <a:lnTo>
                  <a:pt x="0" y="2337942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1" name="object 100"/>
          <p:cNvSpPr>
            <a:spLocks/>
          </p:cNvSpPr>
          <p:nvPr/>
        </p:nvSpPr>
        <p:spPr bwMode="auto">
          <a:xfrm>
            <a:off x="8316913" y="2955925"/>
            <a:ext cx="0" cy="3887788"/>
          </a:xfrm>
          <a:custGeom>
            <a:avLst/>
            <a:gdLst>
              <a:gd name="T0" fmla="*/ 0 h 3886634"/>
              <a:gd name="T1" fmla="*/ 3947098 h 3886634"/>
              <a:gd name="T2" fmla="*/ 0 60000 65536"/>
              <a:gd name="T3" fmla="*/ 0 60000 65536"/>
              <a:gd name="T4" fmla="*/ 0 h 3886634"/>
              <a:gd name="T5" fmla="*/ 3886634 h 388663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2" name="object 101"/>
          <p:cNvSpPr>
            <a:spLocks/>
          </p:cNvSpPr>
          <p:nvPr/>
        </p:nvSpPr>
        <p:spPr bwMode="auto">
          <a:xfrm>
            <a:off x="0" y="1006475"/>
            <a:ext cx="9115425" cy="0"/>
          </a:xfrm>
          <a:custGeom>
            <a:avLst/>
            <a:gdLst>
              <a:gd name="T0" fmla="*/ 0 w 9114790"/>
              <a:gd name="T1" fmla="*/ 9147868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3" name="object 102"/>
          <p:cNvSpPr>
            <a:spLocks/>
          </p:cNvSpPr>
          <p:nvPr/>
        </p:nvSpPr>
        <p:spPr bwMode="auto">
          <a:xfrm>
            <a:off x="749300" y="1252538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4" name="object 103"/>
          <p:cNvSpPr>
            <a:spLocks/>
          </p:cNvSpPr>
          <p:nvPr/>
        </p:nvSpPr>
        <p:spPr bwMode="auto">
          <a:xfrm>
            <a:off x="749300" y="1743075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5" name="object 104"/>
          <p:cNvSpPr>
            <a:spLocks/>
          </p:cNvSpPr>
          <p:nvPr/>
        </p:nvSpPr>
        <p:spPr bwMode="auto">
          <a:xfrm>
            <a:off x="749300" y="2047875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6" name="object 105"/>
          <p:cNvSpPr>
            <a:spLocks/>
          </p:cNvSpPr>
          <p:nvPr/>
        </p:nvSpPr>
        <p:spPr bwMode="auto">
          <a:xfrm>
            <a:off x="749300" y="2352675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7" name="object 106"/>
          <p:cNvSpPr>
            <a:spLocks/>
          </p:cNvSpPr>
          <p:nvPr/>
        </p:nvSpPr>
        <p:spPr bwMode="auto">
          <a:xfrm>
            <a:off x="749300" y="2657475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8" name="object 107"/>
          <p:cNvSpPr>
            <a:spLocks/>
          </p:cNvSpPr>
          <p:nvPr/>
        </p:nvSpPr>
        <p:spPr bwMode="auto">
          <a:xfrm>
            <a:off x="749300" y="2962275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9" name="object 108"/>
          <p:cNvSpPr>
            <a:spLocks/>
          </p:cNvSpPr>
          <p:nvPr/>
        </p:nvSpPr>
        <p:spPr bwMode="auto">
          <a:xfrm>
            <a:off x="749300" y="3481388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0" name="object 109"/>
          <p:cNvSpPr>
            <a:spLocks/>
          </p:cNvSpPr>
          <p:nvPr/>
        </p:nvSpPr>
        <p:spPr bwMode="auto">
          <a:xfrm>
            <a:off x="749300" y="3786188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1" name="object 110"/>
          <p:cNvSpPr>
            <a:spLocks/>
          </p:cNvSpPr>
          <p:nvPr/>
        </p:nvSpPr>
        <p:spPr bwMode="auto">
          <a:xfrm>
            <a:off x="749300" y="4002088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2" name="object 111"/>
          <p:cNvSpPr>
            <a:spLocks/>
          </p:cNvSpPr>
          <p:nvPr/>
        </p:nvSpPr>
        <p:spPr bwMode="auto">
          <a:xfrm>
            <a:off x="749300" y="4519613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3" name="object 112"/>
          <p:cNvSpPr>
            <a:spLocks/>
          </p:cNvSpPr>
          <p:nvPr/>
        </p:nvSpPr>
        <p:spPr bwMode="auto">
          <a:xfrm>
            <a:off x="749300" y="4824413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4" name="object 113"/>
          <p:cNvSpPr>
            <a:spLocks/>
          </p:cNvSpPr>
          <p:nvPr/>
        </p:nvSpPr>
        <p:spPr bwMode="auto">
          <a:xfrm>
            <a:off x="0" y="5129213"/>
            <a:ext cx="9115425" cy="0"/>
          </a:xfrm>
          <a:custGeom>
            <a:avLst/>
            <a:gdLst>
              <a:gd name="T0" fmla="*/ 0 w 9114790"/>
              <a:gd name="T1" fmla="*/ 9147868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5" name="object 114"/>
          <p:cNvSpPr>
            <a:spLocks/>
          </p:cNvSpPr>
          <p:nvPr/>
        </p:nvSpPr>
        <p:spPr bwMode="auto">
          <a:xfrm>
            <a:off x="749300" y="5434013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6" name="object 115"/>
          <p:cNvSpPr>
            <a:spLocks/>
          </p:cNvSpPr>
          <p:nvPr/>
        </p:nvSpPr>
        <p:spPr bwMode="auto">
          <a:xfrm>
            <a:off x="749300" y="5738813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7" name="object 116"/>
          <p:cNvSpPr>
            <a:spLocks/>
          </p:cNvSpPr>
          <p:nvPr/>
        </p:nvSpPr>
        <p:spPr bwMode="auto">
          <a:xfrm>
            <a:off x="0" y="6043613"/>
            <a:ext cx="9115425" cy="0"/>
          </a:xfrm>
          <a:custGeom>
            <a:avLst/>
            <a:gdLst>
              <a:gd name="T0" fmla="*/ 0 w 9114790"/>
              <a:gd name="T1" fmla="*/ 9147868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8" name="object 117"/>
          <p:cNvSpPr>
            <a:spLocks/>
          </p:cNvSpPr>
          <p:nvPr/>
        </p:nvSpPr>
        <p:spPr bwMode="auto">
          <a:xfrm>
            <a:off x="749300" y="6440488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9" name="object 118"/>
          <p:cNvSpPr>
            <a:spLocks/>
          </p:cNvSpPr>
          <p:nvPr/>
        </p:nvSpPr>
        <p:spPr bwMode="auto">
          <a:xfrm>
            <a:off x="0" y="327025"/>
            <a:ext cx="0" cy="6516688"/>
          </a:xfrm>
          <a:custGeom>
            <a:avLst/>
            <a:gdLst>
              <a:gd name="T0" fmla="*/ 0 h 6516677"/>
              <a:gd name="T1" fmla="*/ 6517249 h 6516677"/>
              <a:gd name="T2" fmla="*/ 0 60000 65536"/>
              <a:gd name="T3" fmla="*/ 0 60000 65536"/>
              <a:gd name="T4" fmla="*/ 0 h 6516677"/>
              <a:gd name="T5" fmla="*/ 6516677 h 65166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80" name="object 119"/>
          <p:cNvSpPr>
            <a:spLocks/>
          </p:cNvSpPr>
          <p:nvPr/>
        </p:nvSpPr>
        <p:spPr bwMode="auto">
          <a:xfrm>
            <a:off x="9109075" y="327025"/>
            <a:ext cx="0" cy="6516688"/>
          </a:xfrm>
          <a:custGeom>
            <a:avLst/>
            <a:gdLst>
              <a:gd name="T0" fmla="*/ 0 h 6516677"/>
              <a:gd name="T1" fmla="*/ 6517249 h 6516677"/>
              <a:gd name="T2" fmla="*/ 0 60000 65536"/>
              <a:gd name="T3" fmla="*/ 0 60000 65536"/>
              <a:gd name="T4" fmla="*/ 0 h 6516677"/>
              <a:gd name="T5" fmla="*/ 6516677 h 65166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81" name="object 120"/>
          <p:cNvSpPr>
            <a:spLocks/>
          </p:cNvSpPr>
          <p:nvPr/>
        </p:nvSpPr>
        <p:spPr bwMode="auto">
          <a:xfrm>
            <a:off x="0" y="333375"/>
            <a:ext cx="9115425" cy="0"/>
          </a:xfrm>
          <a:custGeom>
            <a:avLst/>
            <a:gdLst>
              <a:gd name="T0" fmla="*/ 0 w 9114790"/>
              <a:gd name="T1" fmla="*/ 9147868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82" name="object 121"/>
          <p:cNvSpPr>
            <a:spLocks/>
          </p:cNvSpPr>
          <p:nvPr/>
        </p:nvSpPr>
        <p:spPr bwMode="auto">
          <a:xfrm>
            <a:off x="0" y="6837363"/>
            <a:ext cx="9115425" cy="0"/>
          </a:xfrm>
          <a:custGeom>
            <a:avLst/>
            <a:gdLst>
              <a:gd name="T0" fmla="*/ 0 w 9114790"/>
              <a:gd name="T1" fmla="*/ 9147868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83" name="object 122"/>
          <p:cNvSpPr txBox="1">
            <a:spLocks noChangeArrowheads="1"/>
          </p:cNvSpPr>
          <p:nvPr/>
        </p:nvSpPr>
        <p:spPr bwMode="auto">
          <a:xfrm>
            <a:off x="747713" y="382588"/>
            <a:ext cx="33639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93738" indent="-6810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  <a:cs typeface="Times New Roman" panose="02020603050405020304" pitchFamily="18" charset="0"/>
              </a:rPr>
              <a:t>Налоги и сборы, установленные законодательством</a:t>
            </a:r>
            <a:endParaRPr lang="ru-RU" altLang="ru-RU" sz="1800">
              <a:cs typeface="Times New Roman" panose="02020603050405020304" pitchFamily="18" charset="0"/>
            </a:endParaRPr>
          </a:p>
        </p:txBody>
      </p:sp>
      <p:sp>
        <p:nvSpPr>
          <p:cNvPr id="126" name="object 123"/>
          <p:cNvSpPr txBox="1"/>
          <p:nvPr/>
        </p:nvSpPr>
        <p:spPr>
          <a:xfrm>
            <a:off x="5064125" y="568325"/>
            <a:ext cx="1319213" cy="195263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sz="1200" b="1" spc="-25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б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ла</a:t>
            </a:r>
            <a:r>
              <a:rPr sz="1200" b="1" spc="-10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с</a:t>
            </a:r>
            <a:r>
              <a:rPr sz="1200" b="1" spc="5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ной</a:t>
            </a:r>
            <a:r>
              <a:rPr sz="1200" b="1" spc="-25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б</a:t>
            </a:r>
            <a:r>
              <a:rPr sz="1200" b="1" spc="-80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ю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д</a:t>
            </a:r>
            <a:r>
              <a:rPr sz="1200" b="1" spc="-30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ж</a:t>
            </a:r>
            <a:r>
              <a:rPr sz="1200" b="1" spc="-5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е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т</a:t>
            </a:r>
            <a:endParaRPr sz="1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485" name="object 124"/>
          <p:cNvSpPr txBox="1">
            <a:spLocks noChangeArrowheads="1"/>
          </p:cNvSpPr>
          <p:nvPr/>
        </p:nvSpPr>
        <p:spPr bwMode="auto">
          <a:xfrm>
            <a:off x="6613525" y="368300"/>
            <a:ext cx="7667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31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  <a:cs typeface="Times New Roman" panose="02020603050405020304" pitchFamily="18" charset="0"/>
              </a:rPr>
              <a:t>Бюджеты поселений гор/сельск</a:t>
            </a:r>
            <a:endParaRPr lang="ru-RU" altLang="ru-RU" sz="1200">
              <a:cs typeface="Times New Roman" panose="02020603050405020304" pitchFamily="18" charset="0"/>
            </a:endParaRPr>
          </a:p>
        </p:txBody>
      </p:sp>
      <p:sp>
        <p:nvSpPr>
          <p:cNvPr id="15486" name="object 126"/>
          <p:cNvSpPr txBox="1">
            <a:spLocks noChangeArrowheads="1"/>
          </p:cNvSpPr>
          <p:nvPr/>
        </p:nvSpPr>
        <p:spPr bwMode="auto">
          <a:xfrm>
            <a:off x="8316913" y="385763"/>
            <a:ext cx="8270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  <a:cs typeface="Times New Roman" panose="02020603050405020304" pitchFamily="18" charset="0"/>
              </a:rPr>
              <a:t>Бюджет городского округа</a:t>
            </a:r>
            <a:endParaRPr lang="ru-RU" altLang="ru-RU" sz="1200">
              <a:cs typeface="Times New Roman" panose="02020603050405020304" pitchFamily="18" charset="0"/>
            </a:endParaRPr>
          </a:p>
        </p:txBody>
      </p:sp>
      <p:sp>
        <p:nvSpPr>
          <p:cNvPr id="129" name="object 127"/>
          <p:cNvSpPr txBox="1"/>
          <p:nvPr/>
        </p:nvSpPr>
        <p:spPr>
          <a:xfrm>
            <a:off x="82804" y="2269393"/>
            <a:ext cx="316865" cy="1600835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latin typeface="+mn-lt"/>
                <a:cs typeface="Times New Roman" panose="02020603050405020304" pitchFamily="18" charset="0"/>
              </a:rPr>
              <a:t>Ф</a:t>
            </a:r>
            <a:r>
              <a:rPr sz="2000" b="1" spc="-35">
                <a:latin typeface="+mn-lt"/>
                <a:cs typeface="Times New Roman" panose="02020603050405020304" pitchFamily="18" charset="0"/>
              </a:rPr>
              <a:t>е</a:t>
            </a:r>
            <a:r>
              <a:rPr sz="2000" b="1" spc="-10">
                <a:latin typeface="+mn-lt"/>
                <a:cs typeface="Times New Roman" panose="02020603050405020304" pitchFamily="18" charset="0"/>
              </a:rPr>
              <a:t>д</a:t>
            </a:r>
            <a:r>
              <a:rPr sz="2000" b="1">
                <a:latin typeface="+mn-lt"/>
                <a:cs typeface="Times New Roman" panose="02020603050405020304" pitchFamily="18" charset="0"/>
              </a:rPr>
              <a:t>ер</a:t>
            </a:r>
            <a:r>
              <a:rPr sz="20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2000" b="1">
                <a:latin typeface="+mn-lt"/>
                <a:cs typeface="Times New Roman" panose="02020603050405020304" pitchFamily="18" charset="0"/>
              </a:rPr>
              <a:t>л</a:t>
            </a:r>
            <a:r>
              <a:rPr sz="2000" b="1" spc="10">
                <a:latin typeface="+mn-lt"/>
                <a:cs typeface="Times New Roman" panose="02020603050405020304" pitchFamily="18" charset="0"/>
              </a:rPr>
              <a:t>ь</a:t>
            </a:r>
            <a:r>
              <a:rPr sz="2000" b="1">
                <a:latin typeface="+mn-lt"/>
                <a:cs typeface="Times New Roman" panose="02020603050405020304" pitchFamily="18" charset="0"/>
              </a:rPr>
              <a:t>н</a:t>
            </a:r>
            <a:r>
              <a:rPr sz="2000"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sz="2000" b="1">
                <a:latin typeface="+mn-lt"/>
                <a:cs typeface="Times New Roman" panose="02020603050405020304" pitchFamily="18" charset="0"/>
              </a:rPr>
              <a:t>е</a:t>
            </a:r>
            <a:endParaRPr sz="20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0" name="object 128"/>
          <p:cNvSpPr txBox="1"/>
          <p:nvPr/>
        </p:nvSpPr>
        <p:spPr>
          <a:xfrm>
            <a:off x="835025" y="1020763"/>
            <a:ext cx="26066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б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ль</a:t>
            </a:r>
            <a:r>
              <a:rPr sz="1400" b="1" spc="-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орган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за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ци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й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1" name="object 129"/>
          <p:cNvSpPr txBox="1"/>
          <p:nvPr/>
        </p:nvSpPr>
        <p:spPr>
          <a:xfrm>
            <a:off x="5489575" y="1020763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2" name="object 130"/>
          <p:cNvSpPr txBox="1"/>
          <p:nvPr/>
        </p:nvSpPr>
        <p:spPr>
          <a:xfrm>
            <a:off x="835025" y="1389063"/>
            <a:ext cx="272415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д</a:t>
            </a:r>
            <a:r>
              <a:rPr sz="1400" b="1" spc="-30" dirty="0" err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45" dirty="0" err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-30" dirty="0" err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ды</a:t>
            </a:r>
            <a:r>
              <a:rPr sz="1400" b="1" spc="-3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5" dirty="0" err="1">
                <a:latin typeface="+mn-lt"/>
                <a:cs typeface="Times New Roman" panose="02020603050405020304" pitchFamily="18" charset="0"/>
              </a:rPr>
              <a:t>ф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з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ч</a:t>
            </a:r>
            <a:r>
              <a:rPr sz="1400" b="1" spc="10" dirty="0" err="1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ск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ц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3" name="object 132"/>
          <p:cNvSpPr txBox="1"/>
          <p:nvPr/>
        </p:nvSpPr>
        <p:spPr>
          <a:xfrm>
            <a:off x="6588125" y="1412875"/>
            <a:ext cx="792163" cy="2873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10%</a:t>
            </a:r>
            <a:r>
              <a:rPr lang="ru-RU" sz="1400" b="1" spc="5" dirty="0">
                <a:latin typeface="+mn-lt"/>
                <a:cs typeface="Times New Roman" panose="02020603050405020304" pitchFamily="18" charset="0"/>
              </a:rPr>
              <a:t>/2%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492" name="object 134"/>
          <p:cNvSpPr txBox="1">
            <a:spLocks noChangeArrowheads="1"/>
          </p:cNvSpPr>
          <p:nvPr/>
        </p:nvSpPr>
        <p:spPr bwMode="auto">
          <a:xfrm>
            <a:off x="8456613" y="1389063"/>
            <a:ext cx="5159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15%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35025" y="1784350"/>
            <a:ext cx="182086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кци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зы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 err="1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 spc="-5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15" err="1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 err="1">
                <a:latin typeface="+mn-lt"/>
                <a:cs typeface="Times New Roman" panose="02020603050405020304" pitchFamily="18" charset="0"/>
              </a:rPr>
              <a:t>о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487988" y="1784350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100%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495" name="object 137"/>
          <p:cNvSpPr txBox="1">
            <a:spLocks noChangeArrowheads="1"/>
          </p:cNvSpPr>
          <p:nvPr/>
        </p:nvSpPr>
        <p:spPr bwMode="auto">
          <a:xfrm>
            <a:off x="6942138" y="1784350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496" name="object 138"/>
          <p:cNvSpPr txBox="1">
            <a:spLocks noChangeArrowheads="1"/>
          </p:cNvSpPr>
          <p:nvPr/>
        </p:nvSpPr>
        <p:spPr bwMode="auto">
          <a:xfrm>
            <a:off x="7807325" y="1784350"/>
            <a:ext cx="841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497" name="object 139"/>
          <p:cNvSpPr txBox="1">
            <a:spLocks noChangeArrowheads="1"/>
          </p:cNvSpPr>
          <p:nvPr/>
        </p:nvSpPr>
        <p:spPr bwMode="auto">
          <a:xfrm>
            <a:off x="8670925" y="1784350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35025" y="2089150"/>
            <a:ext cx="297180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+mn-lt"/>
                <a:cs typeface="Times New Roman" panose="02020603050405020304" pitchFamily="18" charset="0"/>
              </a:rPr>
              <a:t>Акци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зы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 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к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40">
                <a:latin typeface="+mn-lt"/>
                <a:cs typeface="Times New Roman" panose="02020603050405020304" pitchFamily="18" charset="0"/>
              </a:rPr>
              <a:t>г</a:t>
            </a:r>
            <a:r>
              <a:rPr sz="1400" b="1" spc="-20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льную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-35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ду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кци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ю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499" name="object 141"/>
          <p:cNvSpPr txBox="1">
            <a:spLocks noChangeArrowheads="1"/>
          </p:cNvSpPr>
          <p:nvPr/>
        </p:nvSpPr>
        <p:spPr bwMode="auto">
          <a:xfrm>
            <a:off x="5534025" y="2089150"/>
            <a:ext cx="3841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40%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00" name="object 142"/>
          <p:cNvSpPr txBox="1">
            <a:spLocks noChangeArrowheads="1"/>
          </p:cNvSpPr>
          <p:nvPr/>
        </p:nvSpPr>
        <p:spPr bwMode="auto">
          <a:xfrm>
            <a:off x="6942138" y="2089150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01" name="object 143"/>
          <p:cNvSpPr txBox="1">
            <a:spLocks noChangeArrowheads="1"/>
          </p:cNvSpPr>
          <p:nvPr/>
        </p:nvSpPr>
        <p:spPr bwMode="auto">
          <a:xfrm>
            <a:off x="7807325" y="2089150"/>
            <a:ext cx="841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02" name="object 144"/>
          <p:cNvSpPr txBox="1">
            <a:spLocks noChangeArrowheads="1"/>
          </p:cNvSpPr>
          <p:nvPr/>
        </p:nvSpPr>
        <p:spPr bwMode="auto">
          <a:xfrm>
            <a:off x="8670925" y="2089150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35025" y="2393950"/>
            <a:ext cx="385445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кци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зы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э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пи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щ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40">
                <a:latin typeface="+mn-lt"/>
                <a:cs typeface="Times New Roman" panose="02020603050405020304" pitchFamily="18" charset="0"/>
              </a:rPr>
              <a:t>г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сы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ья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534025" y="2393950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50%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05" name="object 147"/>
          <p:cNvSpPr txBox="1">
            <a:spLocks noChangeArrowheads="1"/>
          </p:cNvSpPr>
          <p:nvPr/>
        </p:nvSpPr>
        <p:spPr bwMode="auto">
          <a:xfrm>
            <a:off x="6942138" y="2393950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06" name="object 148"/>
          <p:cNvSpPr txBox="1">
            <a:spLocks noChangeArrowheads="1"/>
          </p:cNvSpPr>
          <p:nvPr/>
        </p:nvSpPr>
        <p:spPr bwMode="auto">
          <a:xfrm>
            <a:off x="7807325" y="2393950"/>
            <a:ext cx="841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07" name="object 149"/>
          <p:cNvSpPr txBox="1">
            <a:spLocks noChangeArrowheads="1"/>
          </p:cNvSpPr>
          <p:nvPr/>
        </p:nvSpPr>
        <p:spPr bwMode="auto">
          <a:xfrm>
            <a:off x="8670925" y="2393950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835025" y="2698750"/>
            <a:ext cx="222091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кци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зы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ф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еп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дукты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534025" y="2698750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90%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658100" y="2698750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11" name="object 153"/>
          <p:cNvSpPr txBox="1">
            <a:spLocks noChangeArrowheads="1"/>
          </p:cNvSpPr>
          <p:nvPr/>
        </p:nvSpPr>
        <p:spPr bwMode="auto">
          <a:xfrm>
            <a:off x="835025" y="3003550"/>
            <a:ext cx="33829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Налог на добычу общераспространенных полезных ископаемых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487988" y="3109913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100%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13" name="object 155"/>
          <p:cNvSpPr txBox="1">
            <a:spLocks noChangeArrowheads="1"/>
          </p:cNvSpPr>
          <p:nvPr/>
        </p:nvSpPr>
        <p:spPr bwMode="auto">
          <a:xfrm>
            <a:off x="6942138" y="3109913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14" name="object 156"/>
          <p:cNvSpPr txBox="1">
            <a:spLocks noChangeArrowheads="1"/>
          </p:cNvSpPr>
          <p:nvPr/>
        </p:nvSpPr>
        <p:spPr bwMode="auto">
          <a:xfrm>
            <a:off x="7810500" y="3103563"/>
            <a:ext cx="793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15" name="object 157"/>
          <p:cNvSpPr txBox="1">
            <a:spLocks noChangeArrowheads="1"/>
          </p:cNvSpPr>
          <p:nvPr/>
        </p:nvSpPr>
        <p:spPr bwMode="auto">
          <a:xfrm>
            <a:off x="8672513" y="3103563"/>
            <a:ext cx="809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35025" y="3521075"/>
            <a:ext cx="387191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д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об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чу</a:t>
            </a:r>
            <a:r>
              <a:rPr sz="1400" b="1" spc="-2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-35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ч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 spc="-20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лез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к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аем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х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534025" y="3521075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60%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18" name="object 160"/>
          <p:cNvSpPr txBox="1">
            <a:spLocks noChangeArrowheads="1"/>
          </p:cNvSpPr>
          <p:nvPr/>
        </p:nvSpPr>
        <p:spPr bwMode="auto">
          <a:xfrm>
            <a:off x="6942138" y="3521075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19" name="object 161"/>
          <p:cNvSpPr txBox="1">
            <a:spLocks noChangeArrowheads="1"/>
          </p:cNvSpPr>
          <p:nvPr/>
        </p:nvSpPr>
        <p:spPr bwMode="auto">
          <a:xfrm>
            <a:off x="7810500" y="3516313"/>
            <a:ext cx="793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20" name="object 162"/>
          <p:cNvSpPr txBox="1">
            <a:spLocks noChangeArrowheads="1"/>
          </p:cNvSpPr>
          <p:nvPr/>
        </p:nvSpPr>
        <p:spPr bwMode="auto">
          <a:xfrm>
            <a:off x="8672513" y="3516313"/>
            <a:ext cx="809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835025" y="3786188"/>
            <a:ext cx="305752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25">
                <a:latin typeface="+mn-lt"/>
                <a:cs typeface="Times New Roman" panose="02020603050405020304" pitchFamily="18" charset="0"/>
              </a:rPr>
              <a:t>Г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25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-80">
                <a:latin typeface="+mn-lt"/>
                <a:cs typeface="Times New Roman" panose="02020603050405020304" pitchFamily="18" charset="0"/>
              </a:rPr>
              <a:t>у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дарс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ве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ая</a:t>
            </a:r>
            <a:r>
              <a:rPr sz="1400" b="1" spc="-2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ш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(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м</a:t>
            </a:r>
            <a:r>
              <a:rPr sz="1400" b="1">
                <a:latin typeface="+mn-lt"/>
                <a:cs typeface="Times New Roman" panose="02020603050405020304" pitchFamily="18" charset="0"/>
              </a:rPr>
              <a:t>)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489575" y="3784600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23" name="object 165"/>
          <p:cNvSpPr txBox="1">
            <a:spLocks noChangeArrowheads="1"/>
          </p:cNvSpPr>
          <p:nvPr/>
        </p:nvSpPr>
        <p:spPr bwMode="auto">
          <a:xfrm>
            <a:off x="6780213" y="3800475"/>
            <a:ext cx="4064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Times New Roman" panose="02020603050405020304" pitchFamily="18" charset="0"/>
              </a:rPr>
              <a:t>100%</a:t>
            </a:r>
            <a:endParaRPr lang="ru-RU" altLang="ru-RU" sz="1200">
              <a:cs typeface="Times New Roman" panose="02020603050405020304" pitchFamily="18" charset="0"/>
            </a:endParaRPr>
          </a:p>
        </p:txBody>
      </p:sp>
      <p:sp>
        <p:nvSpPr>
          <p:cNvPr id="15524" name="object 166"/>
          <p:cNvSpPr txBox="1">
            <a:spLocks noChangeArrowheads="1"/>
          </p:cNvSpPr>
          <p:nvPr/>
        </p:nvSpPr>
        <p:spPr bwMode="auto">
          <a:xfrm>
            <a:off x="7645400" y="3800475"/>
            <a:ext cx="4064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Times New Roman" panose="02020603050405020304" pitchFamily="18" charset="0"/>
              </a:rPr>
              <a:t>100%</a:t>
            </a:r>
            <a:endParaRPr lang="ru-RU" altLang="ru-RU" sz="1200">
              <a:cs typeface="Times New Roman" panose="02020603050405020304" pitchFamily="18" charset="0"/>
            </a:endParaRPr>
          </a:p>
        </p:txBody>
      </p:sp>
      <p:sp>
        <p:nvSpPr>
          <p:cNvPr id="15525" name="object 167"/>
          <p:cNvSpPr txBox="1">
            <a:spLocks noChangeArrowheads="1"/>
          </p:cNvSpPr>
          <p:nvPr/>
        </p:nvSpPr>
        <p:spPr bwMode="auto">
          <a:xfrm>
            <a:off x="8509000" y="3800475"/>
            <a:ext cx="4064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Times New Roman" panose="02020603050405020304" pitchFamily="18" charset="0"/>
              </a:rPr>
              <a:t>100%</a:t>
            </a:r>
            <a:endParaRPr lang="ru-RU" altLang="ru-RU" sz="1200">
              <a:cs typeface="Times New Roman" panose="02020603050405020304" pitchFamily="18" charset="0"/>
            </a:endParaRPr>
          </a:p>
        </p:txBody>
      </p:sp>
      <p:sp>
        <p:nvSpPr>
          <p:cNvPr id="15526" name="object 168"/>
          <p:cNvSpPr txBox="1">
            <a:spLocks noChangeArrowheads="1"/>
          </p:cNvSpPr>
          <p:nvPr/>
        </p:nvSpPr>
        <p:spPr bwMode="auto">
          <a:xfrm>
            <a:off x="835025" y="4043363"/>
            <a:ext cx="33988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Налог, взимаемый в связи с применением упрощенной системы налогообложения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487988" y="4149725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" dirty="0">
                <a:latin typeface="+mn-lt"/>
                <a:cs typeface="Times New Roman" panose="02020603050405020304" pitchFamily="18" charset="0"/>
              </a:rPr>
              <a:t>4</a:t>
            </a:r>
            <a:r>
              <a:rPr sz="1400" b="1" spc="5" dirty="0">
                <a:latin typeface="+mn-lt"/>
                <a:cs typeface="Times New Roman" panose="02020603050405020304" pitchFamily="18" charset="0"/>
              </a:rPr>
              <a:t>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28" name="object 170"/>
          <p:cNvSpPr txBox="1">
            <a:spLocks noChangeArrowheads="1"/>
          </p:cNvSpPr>
          <p:nvPr/>
        </p:nvSpPr>
        <p:spPr bwMode="auto">
          <a:xfrm>
            <a:off x="6942138" y="4149725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29" name="object 171"/>
          <p:cNvSpPr txBox="1">
            <a:spLocks noChangeArrowheads="1"/>
          </p:cNvSpPr>
          <p:nvPr/>
        </p:nvSpPr>
        <p:spPr bwMode="auto">
          <a:xfrm>
            <a:off x="7810500" y="4143375"/>
            <a:ext cx="793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30" name="object 172"/>
          <p:cNvSpPr txBox="1">
            <a:spLocks noChangeArrowheads="1"/>
          </p:cNvSpPr>
          <p:nvPr/>
        </p:nvSpPr>
        <p:spPr bwMode="auto">
          <a:xfrm>
            <a:off x="8672513" y="4143375"/>
            <a:ext cx="80962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35025" y="4564063"/>
            <a:ext cx="28733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Ед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2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ме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ен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</a:t>
            </a:r>
            <a:r>
              <a:rPr sz="1400" b="1" spc="-35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45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32" name="object 174"/>
          <p:cNvSpPr txBox="1">
            <a:spLocks noChangeArrowheads="1"/>
          </p:cNvSpPr>
          <p:nvPr/>
        </p:nvSpPr>
        <p:spPr bwMode="auto">
          <a:xfrm>
            <a:off x="6942138" y="4564063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33" name="object 175"/>
          <p:cNvSpPr txBox="1">
            <a:spLocks noChangeArrowheads="1"/>
          </p:cNvSpPr>
          <p:nvPr/>
        </p:nvSpPr>
        <p:spPr bwMode="auto">
          <a:xfrm>
            <a:off x="7613650" y="4564063"/>
            <a:ext cx="4730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100%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8477250" y="4560888"/>
            <a:ext cx="47466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835025" y="4868863"/>
            <a:ext cx="308610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Ед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ельс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ко</a:t>
            </a:r>
            <a:r>
              <a:rPr sz="1400" b="1" spc="-45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озя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ве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6588125" y="4868863"/>
            <a:ext cx="79216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50%</a:t>
            </a:r>
            <a:r>
              <a:rPr lang="ru-RU" sz="1400" b="1" spc="5" dirty="0">
                <a:latin typeface="+mn-lt"/>
                <a:cs typeface="Times New Roman" panose="02020603050405020304" pitchFamily="18" charset="0"/>
              </a:rPr>
              <a:t>/30%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37" name="object 179"/>
          <p:cNvSpPr txBox="1">
            <a:spLocks noChangeArrowheads="1"/>
          </p:cNvSpPr>
          <p:nvPr/>
        </p:nvSpPr>
        <p:spPr bwMode="auto">
          <a:xfrm>
            <a:off x="7416800" y="4868863"/>
            <a:ext cx="8636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50%/70%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38" name="object 180"/>
          <p:cNvSpPr txBox="1">
            <a:spLocks noChangeArrowheads="1"/>
          </p:cNvSpPr>
          <p:nvPr/>
        </p:nvSpPr>
        <p:spPr bwMode="auto">
          <a:xfrm>
            <a:off x="8477250" y="4860925"/>
            <a:ext cx="47466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100%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85852" y="5265860"/>
            <a:ext cx="438784" cy="644525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8415" marR="12700" indent="-63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30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ег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- 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льн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835025" y="5170488"/>
            <a:ext cx="277495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м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у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щ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орг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487988" y="5170488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42" name="object 184"/>
          <p:cNvSpPr txBox="1">
            <a:spLocks noChangeArrowheads="1"/>
          </p:cNvSpPr>
          <p:nvPr/>
        </p:nvSpPr>
        <p:spPr bwMode="auto">
          <a:xfrm>
            <a:off x="6942138" y="5170488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43" name="object 185"/>
          <p:cNvSpPr txBox="1">
            <a:spLocks noChangeArrowheads="1"/>
          </p:cNvSpPr>
          <p:nvPr/>
        </p:nvSpPr>
        <p:spPr bwMode="auto">
          <a:xfrm>
            <a:off x="7810500" y="5165725"/>
            <a:ext cx="793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44" name="object 186"/>
          <p:cNvSpPr txBox="1">
            <a:spLocks noChangeArrowheads="1"/>
          </p:cNvSpPr>
          <p:nvPr/>
        </p:nvSpPr>
        <p:spPr bwMode="auto">
          <a:xfrm>
            <a:off x="8672513" y="5165725"/>
            <a:ext cx="809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835025" y="5475288"/>
            <a:ext cx="20859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40">
                <a:latin typeface="+mn-lt"/>
                <a:cs typeface="Times New Roman" panose="02020603050405020304" pitchFamily="18" charset="0"/>
              </a:rPr>
              <a:t>г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ор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б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487988" y="5475288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47" name="object 189"/>
          <p:cNvSpPr txBox="1">
            <a:spLocks noChangeArrowheads="1"/>
          </p:cNvSpPr>
          <p:nvPr/>
        </p:nvSpPr>
        <p:spPr bwMode="auto">
          <a:xfrm>
            <a:off x="6942138" y="5475288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48" name="object 190"/>
          <p:cNvSpPr txBox="1">
            <a:spLocks noChangeArrowheads="1"/>
          </p:cNvSpPr>
          <p:nvPr/>
        </p:nvSpPr>
        <p:spPr bwMode="auto">
          <a:xfrm>
            <a:off x="7810500" y="5470525"/>
            <a:ext cx="793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49" name="object 191"/>
          <p:cNvSpPr txBox="1">
            <a:spLocks noChangeArrowheads="1"/>
          </p:cNvSpPr>
          <p:nvPr/>
        </p:nvSpPr>
        <p:spPr bwMode="auto">
          <a:xfrm>
            <a:off x="8672513" y="5470525"/>
            <a:ext cx="809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835025" y="5780088"/>
            <a:ext cx="173672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0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ра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спо</a:t>
            </a:r>
            <a:r>
              <a:rPr sz="1400" b="1" spc="-25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487988" y="5780088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52" name="object 194"/>
          <p:cNvSpPr txBox="1">
            <a:spLocks noChangeArrowheads="1"/>
          </p:cNvSpPr>
          <p:nvPr/>
        </p:nvSpPr>
        <p:spPr bwMode="auto">
          <a:xfrm>
            <a:off x="6942138" y="5780088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53" name="object 195"/>
          <p:cNvSpPr txBox="1">
            <a:spLocks noChangeArrowheads="1"/>
          </p:cNvSpPr>
          <p:nvPr/>
        </p:nvSpPr>
        <p:spPr bwMode="auto">
          <a:xfrm>
            <a:off x="7810500" y="5775325"/>
            <a:ext cx="793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54" name="object 196"/>
          <p:cNvSpPr txBox="1">
            <a:spLocks noChangeArrowheads="1"/>
          </p:cNvSpPr>
          <p:nvPr/>
        </p:nvSpPr>
        <p:spPr bwMode="auto">
          <a:xfrm>
            <a:off x="8672513" y="5775325"/>
            <a:ext cx="809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83819" y="6093296"/>
            <a:ext cx="560705" cy="665872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11760" marR="12700" indent="-9906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20">
                <a:latin typeface="+mn-lt"/>
                <a:cs typeface="Times New Roman" panose="02020603050405020304" pitchFamily="18" charset="0"/>
              </a:rPr>
              <a:t>М</a:t>
            </a:r>
            <a:r>
              <a:rPr b="1" spc="25">
                <a:latin typeface="+mn-lt"/>
                <a:cs typeface="Times New Roman" panose="02020603050405020304" pitchFamily="18" charset="0"/>
              </a:rPr>
              <a:t>е</a:t>
            </a:r>
            <a:r>
              <a:rPr b="1">
                <a:latin typeface="+mn-lt"/>
                <a:cs typeface="Times New Roman" panose="02020603050405020304" pitchFamily="18" charset="0"/>
              </a:rPr>
              <a:t>ст- н</a:t>
            </a:r>
            <a:r>
              <a:rPr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b="1">
                <a:latin typeface="+mn-lt"/>
                <a:cs typeface="Times New Roman" panose="02020603050405020304" pitchFamily="18" charset="0"/>
              </a:rPr>
              <a:t>е</a:t>
            </a:r>
            <a:endParaRPr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835025" y="6130925"/>
            <a:ext cx="3049588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м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у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щ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ф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ч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ск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4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ц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57" name="object 199"/>
          <p:cNvSpPr txBox="1">
            <a:spLocks noChangeArrowheads="1"/>
          </p:cNvSpPr>
          <p:nvPr/>
        </p:nvSpPr>
        <p:spPr bwMode="auto">
          <a:xfrm>
            <a:off x="5668963" y="6081713"/>
            <a:ext cx="111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Times New Roman" panose="02020603050405020304" pitchFamily="18" charset="0"/>
              </a:rPr>
              <a:t>-</a:t>
            </a:r>
            <a:endParaRPr lang="ru-RU" altLang="ru-RU" sz="2000">
              <a:cs typeface="Times New Roman" panose="02020603050405020304" pitchFamily="18" charset="0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6750050" y="6130925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</a:t>
            </a:r>
            <a:r>
              <a:rPr sz="1400" b="1">
                <a:latin typeface="+mn-lt"/>
                <a:cs typeface="Times New Roman" panose="02020603050405020304" pitchFamily="18" charset="0"/>
              </a:rPr>
              <a:t>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59" name="object 201"/>
          <p:cNvSpPr txBox="1">
            <a:spLocks noChangeArrowheads="1"/>
          </p:cNvSpPr>
          <p:nvPr/>
        </p:nvSpPr>
        <p:spPr bwMode="auto">
          <a:xfrm>
            <a:off x="7810500" y="6124575"/>
            <a:ext cx="793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8501063" y="6124575"/>
            <a:ext cx="608012" cy="2317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latin typeface="+mn-lt"/>
                <a:cs typeface="Times New Roman" panose="02020603050405020304" pitchFamily="18" charset="0"/>
              </a:rPr>
              <a:t>100</a:t>
            </a:r>
            <a:r>
              <a:rPr lang="en-US" sz="1400" b="1" spc="-5" dirty="0">
                <a:latin typeface="+mn-lt"/>
                <a:cs typeface="Times New Roman" panose="02020603050405020304" pitchFamily="18" charset="0"/>
              </a:rPr>
              <a:t>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835025" y="6527800"/>
            <a:ext cx="144462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Зе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м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ельн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62" name="object 204"/>
          <p:cNvSpPr txBox="1">
            <a:spLocks noChangeArrowheads="1"/>
          </p:cNvSpPr>
          <p:nvPr/>
        </p:nvSpPr>
        <p:spPr bwMode="auto">
          <a:xfrm>
            <a:off x="5668963" y="6478588"/>
            <a:ext cx="111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Times New Roman" panose="02020603050405020304" pitchFamily="18" charset="0"/>
              </a:rPr>
              <a:t>-</a:t>
            </a:r>
            <a:endParaRPr lang="ru-RU" altLang="ru-RU" sz="2000">
              <a:cs typeface="Times New Roman" panose="02020603050405020304" pitchFamily="18" charset="0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6750050" y="6527800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</a:t>
            </a:r>
            <a:r>
              <a:rPr sz="1400" b="1">
                <a:latin typeface="+mn-lt"/>
                <a:cs typeface="Times New Roman" panose="02020603050405020304" pitchFamily="18" charset="0"/>
              </a:rPr>
              <a:t>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64" name="object 206"/>
          <p:cNvSpPr txBox="1">
            <a:spLocks noChangeArrowheads="1"/>
          </p:cNvSpPr>
          <p:nvPr/>
        </p:nvSpPr>
        <p:spPr bwMode="auto">
          <a:xfrm>
            <a:off x="7810500" y="6521450"/>
            <a:ext cx="793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8501063" y="6521450"/>
            <a:ext cx="608012" cy="2317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latin typeface="+mn-lt"/>
                <a:cs typeface="Times New Roman" panose="02020603050405020304" pitchFamily="18" charset="0"/>
              </a:rPr>
              <a:t>100%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66" name="Номер слайда 28"/>
          <p:cNvSpPr txBox="1">
            <a:spLocks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004D576-2EEB-40E8-A0E9-DC11378A63EA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08" name="object 169"/>
          <p:cNvSpPr txBox="1"/>
          <p:nvPr/>
        </p:nvSpPr>
        <p:spPr>
          <a:xfrm>
            <a:off x="7610475" y="4176713"/>
            <a:ext cx="47466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" dirty="0">
                <a:latin typeface="+mn-lt"/>
                <a:cs typeface="Times New Roman" panose="02020603050405020304" pitchFamily="18" charset="0"/>
              </a:rPr>
              <a:t>6</a:t>
            </a:r>
            <a:r>
              <a:rPr sz="1400" b="1" spc="5" dirty="0">
                <a:latin typeface="+mn-lt"/>
                <a:cs typeface="Times New Roman" panose="02020603050405020304" pitchFamily="18" charset="0"/>
              </a:rPr>
              <a:t>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01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3"/>
          <p:cNvSpPr txBox="1">
            <a:spLocks noChangeArrowheads="1"/>
          </p:cNvSpPr>
          <p:nvPr/>
        </p:nvSpPr>
        <p:spPr bwMode="auto">
          <a:xfrm>
            <a:off x="114300" y="1320800"/>
            <a:ext cx="87884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00FF"/>
                </a:solidFill>
              </a:rPr>
              <a:t>Межбюджетные трансферты </a:t>
            </a:r>
            <a:r>
              <a:rPr lang="ru-RU" altLang="ru-RU" sz="2200"/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16387" name="object 4"/>
          <p:cNvSpPr>
            <a:spLocks noChangeArrowheads="1"/>
          </p:cNvSpPr>
          <p:nvPr/>
        </p:nvSpPr>
        <p:spPr bwMode="auto">
          <a:xfrm>
            <a:off x="80963" y="2195513"/>
            <a:ext cx="8994775" cy="457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88" name="object 5"/>
          <p:cNvSpPr>
            <a:spLocks/>
          </p:cNvSpPr>
          <p:nvPr/>
        </p:nvSpPr>
        <p:spPr bwMode="auto">
          <a:xfrm>
            <a:off x="106363" y="2276475"/>
            <a:ext cx="4445000" cy="647700"/>
          </a:xfrm>
          <a:custGeom>
            <a:avLst/>
            <a:gdLst>
              <a:gd name="T0" fmla="*/ 0 w 4443984"/>
              <a:gd name="T1" fmla="*/ 690721 h 646544"/>
              <a:gd name="T2" fmla="*/ 4481730 w 4443984"/>
              <a:gd name="T3" fmla="*/ 690721 h 646544"/>
              <a:gd name="T4" fmla="*/ 4481730 w 4443984"/>
              <a:gd name="T5" fmla="*/ 0 h 646544"/>
              <a:gd name="T6" fmla="*/ 0 w 4443984"/>
              <a:gd name="T7" fmla="*/ 0 h 646544"/>
              <a:gd name="T8" fmla="*/ 0 w 4443984"/>
              <a:gd name="T9" fmla="*/ 690721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389" name="object 6"/>
          <p:cNvSpPr>
            <a:spLocks/>
          </p:cNvSpPr>
          <p:nvPr/>
        </p:nvSpPr>
        <p:spPr bwMode="auto">
          <a:xfrm>
            <a:off x="4551363" y="2276475"/>
            <a:ext cx="4443412" cy="647700"/>
          </a:xfrm>
          <a:custGeom>
            <a:avLst/>
            <a:gdLst>
              <a:gd name="T0" fmla="*/ 0 w 4443984"/>
              <a:gd name="T1" fmla="*/ 690721 h 646544"/>
              <a:gd name="T2" fmla="*/ 4422868 w 4443984"/>
              <a:gd name="T3" fmla="*/ 690721 h 646544"/>
              <a:gd name="T4" fmla="*/ 4422868 w 4443984"/>
              <a:gd name="T5" fmla="*/ 0 h 646544"/>
              <a:gd name="T6" fmla="*/ 0 w 4443984"/>
              <a:gd name="T7" fmla="*/ 0 h 646544"/>
              <a:gd name="T8" fmla="*/ 0 w 4443984"/>
              <a:gd name="T9" fmla="*/ 690721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390" name="object 7"/>
          <p:cNvSpPr>
            <a:spLocks noChangeArrowheads="1"/>
          </p:cNvSpPr>
          <p:nvPr/>
        </p:nvSpPr>
        <p:spPr bwMode="auto">
          <a:xfrm>
            <a:off x="106363" y="2924175"/>
            <a:ext cx="4445000" cy="1130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1" name="object 8"/>
          <p:cNvSpPr>
            <a:spLocks noChangeArrowheads="1"/>
          </p:cNvSpPr>
          <p:nvPr/>
        </p:nvSpPr>
        <p:spPr bwMode="auto">
          <a:xfrm>
            <a:off x="4551363" y="2924175"/>
            <a:ext cx="4443412" cy="1130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2" name="object 9"/>
          <p:cNvSpPr>
            <a:spLocks noChangeArrowheads="1"/>
          </p:cNvSpPr>
          <p:nvPr/>
        </p:nvSpPr>
        <p:spPr bwMode="auto">
          <a:xfrm>
            <a:off x="106363" y="4054475"/>
            <a:ext cx="4445000" cy="1343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3" name="object 10"/>
          <p:cNvSpPr>
            <a:spLocks noChangeArrowheads="1"/>
          </p:cNvSpPr>
          <p:nvPr/>
        </p:nvSpPr>
        <p:spPr bwMode="auto">
          <a:xfrm>
            <a:off x="4551363" y="4054475"/>
            <a:ext cx="4443412" cy="1343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4" name="object 11"/>
          <p:cNvSpPr>
            <a:spLocks noChangeArrowheads="1"/>
          </p:cNvSpPr>
          <p:nvPr/>
        </p:nvSpPr>
        <p:spPr bwMode="auto">
          <a:xfrm>
            <a:off x="106363" y="5397500"/>
            <a:ext cx="4445000" cy="13446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5" name="object 12"/>
          <p:cNvSpPr>
            <a:spLocks noChangeArrowheads="1"/>
          </p:cNvSpPr>
          <p:nvPr/>
        </p:nvSpPr>
        <p:spPr bwMode="auto">
          <a:xfrm>
            <a:off x="4551363" y="5397500"/>
            <a:ext cx="4443412" cy="13446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6" name="object 13"/>
          <p:cNvSpPr>
            <a:spLocks/>
          </p:cNvSpPr>
          <p:nvPr/>
        </p:nvSpPr>
        <p:spPr bwMode="auto">
          <a:xfrm>
            <a:off x="4551363" y="2276475"/>
            <a:ext cx="0" cy="4465638"/>
          </a:xfrm>
          <a:custGeom>
            <a:avLst/>
            <a:gdLst>
              <a:gd name="T0" fmla="*/ 0 h 4464512"/>
              <a:gd name="T1" fmla="*/ 4506364 h 4464512"/>
              <a:gd name="T2" fmla="*/ 0 60000 65536"/>
              <a:gd name="T3" fmla="*/ 0 60000 65536"/>
              <a:gd name="T4" fmla="*/ 0 h 4464512"/>
              <a:gd name="T5" fmla="*/ 4464512 h 446451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397" name="object 14"/>
          <p:cNvSpPr txBox="1">
            <a:spLocks noChangeArrowheads="1"/>
          </p:cNvSpPr>
          <p:nvPr/>
        </p:nvSpPr>
        <p:spPr bwMode="auto">
          <a:xfrm>
            <a:off x="185738" y="2432050"/>
            <a:ext cx="41243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30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Виды межбюджетных трансфертов</a:t>
            </a:r>
            <a:endParaRPr lang="ru-RU" altLang="ru-RU" sz="2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Дотации (от лат. «Dotatio» - дар, пожертвование)</a:t>
            </a:r>
            <a:endParaRPr lang="ru-RU" altLang="ru-RU" sz="2000"/>
          </a:p>
          <a:p>
            <a:pPr eaLnBrk="1" hangingPunct="1">
              <a:lnSpc>
                <a:spcPts val="900"/>
              </a:lnSpc>
              <a:spcBef>
                <a:spcPts val="50"/>
              </a:spcBef>
              <a:buFontTx/>
              <a:buNone/>
            </a:pPr>
            <a:endParaRPr lang="ru-RU" altLang="ru-RU" sz="9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Субвенции (от лат. «Subvenire» -</a:t>
            </a:r>
            <a:endParaRPr lang="ru-RU" altLang="ru-RU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приходить на помощь)</a:t>
            </a:r>
            <a:endParaRPr lang="ru-RU" altLang="ru-RU" sz="2000"/>
          </a:p>
          <a:p>
            <a:pPr eaLnBrk="1" hangingPunct="1">
              <a:lnSpc>
                <a:spcPts val="750"/>
              </a:lnSpc>
              <a:spcBef>
                <a:spcPts val="25"/>
              </a:spcBef>
              <a:buFontTx/>
              <a:buNone/>
            </a:pPr>
            <a:endParaRPr lang="ru-RU" altLang="ru-RU" sz="7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Субсидии (от лат. «Subsidium» -</a:t>
            </a:r>
            <a:endParaRPr lang="ru-RU" altLang="ru-RU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поддержка)</a:t>
            </a:r>
            <a:endParaRPr lang="ru-RU" altLang="ru-RU" sz="2000"/>
          </a:p>
        </p:txBody>
      </p:sp>
      <p:sp>
        <p:nvSpPr>
          <p:cNvPr id="16398" name="object 15"/>
          <p:cNvSpPr txBox="1">
            <a:spLocks noChangeArrowheads="1"/>
          </p:cNvSpPr>
          <p:nvPr/>
        </p:nvSpPr>
        <p:spPr bwMode="auto">
          <a:xfrm>
            <a:off x="4646613" y="2432050"/>
            <a:ext cx="4329112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Определение</a:t>
            </a:r>
            <a:endParaRPr lang="ru-RU" altLang="ru-RU" sz="2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300"/>
              </a:lnSpc>
              <a:spcBef>
                <a:spcPts val="63"/>
              </a:spcBef>
              <a:buFontTx/>
              <a:buNone/>
            </a:pPr>
            <a:endParaRPr lang="ru-RU" altLang="ru-RU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Предоставляются без определения конкретной цели их использования</a:t>
            </a:r>
          </a:p>
          <a:p>
            <a:pPr eaLnBrk="1" hangingPunct="1">
              <a:lnSpc>
                <a:spcPts val="900"/>
              </a:lnSpc>
              <a:spcBef>
                <a:spcPts val="25"/>
              </a:spcBef>
              <a:buFontTx/>
              <a:buNone/>
            </a:pPr>
            <a:endParaRPr lang="ru-RU" altLang="ru-RU" sz="9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Предоставляются на финансирование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«переданных» другим публично-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правовым образованиям полномочий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300"/>
              </a:lnSpc>
              <a:spcBef>
                <a:spcPts val="75"/>
              </a:spcBef>
              <a:buFontTx/>
              <a:buNone/>
            </a:pPr>
            <a:endParaRPr lang="ru-RU" altLang="ru-RU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Предоставляются на условиях долевого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софинансирования расходов других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бюджетов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3713" y="666749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Межбюджетные трансферты – основной вид безвозмездных перечислений</a:t>
            </a:r>
          </a:p>
        </p:txBody>
      </p:sp>
      <p:sp>
        <p:nvSpPr>
          <p:cNvPr id="16400" name="Номер слайда 1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83823-407C-4C19-9B7D-D480F249A6D0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761" y="39894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omoneedle.ru/images/dorznak/1_2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5297053"/>
            <a:ext cx="22082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object 3"/>
          <p:cNvSpPr>
            <a:spLocks/>
          </p:cNvSpPr>
          <p:nvPr/>
        </p:nvSpPr>
        <p:spPr bwMode="auto">
          <a:xfrm>
            <a:off x="215900" y="1233488"/>
            <a:ext cx="3527425" cy="1295400"/>
          </a:xfrm>
          <a:custGeom>
            <a:avLst/>
            <a:gdLst>
              <a:gd name="T0" fmla="*/ 3362683 w 3528377"/>
              <a:gd name="T1" fmla="*/ 0 h 792099"/>
              <a:gd name="T2" fmla="*/ 120419 w 3528377"/>
              <a:gd name="T3" fmla="*/ 2147483646 h 792099"/>
              <a:gd name="T4" fmla="*/ 79462 w 3528377"/>
              <a:gd name="T5" fmla="*/ 2147483646 h 792099"/>
              <a:gd name="T6" fmla="*/ 44746 w 3528377"/>
              <a:gd name="T7" fmla="*/ 2147483646 h 792099"/>
              <a:gd name="T8" fmla="*/ 18536 w 3528377"/>
              <a:gd name="T9" fmla="*/ 2147483646 h 792099"/>
              <a:gd name="T10" fmla="*/ 3129 w 3528377"/>
              <a:gd name="T11" fmla="*/ 2147483646 h 792099"/>
              <a:gd name="T12" fmla="*/ 0 w 3528377"/>
              <a:gd name="T13" fmla="*/ 2147483646 h 792099"/>
              <a:gd name="T14" fmla="*/ 394 w 3528377"/>
              <a:gd name="T15" fmla="*/ 2147483646 h 792099"/>
              <a:gd name="T16" fmla="*/ 10388 w 3528377"/>
              <a:gd name="T17" fmla="*/ 2147483646 h 792099"/>
              <a:gd name="T18" fmla="*/ 32199 w 3528377"/>
              <a:gd name="T19" fmla="*/ 2147483646 h 792099"/>
              <a:gd name="T20" fmla="*/ 63551 w 3528377"/>
              <a:gd name="T21" fmla="*/ 2147483646 h 792099"/>
              <a:gd name="T22" fmla="*/ 102096 w 3528377"/>
              <a:gd name="T23" fmla="*/ 2147483646 h 792099"/>
              <a:gd name="T24" fmla="*/ 130708 w 3528377"/>
              <a:gd name="T25" fmla="*/ 2147483646 h 792099"/>
              <a:gd name="T26" fmla="*/ 3372808 w 3528377"/>
              <a:gd name="T27" fmla="*/ 2147483646 h 792099"/>
              <a:gd name="T28" fmla="*/ 3413800 w 3528377"/>
              <a:gd name="T29" fmla="*/ 2147483646 h 792099"/>
              <a:gd name="T30" fmla="*/ 3448553 w 3528377"/>
              <a:gd name="T31" fmla="*/ 2147483646 h 792099"/>
              <a:gd name="T32" fmla="*/ 3474776 w 3528377"/>
              <a:gd name="T33" fmla="*/ 2147483646 h 792099"/>
              <a:gd name="T34" fmla="*/ 3490187 w 3528377"/>
              <a:gd name="T35" fmla="*/ 2147483646 h 792099"/>
              <a:gd name="T36" fmla="*/ 3493324 w 3528377"/>
              <a:gd name="T37" fmla="*/ 2147483646 h 792099"/>
              <a:gd name="T38" fmla="*/ 3492929 w 3528377"/>
              <a:gd name="T39" fmla="*/ 2147483646 h 792099"/>
              <a:gd name="T40" fmla="*/ 3482921 w 3528377"/>
              <a:gd name="T41" fmla="*/ 2147483646 h 792099"/>
              <a:gd name="T42" fmla="*/ 3461121 w 3528377"/>
              <a:gd name="T43" fmla="*/ 2147483646 h 792099"/>
              <a:gd name="T44" fmla="*/ 3429808 w 3528377"/>
              <a:gd name="T45" fmla="*/ 2147483646 h 792099"/>
              <a:gd name="T46" fmla="*/ 3391267 w 3528377"/>
              <a:gd name="T47" fmla="*/ 2147483646 h 792099"/>
              <a:gd name="T48" fmla="*/ 3362683 w 3528377"/>
              <a:gd name="T49" fmla="*/ 0 h 7920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528377"/>
              <a:gd name="T76" fmla="*/ 0 h 792099"/>
              <a:gd name="T77" fmla="*/ 3528377 w 3528377"/>
              <a:gd name="T78" fmla="*/ 792099 h 79209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528377" h="792099">
                <a:moveTo>
                  <a:pt x="3396424" y="0"/>
                </a:moveTo>
                <a:lnTo>
                  <a:pt x="121639" y="402"/>
                </a:lnTo>
                <a:lnTo>
                  <a:pt x="80266" y="10540"/>
                </a:lnTo>
                <a:lnTo>
                  <a:pt x="45190" y="32599"/>
                </a:lnTo>
                <a:lnTo>
                  <a:pt x="18721" y="64261"/>
                </a:lnTo>
                <a:lnTo>
                  <a:pt x="3166" y="103210"/>
                </a:lnTo>
                <a:lnTo>
                  <a:pt x="0" y="132079"/>
                </a:lnTo>
                <a:lnTo>
                  <a:pt x="394" y="670422"/>
                </a:lnTo>
                <a:lnTo>
                  <a:pt x="10499" y="711812"/>
                </a:lnTo>
                <a:lnTo>
                  <a:pt x="32532" y="746899"/>
                </a:lnTo>
                <a:lnTo>
                  <a:pt x="64180" y="773374"/>
                </a:lnTo>
                <a:lnTo>
                  <a:pt x="103132" y="788932"/>
                </a:lnTo>
                <a:lnTo>
                  <a:pt x="132016" y="792099"/>
                </a:lnTo>
                <a:lnTo>
                  <a:pt x="3406651" y="791708"/>
                </a:lnTo>
                <a:lnTo>
                  <a:pt x="3448057" y="781621"/>
                </a:lnTo>
                <a:lnTo>
                  <a:pt x="3483157" y="759607"/>
                </a:lnTo>
                <a:lnTo>
                  <a:pt x="3509644" y="727973"/>
                </a:lnTo>
                <a:lnTo>
                  <a:pt x="3525209" y="689029"/>
                </a:lnTo>
                <a:lnTo>
                  <a:pt x="3528377" y="660146"/>
                </a:lnTo>
                <a:lnTo>
                  <a:pt x="3527979" y="121753"/>
                </a:lnTo>
                <a:lnTo>
                  <a:pt x="3517871" y="80359"/>
                </a:lnTo>
                <a:lnTo>
                  <a:pt x="3495850" y="45251"/>
                </a:lnTo>
                <a:lnTo>
                  <a:pt x="3464223" y="18749"/>
                </a:lnTo>
                <a:lnTo>
                  <a:pt x="3425294" y="3171"/>
                </a:lnTo>
                <a:lnTo>
                  <a:pt x="3396424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4" name="object 4"/>
          <p:cNvSpPr>
            <a:spLocks/>
          </p:cNvSpPr>
          <p:nvPr/>
        </p:nvSpPr>
        <p:spPr bwMode="auto">
          <a:xfrm>
            <a:off x="215900" y="1233488"/>
            <a:ext cx="3527425" cy="1295400"/>
          </a:xfrm>
          <a:custGeom>
            <a:avLst/>
            <a:gdLst>
              <a:gd name="T0" fmla="*/ 0 w 3528377"/>
              <a:gd name="T1" fmla="*/ 2147483646 h 792099"/>
              <a:gd name="T2" fmla="*/ 6922 w 3528377"/>
              <a:gd name="T3" fmla="*/ 2147483646 h 792099"/>
              <a:gd name="T4" fmla="*/ 26186 w 3528377"/>
              <a:gd name="T5" fmla="*/ 2147483646 h 792099"/>
              <a:gd name="T6" fmla="*/ 55485 w 3528377"/>
              <a:gd name="T7" fmla="*/ 2147483646 h 792099"/>
              <a:gd name="T8" fmla="*/ 92546 w 3528377"/>
              <a:gd name="T9" fmla="*/ 2147483646 h 792099"/>
              <a:gd name="T10" fmla="*/ 3362683 w 3528377"/>
              <a:gd name="T11" fmla="*/ 0 h 792099"/>
              <a:gd name="T12" fmla="*/ 3377207 w 3528377"/>
              <a:gd name="T13" fmla="*/ 2147483646 h 792099"/>
              <a:gd name="T14" fmla="*/ 3417650 w 3528377"/>
              <a:gd name="T15" fmla="*/ 2147483646 h 792099"/>
              <a:gd name="T16" fmla="*/ 3451624 w 3528377"/>
              <a:gd name="T17" fmla="*/ 2147483646 h 792099"/>
              <a:gd name="T18" fmla="*/ 3476853 w 3528377"/>
              <a:gd name="T19" fmla="*/ 2147483646 h 792099"/>
              <a:gd name="T20" fmla="*/ 3491046 w 3528377"/>
              <a:gd name="T21" fmla="*/ 2147483646 h 792099"/>
              <a:gd name="T22" fmla="*/ 3493324 w 3528377"/>
              <a:gd name="T23" fmla="*/ 2147483646 h 792099"/>
              <a:gd name="T24" fmla="*/ 3492526 w 3528377"/>
              <a:gd name="T25" fmla="*/ 2147483646 h 792099"/>
              <a:gd name="T26" fmla="*/ 3481227 w 3528377"/>
              <a:gd name="T27" fmla="*/ 2147483646 h 792099"/>
              <a:gd name="T28" fmla="*/ 3458356 w 3528377"/>
              <a:gd name="T29" fmla="*/ 2147483646 h 792099"/>
              <a:gd name="T30" fmla="*/ 3426193 w 3528377"/>
              <a:gd name="T31" fmla="*/ 2147483646 h 792099"/>
              <a:gd name="T32" fmla="*/ 3387022 w 3528377"/>
              <a:gd name="T33" fmla="*/ 2147483646 h 792099"/>
              <a:gd name="T34" fmla="*/ 130708 w 3528377"/>
              <a:gd name="T35" fmla="*/ 2147483646 h 792099"/>
              <a:gd name="T36" fmla="*/ 116173 w 3528377"/>
              <a:gd name="T37" fmla="*/ 2147483646 h 792099"/>
              <a:gd name="T38" fmla="*/ 75703 w 3528377"/>
              <a:gd name="T39" fmla="*/ 2147483646 h 792099"/>
              <a:gd name="T40" fmla="*/ 41720 w 3528377"/>
              <a:gd name="T41" fmla="*/ 2147483646 h 792099"/>
              <a:gd name="T42" fmla="*/ 16484 w 3528377"/>
              <a:gd name="T43" fmla="*/ 2147483646 h 792099"/>
              <a:gd name="T44" fmla="*/ 2257 w 3528377"/>
              <a:gd name="T45" fmla="*/ 2147483646 h 792099"/>
              <a:gd name="T46" fmla="*/ 0 w 3528377"/>
              <a:gd name="T47" fmla="*/ 2147483646 h 79209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28377"/>
              <a:gd name="T73" fmla="*/ 0 h 792099"/>
              <a:gd name="T74" fmla="*/ 3528377 w 3528377"/>
              <a:gd name="T75" fmla="*/ 792099 h 79209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28377" h="792099">
                <a:moveTo>
                  <a:pt x="0" y="132079"/>
                </a:moveTo>
                <a:lnTo>
                  <a:pt x="6996" y="89560"/>
                </a:lnTo>
                <a:lnTo>
                  <a:pt x="26445" y="52783"/>
                </a:lnTo>
                <a:lnTo>
                  <a:pt x="56040" y="24064"/>
                </a:lnTo>
                <a:lnTo>
                  <a:pt x="93471" y="5722"/>
                </a:lnTo>
                <a:lnTo>
                  <a:pt x="3396424" y="0"/>
                </a:lnTo>
                <a:lnTo>
                  <a:pt x="3411094" y="807"/>
                </a:lnTo>
                <a:lnTo>
                  <a:pt x="3451944" y="12228"/>
                </a:lnTo>
                <a:lnTo>
                  <a:pt x="3486261" y="35347"/>
                </a:lnTo>
                <a:lnTo>
                  <a:pt x="3511740" y="67843"/>
                </a:lnTo>
                <a:lnTo>
                  <a:pt x="3526076" y="107400"/>
                </a:lnTo>
                <a:lnTo>
                  <a:pt x="3528377" y="660146"/>
                </a:lnTo>
                <a:lnTo>
                  <a:pt x="3527571" y="674822"/>
                </a:lnTo>
                <a:lnTo>
                  <a:pt x="3516160" y="715690"/>
                </a:lnTo>
                <a:lnTo>
                  <a:pt x="3493057" y="750017"/>
                </a:lnTo>
                <a:lnTo>
                  <a:pt x="3460571" y="775494"/>
                </a:lnTo>
                <a:lnTo>
                  <a:pt x="3421011" y="789814"/>
                </a:lnTo>
                <a:lnTo>
                  <a:pt x="132016" y="792099"/>
                </a:lnTo>
                <a:lnTo>
                  <a:pt x="117339" y="791293"/>
                </a:lnTo>
                <a:lnTo>
                  <a:pt x="76467" y="779887"/>
                </a:lnTo>
                <a:lnTo>
                  <a:pt x="42127" y="756795"/>
                </a:lnTo>
                <a:lnTo>
                  <a:pt x="16632" y="724322"/>
                </a:lnTo>
                <a:lnTo>
                  <a:pt x="2294" y="684777"/>
                </a:lnTo>
                <a:lnTo>
                  <a:pt x="0" y="132079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" name="object 5"/>
          <p:cNvSpPr txBox="1"/>
          <p:nvPr/>
        </p:nvSpPr>
        <p:spPr>
          <a:xfrm>
            <a:off x="503238" y="1592263"/>
            <a:ext cx="2994025" cy="5413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Акци</a:t>
            </a:r>
            <a:r>
              <a:rPr sz="2000" b="1" spc="-1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з</a:t>
            </a:r>
            <a:r>
              <a:rPr sz="20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ы</a:t>
            </a:r>
            <a:r>
              <a:rPr sz="2000" b="1" spc="-25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на</a:t>
            </a:r>
            <a:r>
              <a:rPr sz="2000" b="1" spc="-2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не</a:t>
            </a:r>
            <a:r>
              <a:rPr sz="2000" b="1" spc="-25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ф</a:t>
            </a:r>
            <a:r>
              <a:rPr sz="2000" b="1" spc="-15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sz="20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епр</a:t>
            </a:r>
            <a:r>
              <a:rPr sz="2000" b="1" spc="-55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sz="2000" b="1" spc="-3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д</a:t>
            </a:r>
            <a:r>
              <a:rPr sz="20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укты</a:t>
            </a:r>
            <a:endParaRPr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366" name="object 6"/>
          <p:cNvSpPr>
            <a:spLocks/>
          </p:cNvSpPr>
          <p:nvPr/>
        </p:nvSpPr>
        <p:spPr bwMode="auto">
          <a:xfrm>
            <a:off x="5792788" y="2935180"/>
            <a:ext cx="3273254" cy="2635358"/>
          </a:xfrm>
          <a:custGeom>
            <a:avLst/>
            <a:gdLst>
              <a:gd name="T0" fmla="*/ 31178503 w 3168396"/>
              <a:gd name="T1" fmla="*/ 0 h 2736342"/>
              <a:gd name="T2" fmla="*/ 5242649 w 3168396"/>
              <a:gd name="T3" fmla="*/ 0 h 2736342"/>
              <a:gd name="T4" fmla="*/ 4812731 w 3168396"/>
              <a:gd name="T5" fmla="*/ 33 h 2736342"/>
              <a:gd name="T6" fmla="*/ 3982907 w 3168396"/>
              <a:gd name="T7" fmla="*/ 287 h 2736342"/>
              <a:gd name="T8" fmla="*/ 3202130 w 3168396"/>
              <a:gd name="T9" fmla="*/ 774 h 2736342"/>
              <a:gd name="T10" fmla="*/ 2481197 w 3168396"/>
              <a:gd name="T11" fmla="*/ 1478 h 2736342"/>
              <a:gd name="T12" fmla="*/ 1830945 w 3168396"/>
              <a:gd name="T13" fmla="*/ 2373 h 2736342"/>
              <a:gd name="T14" fmla="*/ 1262114 w 3168396"/>
              <a:gd name="T15" fmla="*/ 3443 h 2736342"/>
              <a:gd name="T16" fmla="*/ 785551 w 3168396"/>
              <a:gd name="T17" fmla="*/ 4666 h 2736342"/>
              <a:gd name="T18" fmla="*/ 412024 w 3168396"/>
              <a:gd name="T19" fmla="*/ 6022 h 2736342"/>
              <a:gd name="T20" fmla="*/ 152379 w 3168396"/>
              <a:gd name="T21" fmla="*/ 7489 h 2736342"/>
              <a:gd name="T22" fmla="*/ 17385 w 3168396"/>
              <a:gd name="T23" fmla="*/ 9050 h 2736342"/>
              <a:gd name="T24" fmla="*/ 0 w 3168396"/>
              <a:gd name="T25" fmla="*/ 9859 h 2736342"/>
              <a:gd name="T26" fmla="*/ 0 w 3168396"/>
              <a:gd name="T27" fmla="*/ 49291 h 2736342"/>
              <a:gd name="T28" fmla="*/ 68608 w 3168396"/>
              <a:gd name="T29" fmla="*/ 50891 h 2736342"/>
              <a:gd name="T30" fmla="*/ 267317 w 3168396"/>
              <a:gd name="T31" fmla="*/ 52409 h 2736342"/>
              <a:gd name="T32" fmla="*/ 585241 w 3168396"/>
              <a:gd name="T33" fmla="*/ 53822 h 2736342"/>
              <a:gd name="T34" fmla="*/ 1011626 w 3168396"/>
              <a:gd name="T35" fmla="*/ 55114 h 2736342"/>
              <a:gd name="T36" fmla="*/ 1535661 w 3168396"/>
              <a:gd name="T37" fmla="*/ 56265 h 2736342"/>
              <a:gd name="T38" fmla="*/ 2146547 w 3168396"/>
              <a:gd name="T39" fmla="*/ 57248 h 2736342"/>
              <a:gd name="T40" fmla="*/ 2833513 w 3168396"/>
              <a:gd name="T41" fmla="*/ 58050 h 2736342"/>
              <a:gd name="T42" fmla="*/ 3585719 w 3168396"/>
              <a:gd name="T43" fmla="*/ 58648 h 2736342"/>
              <a:gd name="T44" fmla="*/ 4392353 w 3168396"/>
              <a:gd name="T45" fmla="*/ 59022 h 2736342"/>
              <a:gd name="T46" fmla="*/ 5242649 w 3168396"/>
              <a:gd name="T47" fmla="*/ 59150 h 2736342"/>
              <a:gd name="T48" fmla="*/ 31178503 w 3168396"/>
              <a:gd name="T49" fmla="*/ 59150 h 2736342"/>
              <a:gd name="T50" fmla="*/ 32029210 w 3168396"/>
              <a:gd name="T51" fmla="*/ 59022 h 2736342"/>
              <a:gd name="T52" fmla="*/ 32836165 w 3168396"/>
              <a:gd name="T53" fmla="*/ 58648 h 2736342"/>
              <a:gd name="T54" fmla="*/ 33588598 w 3168396"/>
              <a:gd name="T55" fmla="*/ 58050 h 2736342"/>
              <a:gd name="T56" fmla="*/ 34275746 w 3168396"/>
              <a:gd name="T57" fmla="*/ 57248 h 2736342"/>
              <a:gd name="T58" fmla="*/ 34886748 w 3168396"/>
              <a:gd name="T59" fmla="*/ 56265 h 2736342"/>
              <a:gd name="T60" fmla="*/ 35410912 w 3168396"/>
              <a:gd name="T61" fmla="*/ 55114 h 2736342"/>
              <a:gd name="T62" fmla="*/ 35837346 w 3168396"/>
              <a:gd name="T63" fmla="*/ 53822 h 2736342"/>
              <a:gd name="T64" fmla="*/ 36155308 w 3168396"/>
              <a:gd name="T65" fmla="*/ 52409 h 2736342"/>
              <a:gd name="T66" fmla="*/ 36354001 w 3168396"/>
              <a:gd name="T67" fmla="*/ 50891 h 2736342"/>
              <a:gd name="T68" fmla="*/ 36422627 w 3168396"/>
              <a:gd name="T69" fmla="*/ 49291 h 2736342"/>
              <a:gd name="T70" fmla="*/ 36422627 w 3168396"/>
              <a:gd name="T71" fmla="*/ 9859 h 2736342"/>
              <a:gd name="T72" fmla="*/ 36354001 w 3168396"/>
              <a:gd name="T73" fmla="*/ 8259 h 2736342"/>
              <a:gd name="T74" fmla="*/ 36155308 w 3168396"/>
              <a:gd name="T75" fmla="*/ 6742 h 2736342"/>
              <a:gd name="T76" fmla="*/ 35837346 w 3168396"/>
              <a:gd name="T77" fmla="*/ 5328 h 2736342"/>
              <a:gd name="T78" fmla="*/ 35410912 w 3168396"/>
              <a:gd name="T79" fmla="*/ 4037 h 2736342"/>
              <a:gd name="T80" fmla="*/ 34886756 w 3168396"/>
              <a:gd name="T81" fmla="*/ 2889 h 2736342"/>
              <a:gd name="T82" fmla="*/ 34275746 w 3168396"/>
              <a:gd name="T83" fmla="*/ 1902 h 2736342"/>
              <a:gd name="T84" fmla="*/ 33588598 w 3168396"/>
              <a:gd name="T85" fmla="*/ 1099 h 2736342"/>
              <a:gd name="T86" fmla="*/ 32836165 w 3168396"/>
              <a:gd name="T87" fmla="*/ 503 h 2736342"/>
              <a:gd name="T88" fmla="*/ 32029210 w 3168396"/>
              <a:gd name="T89" fmla="*/ 129 h 2736342"/>
              <a:gd name="T90" fmla="*/ 31178503 w 3168396"/>
              <a:gd name="T91" fmla="*/ 0 h 27363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168396"/>
              <a:gd name="T139" fmla="*/ 0 h 2736342"/>
              <a:gd name="T140" fmla="*/ 3168396 w 3168396"/>
              <a:gd name="T141" fmla="*/ 2736342 h 27363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168396" h="2736342">
                <a:moveTo>
                  <a:pt x="2712211" y="0"/>
                </a:moveTo>
                <a:lnTo>
                  <a:pt x="456056" y="0"/>
                </a:lnTo>
                <a:lnTo>
                  <a:pt x="418657" y="1512"/>
                </a:lnTo>
                <a:lnTo>
                  <a:pt x="346471" y="13256"/>
                </a:lnTo>
                <a:lnTo>
                  <a:pt x="278552" y="35843"/>
                </a:lnTo>
                <a:lnTo>
                  <a:pt x="215839" y="68335"/>
                </a:lnTo>
                <a:lnTo>
                  <a:pt x="159273" y="109791"/>
                </a:lnTo>
                <a:lnTo>
                  <a:pt x="109791" y="159273"/>
                </a:lnTo>
                <a:lnTo>
                  <a:pt x="68335" y="215839"/>
                </a:lnTo>
                <a:lnTo>
                  <a:pt x="35843" y="278552"/>
                </a:lnTo>
                <a:lnTo>
                  <a:pt x="13256" y="346471"/>
                </a:lnTo>
                <a:lnTo>
                  <a:pt x="1512" y="418657"/>
                </a:lnTo>
                <a:lnTo>
                  <a:pt x="0" y="456057"/>
                </a:lnTo>
                <a:lnTo>
                  <a:pt x="0" y="2280285"/>
                </a:lnTo>
                <a:lnTo>
                  <a:pt x="5969" y="2354251"/>
                </a:lnTo>
                <a:lnTo>
                  <a:pt x="23253" y="2424421"/>
                </a:lnTo>
                <a:lnTo>
                  <a:pt x="50910" y="2489855"/>
                </a:lnTo>
                <a:lnTo>
                  <a:pt x="88001" y="2549612"/>
                </a:lnTo>
                <a:lnTo>
                  <a:pt x="133588" y="2602753"/>
                </a:lnTo>
                <a:lnTo>
                  <a:pt x="186729" y="2648340"/>
                </a:lnTo>
                <a:lnTo>
                  <a:pt x="246486" y="2685431"/>
                </a:lnTo>
                <a:lnTo>
                  <a:pt x="311920" y="2713088"/>
                </a:lnTo>
                <a:lnTo>
                  <a:pt x="382090" y="2730372"/>
                </a:lnTo>
                <a:lnTo>
                  <a:pt x="456056" y="2736342"/>
                </a:lnTo>
                <a:lnTo>
                  <a:pt x="2712211" y="2736342"/>
                </a:lnTo>
                <a:lnTo>
                  <a:pt x="2786213" y="2730372"/>
                </a:lnTo>
                <a:lnTo>
                  <a:pt x="2856410" y="2713088"/>
                </a:lnTo>
                <a:lnTo>
                  <a:pt x="2921865" y="2685431"/>
                </a:lnTo>
                <a:lnTo>
                  <a:pt x="2981638" y="2648340"/>
                </a:lnTo>
                <a:lnTo>
                  <a:pt x="3034791" y="2602753"/>
                </a:lnTo>
                <a:lnTo>
                  <a:pt x="3080386" y="2549612"/>
                </a:lnTo>
                <a:lnTo>
                  <a:pt x="3117482" y="2489855"/>
                </a:lnTo>
                <a:lnTo>
                  <a:pt x="3145141" y="2424421"/>
                </a:lnTo>
                <a:lnTo>
                  <a:pt x="3162425" y="2354251"/>
                </a:lnTo>
                <a:lnTo>
                  <a:pt x="3168396" y="2280285"/>
                </a:lnTo>
                <a:lnTo>
                  <a:pt x="3168396" y="456057"/>
                </a:lnTo>
                <a:lnTo>
                  <a:pt x="3162425" y="382090"/>
                </a:lnTo>
                <a:lnTo>
                  <a:pt x="3145141" y="311920"/>
                </a:lnTo>
                <a:lnTo>
                  <a:pt x="3117482" y="246486"/>
                </a:lnTo>
                <a:lnTo>
                  <a:pt x="3080386" y="186729"/>
                </a:lnTo>
                <a:lnTo>
                  <a:pt x="3034792" y="133588"/>
                </a:lnTo>
                <a:lnTo>
                  <a:pt x="2981638" y="88001"/>
                </a:lnTo>
                <a:lnTo>
                  <a:pt x="2921865" y="50910"/>
                </a:lnTo>
                <a:lnTo>
                  <a:pt x="2856410" y="23253"/>
                </a:lnTo>
                <a:lnTo>
                  <a:pt x="2786213" y="5969"/>
                </a:lnTo>
                <a:lnTo>
                  <a:pt x="27122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7" name="object 7"/>
          <p:cNvSpPr>
            <a:spLocks/>
          </p:cNvSpPr>
          <p:nvPr/>
        </p:nvSpPr>
        <p:spPr bwMode="auto">
          <a:xfrm>
            <a:off x="5792788" y="2925763"/>
            <a:ext cx="3248025" cy="2644775"/>
          </a:xfrm>
          <a:custGeom>
            <a:avLst/>
            <a:gdLst>
              <a:gd name="T0" fmla="*/ 0 w 3168396"/>
              <a:gd name="T1" fmla="*/ 129437 h 2736342"/>
              <a:gd name="T2" fmla="*/ 14957 w 3168396"/>
              <a:gd name="T3" fmla="*/ 108443 h 2736342"/>
              <a:gd name="T4" fmla="*/ 58253 w 3168396"/>
              <a:gd name="T5" fmla="*/ 88527 h 2736342"/>
              <a:gd name="T6" fmla="*/ 127542 w 3168396"/>
              <a:gd name="T7" fmla="*/ 69957 h 2736342"/>
              <a:gd name="T8" fmla="*/ 220466 w 3168396"/>
              <a:gd name="T9" fmla="*/ 52998 h 2736342"/>
              <a:gd name="T10" fmla="*/ 334670 w 3168396"/>
              <a:gd name="T11" fmla="*/ 37915 h 2736342"/>
              <a:gd name="T12" fmla="*/ 467812 w 3168396"/>
              <a:gd name="T13" fmla="*/ 24973 h 2736342"/>
              <a:gd name="T14" fmla="*/ 617515 w 3168396"/>
              <a:gd name="T15" fmla="*/ 14449 h 2736342"/>
              <a:gd name="T16" fmla="*/ 781445 w 3168396"/>
              <a:gd name="T17" fmla="*/ 6599 h 2736342"/>
              <a:gd name="T18" fmla="*/ 957248 w 3168396"/>
              <a:gd name="T19" fmla="*/ 1695 h 2736342"/>
              <a:gd name="T20" fmla="*/ 1142548 w 3168396"/>
              <a:gd name="T21" fmla="*/ 0 h 2736342"/>
              <a:gd name="T22" fmla="*/ 6794848 w 3168396"/>
              <a:gd name="T23" fmla="*/ 0 h 2736342"/>
              <a:gd name="T24" fmla="*/ 6980251 w 3168396"/>
              <a:gd name="T25" fmla="*/ 1695 h 2736342"/>
              <a:gd name="T26" fmla="*/ 7156117 w 3168396"/>
              <a:gd name="T27" fmla="*/ 6599 h 2736342"/>
              <a:gd name="T28" fmla="*/ 7320094 w 3168396"/>
              <a:gd name="T29" fmla="*/ 14449 h 2736342"/>
              <a:gd name="T30" fmla="*/ 7469842 w 3168396"/>
              <a:gd name="T31" fmla="*/ 24973 h 2736342"/>
              <a:gd name="T32" fmla="*/ 7603012 w 3168396"/>
              <a:gd name="T33" fmla="*/ 37915 h 2736342"/>
              <a:gd name="T34" fmla="*/ 7717238 w 3168396"/>
              <a:gd name="T35" fmla="*/ 52998 h 2736342"/>
              <a:gd name="T36" fmla="*/ 7810172 w 3168396"/>
              <a:gd name="T37" fmla="*/ 69957 h 2736342"/>
              <a:gd name="T38" fmla="*/ 7879465 w 3168396"/>
              <a:gd name="T39" fmla="*/ 88527 h 2736342"/>
              <a:gd name="T40" fmla="*/ 7922766 w 3168396"/>
              <a:gd name="T41" fmla="*/ 108443 h 2736342"/>
              <a:gd name="T42" fmla="*/ 7937723 w 3168396"/>
              <a:gd name="T43" fmla="*/ 129437 h 2736342"/>
              <a:gd name="T44" fmla="*/ 7937723 w 3168396"/>
              <a:gd name="T45" fmla="*/ 647183 h 2736342"/>
              <a:gd name="T46" fmla="*/ 7922766 w 3168396"/>
              <a:gd name="T47" fmla="*/ 668178 h 2736342"/>
              <a:gd name="T48" fmla="*/ 7879465 w 3168396"/>
              <a:gd name="T49" fmla="*/ 688092 h 2736342"/>
              <a:gd name="T50" fmla="*/ 7810172 w 3168396"/>
              <a:gd name="T51" fmla="*/ 706666 h 2736342"/>
              <a:gd name="T52" fmla="*/ 7717238 w 3168396"/>
              <a:gd name="T53" fmla="*/ 723624 h 2736342"/>
              <a:gd name="T54" fmla="*/ 7603009 w 3168396"/>
              <a:gd name="T55" fmla="*/ 738707 h 2736342"/>
              <a:gd name="T56" fmla="*/ 7469842 w 3168396"/>
              <a:gd name="T57" fmla="*/ 751645 h 2736342"/>
              <a:gd name="T58" fmla="*/ 7320094 w 3168396"/>
              <a:gd name="T59" fmla="*/ 762171 h 2736342"/>
              <a:gd name="T60" fmla="*/ 7156117 w 3168396"/>
              <a:gd name="T61" fmla="*/ 770020 h 2736342"/>
              <a:gd name="T62" fmla="*/ 6980251 w 3168396"/>
              <a:gd name="T63" fmla="*/ 774926 h 2736342"/>
              <a:gd name="T64" fmla="*/ 6794848 w 3168396"/>
              <a:gd name="T65" fmla="*/ 776621 h 2736342"/>
              <a:gd name="T66" fmla="*/ 1142548 w 3168396"/>
              <a:gd name="T67" fmla="*/ 776621 h 2736342"/>
              <a:gd name="T68" fmla="*/ 957248 w 3168396"/>
              <a:gd name="T69" fmla="*/ 774926 h 2736342"/>
              <a:gd name="T70" fmla="*/ 781445 w 3168396"/>
              <a:gd name="T71" fmla="*/ 770020 h 2736342"/>
              <a:gd name="T72" fmla="*/ 617515 w 3168396"/>
              <a:gd name="T73" fmla="*/ 762171 h 2736342"/>
              <a:gd name="T74" fmla="*/ 467812 w 3168396"/>
              <a:gd name="T75" fmla="*/ 751645 h 2736342"/>
              <a:gd name="T76" fmla="*/ 334670 w 3168396"/>
              <a:gd name="T77" fmla="*/ 738707 h 2736342"/>
              <a:gd name="T78" fmla="*/ 220466 w 3168396"/>
              <a:gd name="T79" fmla="*/ 723624 h 2736342"/>
              <a:gd name="T80" fmla="*/ 127542 w 3168396"/>
              <a:gd name="T81" fmla="*/ 706666 h 2736342"/>
              <a:gd name="T82" fmla="*/ 58253 w 3168396"/>
              <a:gd name="T83" fmla="*/ 688092 h 2736342"/>
              <a:gd name="T84" fmla="*/ 14957 w 3168396"/>
              <a:gd name="T85" fmla="*/ 668178 h 2736342"/>
              <a:gd name="T86" fmla="*/ 0 w 3168396"/>
              <a:gd name="T87" fmla="*/ 647183 h 2736342"/>
              <a:gd name="T88" fmla="*/ 0 w 3168396"/>
              <a:gd name="T89" fmla="*/ 129437 h 273634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168396"/>
              <a:gd name="T136" fmla="*/ 0 h 2736342"/>
              <a:gd name="T137" fmla="*/ 3168396 w 3168396"/>
              <a:gd name="T138" fmla="*/ 2736342 h 273634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168396" h="2736342">
                <a:moveTo>
                  <a:pt x="0" y="456057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6" y="0"/>
                </a:lnTo>
                <a:lnTo>
                  <a:pt x="2712211" y="0"/>
                </a:lnTo>
                <a:lnTo>
                  <a:pt x="2786213" y="5969"/>
                </a:lnTo>
                <a:lnTo>
                  <a:pt x="2856410" y="23253"/>
                </a:lnTo>
                <a:lnTo>
                  <a:pt x="2921865" y="50910"/>
                </a:lnTo>
                <a:lnTo>
                  <a:pt x="2981638" y="88001"/>
                </a:lnTo>
                <a:lnTo>
                  <a:pt x="3034792" y="133588"/>
                </a:lnTo>
                <a:lnTo>
                  <a:pt x="3080386" y="186729"/>
                </a:lnTo>
                <a:lnTo>
                  <a:pt x="3117482" y="246486"/>
                </a:lnTo>
                <a:lnTo>
                  <a:pt x="3145141" y="311920"/>
                </a:lnTo>
                <a:lnTo>
                  <a:pt x="3162425" y="382090"/>
                </a:lnTo>
                <a:lnTo>
                  <a:pt x="3168396" y="456057"/>
                </a:lnTo>
                <a:lnTo>
                  <a:pt x="3168396" y="2280285"/>
                </a:lnTo>
                <a:lnTo>
                  <a:pt x="3162425" y="2354251"/>
                </a:lnTo>
                <a:lnTo>
                  <a:pt x="3145141" y="2424421"/>
                </a:lnTo>
                <a:lnTo>
                  <a:pt x="3117482" y="2489855"/>
                </a:lnTo>
                <a:lnTo>
                  <a:pt x="3080386" y="2549612"/>
                </a:lnTo>
                <a:lnTo>
                  <a:pt x="3034791" y="2602753"/>
                </a:lnTo>
                <a:lnTo>
                  <a:pt x="2981638" y="2648340"/>
                </a:lnTo>
                <a:lnTo>
                  <a:pt x="2921865" y="2685431"/>
                </a:lnTo>
                <a:lnTo>
                  <a:pt x="2856410" y="2713088"/>
                </a:lnTo>
                <a:lnTo>
                  <a:pt x="2786213" y="2730372"/>
                </a:lnTo>
                <a:lnTo>
                  <a:pt x="2712211" y="2736342"/>
                </a:lnTo>
                <a:lnTo>
                  <a:pt x="456056" y="2736342"/>
                </a:lnTo>
                <a:lnTo>
                  <a:pt x="382090" y="2730372"/>
                </a:lnTo>
                <a:lnTo>
                  <a:pt x="311920" y="2713088"/>
                </a:lnTo>
                <a:lnTo>
                  <a:pt x="246486" y="2685431"/>
                </a:lnTo>
                <a:lnTo>
                  <a:pt x="186729" y="2648340"/>
                </a:lnTo>
                <a:lnTo>
                  <a:pt x="133588" y="2602753"/>
                </a:lnTo>
                <a:lnTo>
                  <a:pt x="88001" y="2549612"/>
                </a:lnTo>
                <a:lnTo>
                  <a:pt x="50910" y="2489855"/>
                </a:lnTo>
                <a:lnTo>
                  <a:pt x="23253" y="2424421"/>
                </a:lnTo>
                <a:lnTo>
                  <a:pt x="5969" y="2354251"/>
                </a:lnTo>
                <a:lnTo>
                  <a:pt x="0" y="2280285"/>
                </a:lnTo>
                <a:lnTo>
                  <a:pt x="0" y="45605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8" name="object 8"/>
          <p:cNvSpPr txBox="1">
            <a:spLocks noChangeArrowheads="1"/>
          </p:cNvSpPr>
          <p:nvPr/>
        </p:nvSpPr>
        <p:spPr bwMode="auto">
          <a:xfrm>
            <a:off x="5795963" y="3105150"/>
            <a:ext cx="29527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-1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anose="02020603050405020304" pitchFamily="18" charset="0"/>
              </a:rPr>
              <a:t>Денежных средств, поступающих в местный бюджет от уплаты неустоек (штрафов, пеней), а также от возмещения убытков муниципального заказчика, взысканных в установленном порядке в связи с нарушением  исполнителем (подрядчиком) условий муниципального контракта, финансируемых за счет средств муниципального дорожного фонда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84888" y="1520825"/>
            <a:ext cx="2292350" cy="54610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370" name="object 13"/>
          <p:cNvSpPr>
            <a:spLocks/>
          </p:cNvSpPr>
          <p:nvPr/>
        </p:nvSpPr>
        <p:spPr bwMode="auto">
          <a:xfrm>
            <a:off x="179388" y="3105150"/>
            <a:ext cx="3744912" cy="2063750"/>
          </a:xfrm>
          <a:custGeom>
            <a:avLst/>
            <a:gdLst>
              <a:gd name="T0" fmla="*/ 3413515 w 3744404"/>
              <a:gd name="T1" fmla="*/ 0 h 2088261"/>
              <a:gd name="T2" fmla="*/ 349782 w 3744404"/>
              <a:gd name="T3" fmla="*/ 0 h 2088261"/>
              <a:gd name="T4" fmla="*/ 321100 w 3744404"/>
              <a:gd name="T5" fmla="*/ 746 h 2088261"/>
              <a:gd name="T6" fmla="*/ 265738 w 3744404"/>
              <a:gd name="T7" fmla="*/ 6537 h 2088261"/>
              <a:gd name="T8" fmla="*/ 213644 w 3744404"/>
              <a:gd name="T9" fmla="*/ 17669 h 2088261"/>
              <a:gd name="T10" fmla="*/ 165525 w 3744404"/>
              <a:gd name="T11" fmla="*/ 33689 h 2088261"/>
              <a:gd name="T12" fmla="*/ 122166 w 3744404"/>
              <a:gd name="T13" fmla="*/ 54131 h 2088261"/>
              <a:gd name="T14" fmla="*/ 84188 w 3744404"/>
              <a:gd name="T15" fmla="*/ 78531 h 2088261"/>
              <a:gd name="T16" fmla="*/ 52405 w 3744404"/>
              <a:gd name="T17" fmla="*/ 106426 h 2088261"/>
              <a:gd name="T18" fmla="*/ 27499 w 3744404"/>
              <a:gd name="T19" fmla="*/ 137352 h 2088261"/>
              <a:gd name="T20" fmla="*/ 10152 w 3744404"/>
              <a:gd name="T21" fmla="*/ 170849 h 2088261"/>
              <a:gd name="T22" fmla="*/ 1153 w 3744404"/>
              <a:gd name="T23" fmla="*/ 206451 h 2088261"/>
              <a:gd name="T24" fmla="*/ 0 w 3744404"/>
              <a:gd name="T25" fmla="*/ 224896 h 2088261"/>
              <a:gd name="T26" fmla="*/ 0 w 3744404"/>
              <a:gd name="T27" fmla="*/ 1124250 h 2088261"/>
              <a:gd name="T28" fmla="*/ 4592 w 3744404"/>
              <a:gd name="T29" fmla="*/ 1160734 h 2088261"/>
              <a:gd name="T30" fmla="*/ 17817 w 3744404"/>
              <a:gd name="T31" fmla="*/ 1195340 h 2088261"/>
              <a:gd name="T32" fmla="*/ 39033 w 3744404"/>
              <a:gd name="T33" fmla="*/ 1227610 h 2088261"/>
              <a:gd name="T34" fmla="*/ 67486 w 3744404"/>
              <a:gd name="T35" fmla="*/ 1257078 h 2088261"/>
              <a:gd name="T36" fmla="*/ 102459 w 3744404"/>
              <a:gd name="T37" fmla="*/ 1283285 h 2088261"/>
              <a:gd name="T38" fmla="*/ 143198 w 3744404"/>
              <a:gd name="T39" fmla="*/ 1305762 h 2088261"/>
              <a:gd name="T40" fmla="*/ 189061 w 3744404"/>
              <a:gd name="T41" fmla="*/ 1324050 h 2088261"/>
              <a:gd name="T42" fmla="*/ 239220 w 3744404"/>
              <a:gd name="T43" fmla="*/ 1337685 h 2088261"/>
              <a:gd name="T44" fmla="*/ 293070 w 3744404"/>
              <a:gd name="T45" fmla="*/ 1346207 h 2088261"/>
              <a:gd name="T46" fmla="*/ 349782 w 3744404"/>
              <a:gd name="T47" fmla="*/ 1349149 h 2088261"/>
              <a:gd name="T48" fmla="*/ 3413515 w 3744404"/>
              <a:gd name="T49" fmla="*/ 1349149 h 2088261"/>
              <a:gd name="T50" fmla="*/ 3470236 w 3744404"/>
              <a:gd name="T51" fmla="*/ 1346207 h 2088261"/>
              <a:gd name="T52" fmla="*/ 3524045 w 3744404"/>
              <a:gd name="T53" fmla="*/ 1337685 h 2088261"/>
              <a:gd name="T54" fmla="*/ 3574223 w 3744404"/>
              <a:gd name="T55" fmla="*/ 1324050 h 2088261"/>
              <a:gd name="T56" fmla="*/ 3620048 w 3744404"/>
              <a:gd name="T57" fmla="*/ 1305762 h 2088261"/>
              <a:gd name="T58" fmla="*/ 3660800 w 3744404"/>
              <a:gd name="T59" fmla="*/ 1283285 h 2088261"/>
              <a:gd name="T60" fmla="*/ 3695758 w 3744404"/>
              <a:gd name="T61" fmla="*/ 1257078 h 2088261"/>
              <a:gd name="T62" fmla="*/ 3724204 w 3744404"/>
              <a:gd name="T63" fmla="*/ 1227610 h 2088261"/>
              <a:gd name="T64" fmla="*/ 3745415 w 3744404"/>
              <a:gd name="T65" fmla="*/ 1195340 h 2088261"/>
              <a:gd name="T66" fmla="*/ 3758669 w 3744404"/>
              <a:gd name="T67" fmla="*/ 1160734 h 2088261"/>
              <a:gd name="T68" fmla="*/ 3763244 w 3744404"/>
              <a:gd name="T69" fmla="*/ 1124250 h 2088261"/>
              <a:gd name="T70" fmla="*/ 3763244 w 3744404"/>
              <a:gd name="T71" fmla="*/ 224896 h 2088261"/>
              <a:gd name="T72" fmla="*/ 3758669 w 3744404"/>
              <a:gd name="T73" fmla="*/ 188416 h 2088261"/>
              <a:gd name="T74" fmla="*/ 3745415 w 3744404"/>
              <a:gd name="T75" fmla="*/ 153807 h 2088261"/>
              <a:gd name="T76" fmla="*/ 3724204 w 3744404"/>
              <a:gd name="T77" fmla="*/ 121539 h 2088261"/>
              <a:gd name="T78" fmla="*/ 3695758 w 3744404"/>
              <a:gd name="T79" fmla="*/ 92069 h 2088261"/>
              <a:gd name="T80" fmla="*/ 3660800 w 3744404"/>
              <a:gd name="T81" fmla="*/ 65864 h 2088261"/>
              <a:gd name="T82" fmla="*/ 3620048 w 3744404"/>
              <a:gd name="T83" fmla="*/ 43389 h 2088261"/>
              <a:gd name="T84" fmla="*/ 3574223 w 3744404"/>
              <a:gd name="T85" fmla="*/ 25098 h 2088261"/>
              <a:gd name="T86" fmla="*/ 3524045 w 3744404"/>
              <a:gd name="T87" fmla="*/ 11465 h 2088261"/>
              <a:gd name="T88" fmla="*/ 3470236 w 3744404"/>
              <a:gd name="T89" fmla="*/ 2943 h 2088261"/>
              <a:gd name="T90" fmla="*/ 3413515 w 3744404"/>
              <a:gd name="T91" fmla="*/ 0 h 208826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744404"/>
              <a:gd name="T139" fmla="*/ 0 h 2088261"/>
              <a:gd name="T140" fmla="*/ 3744404 w 3744404"/>
              <a:gd name="T141" fmla="*/ 2088261 h 208826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744404" h="2088261">
                <a:moveTo>
                  <a:pt x="3396424" y="0"/>
                </a:moveTo>
                <a:lnTo>
                  <a:pt x="348043" y="0"/>
                </a:lnTo>
                <a:lnTo>
                  <a:pt x="319499" y="1153"/>
                </a:lnTo>
                <a:lnTo>
                  <a:pt x="264406" y="10115"/>
                </a:lnTo>
                <a:lnTo>
                  <a:pt x="212571" y="27352"/>
                </a:lnTo>
                <a:lnTo>
                  <a:pt x="164711" y="52148"/>
                </a:lnTo>
                <a:lnTo>
                  <a:pt x="121542" y="83787"/>
                </a:lnTo>
                <a:lnTo>
                  <a:pt x="83781" y="121552"/>
                </a:lnTo>
                <a:lnTo>
                  <a:pt x="52146" y="164728"/>
                </a:lnTo>
                <a:lnTo>
                  <a:pt x="27351" y="212598"/>
                </a:lnTo>
                <a:lnTo>
                  <a:pt x="10115" y="264445"/>
                </a:lnTo>
                <a:lnTo>
                  <a:pt x="1153" y="319553"/>
                </a:lnTo>
                <a:lnTo>
                  <a:pt x="0" y="348107"/>
                </a:lnTo>
                <a:lnTo>
                  <a:pt x="0" y="1740153"/>
                </a:lnTo>
                <a:lnTo>
                  <a:pt x="4555" y="1796624"/>
                </a:lnTo>
                <a:lnTo>
                  <a:pt x="17743" y="1850191"/>
                </a:lnTo>
                <a:lnTo>
                  <a:pt x="38848" y="1900139"/>
                </a:lnTo>
                <a:lnTo>
                  <a:pt x="67153" y="1945751"/>
                </a:lnTo>
                <a:lnTo>
                  <a:pt x="101941" y="1986311"/>
                </a:lnTo>
                <a:lnTo>
                  <a:pt x="142495" y="2021103"/>
                </a:lnTo>
                <a:lnTo>
                  <a:pt x="188099" y="2049410"/>
                </a:lnTo>
                <a:lnTo>
                  <a:pt x="238036" y="2070516"/>
                </a:lnTo>
                <a:lnTo>
                  <a:pt x="291590" y="2083705"/>
                </a:lnTo>
                <a:lnTo>
                  <a:pt x="348043" y="2088261"/>
                </a:lnTo>
                <a:lnTo>
                  <a:pt x="3396424" y="2088261"/>
                </a:lnTo>
                <a:lnTo>
                  <a:pt x="3452860" y="2083705"/>
                </a:lnTo>
                <a:lnTo>
                  <a:pt x="3506400" y="2070516"/>
                </a:lnTo>
                <a:lnTo>
                  <a:pt x="3556326" y="2049410"/>
                </a:lnTo>
                <a:lnTo>
                  <a:pt x="3601922" y="2021103"/>
                </a:lnTo>
                <a:lnTo>
                  <a:pt x="3642471" y="1986311"/>
                </a:lnTo>
                <a:lnTo>
                  <a:pt x="3677255" y="1945751"/>
                </a:lnTo>
                <a:lnTo>
                  <a:pt x="3705557" y="1900139"/>
                </a:lnTo>
                <a:lnTo>
                  <a:pt x="3726661" y="1850191"/>
                </a:lnTo>
                <a:lnTo>
                  <a:pt x="3739849" y="1796624"/>
                </a:lnTo>
                <a:lnTo>
                  <a:pt x="3744404" y="1740153"/>
                </a:lnTo>
                <a:lnTo>
                  <a:pt x="3744404" y="348107"/>
                </a:lnTo>
                <a:lnTo>
                  <a:pt x="3739849" y="291636"/>
                </a:lnTo>
                <a:lnTo>
                  <a:pt x="3726661" y="238069"/>
                </a:lnTo>
                <a:lnTo>
                  <a:pt x="3705557" y="188121"/>
                </a:lnTo>
                <a:lnTo>
                  <a:pt x="3677255" y="142509"/>
                </a:lnTo>
                <a:lnTo>
                  <a:pt x="3642471" y="101949"/>
                </a:lnTo>
                <a:lnTo>
                  <a:pt x="3601922" y="67157"/>
                </a:lnTo>
                <a:lnTo>
                  <a:pt x="3556326" y="38850"/>
                </a:lnTo>
                <a:lnTo>
                  <a:pt x="3506400" y="17744"/>
                </a:lnTo>
                <a:lnTo>
                  <a:pt x="3452860" y="4555"/>
                </a:lnTo>
                <a:lnTo>
                  <a:pt x="3396424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1" name="object 14"/>
          <p:cNvSpPr>
            <a:spLocks/>
          </p:cNvSpPr>
          <p:nvPr/>
        </p:nvSpPr>
        <p:spPr bwMode="auto">
          <a:xfrm>
            <a:off x="179388" y="3105150"/>
            <a:ext cx="3744912" cy="2063750"/>
          </a:xfrm>
          <a:custGeom>
            <a:avLst/>
            <a:gdLst>
              <a:gd name="T0" fmla="*/ 0 w 3744404"/>
              <a:gd name="T1" fmla="*/ 224896 h 2088261"/>
              <a:gd name="T2" fmla="*/ 4592 w 3744404"/>
              <a:gd name="T3" fmla="*/ 188416 h 2088261"/>
              <a:gd name="T4" fmla="*/ 17817 w 3744404"/>
              <a:gd name="T5" fmla="*/ 153807 h 2088261"/>
              <a:gd name="T6" fmla="*/ 39033 w 3744404"/>
              <a:gd name="T7" fmla="*/ 121539 h 2088261"/>
              <a:gd name="T8" fmla="*/ 67486 w 3744404"/>
              <a:gd name="T9" fmla="*/ 92069 h 2088261"/>
              <a:gd name="T10" fmla="*/ 102459 w 3744404"/>
              <a:gd name="T11" fmla="*/ 65864 h 2088261"/>
              <a:gd name="T12" fmla="*/ 143198 w 3744404"/>
              <a:gd name="T13" fmla="*/ 43389 h 2088261"/>
              <a:gd name="T14" fmla="*/ 189061 w 3744404"/>
              <a:gd name="T15" fmla="*/ 25098 h 2088261"/>
              <a:gd name="T16" fmla="*/ 239220 w 3744404"/>
              <a:gd name="T17" fmla="*/ 11465 h 2088261"/>
              <a:gd name="T18" fmla="*/ 293070 w 3744404"/>
              <a:gd name="T19" fmla="*/ 2943 h 2088261"/>
              <a:gd name="T20" fmla="*/ 349782 w 3744404"/>
              <a:gd name="T21" fmla="*/ 0 h 2088261"/>
              <a:gd name="T22" fmla="*/ 3413515 w 3744404"/>
              <a:gd name="T23" fmla="*/ 0 h 2088261"/>
              <a:gd name="T24" fmla="*/ 3470236 w 3744404"/>
              <a:gd name="T25" fmla="*/ 2943 h 2088261"/>
              <a:gd name="T26" fmla="*/ 3524045 w 3744404"/>
              <a:gd name="T27" fmla="*/ 11465 h 2088261"/>
              <a:gd name="T28" fmla="*/ 3574223 w 3744404"/>
              <a:gd name="T29" fmla="*/ 25098 h 2088261"/>
              <a:gd name="T30" fmla="*/ 3620048 w 3744404"/>
              <a:gd name="T31" fmla="*/ 43389 h 2088261"/>
              <a:gd name="T32" fmla="*/ 3660800 w 3744404"/>
              <a:gd name="T33" fmla="*/ 65864 h 2088261"/>
              <a:gd name="T34" fmla="*/ 3695758 w 3744404"/>
              <a:gd name="T35" fmla="*/ 92069 h 2088261"/>
              <a:gd name="T36" fmla="*/ 3724204 w 3744404"/>
              <a:gd name="T37" fmla="*/ 121539 h 2088261"/>
              <a:gd name="T38" fmla="*/ 3745415 w 3744404"/>
              <a:gd name="T39" fmla="*/ 153807 h 2088261"/>
              <a:gd name="T40" fmla="*/ 3758669 w 3744404"/>
              <a:gd name="T41" fmla="*/ 188416 h 2088261"/>
              <a:gd name="T42" fmla="*/ 3763244 w 3744404"/>
              <a:gd name="T43" fmla="*/ 224896 h 2088261"/>
              <a:gd name="T44" fmla="*/ 3763244 w 3744404"/>
              <a:gd name="T45" fmla="*/ 1124250 h 2088261"/>
              <a:gd name="T46" fmla="*/ 3758669 w 3744404"/>
              <a:gd name="T47" fmla="*/ 1160734 h 2088261"/>
              <a:gd name="T48" fmla="*/ 3745415 w 3744404"/>
              <a:gd name="T49" fmla="*/ 1195340 h 2088261"/>
              <a:gd name="T50" fmla="*/ 3724204 w 3744404"/>
              <a:gd name="T51" fmla="*/ 1227610 h 2088261"/>
              <a:gd name="T52" fmla="*/ 3695758 w 3744404"/>
              <a:gd name="T53" fmla="*/ 1257078 h 2088261"/>
              <a:gd name="T54" fmla="*/ 3660800 w 3744404"/>
              <a:gd name="T55" fmla="*/ 1283285 h 2088261"/>
              <a:gd name="T56" fmla="*/ 3620048 w 3744404"/>
              <a:gd name="T57" fmla="*/ 1305762 h 2088261"/>
              <a:gd name="T58" fmla="*/ 3574223 w 3744404"/>
              <a:gd name="T59" fmla="*/ 1324050 h 2088261"/>
              <a:gd name="T60" fmla="*/ 3524045 w 3744404"/>
              <a:gd name="T61" fmla="*/ 1337685 h 2088261"/>
              <a:gd name="T62" fmla="*/ 3470236 w 3744404"/>
              <a:gd name="T63" fmla="*/ 1346207 h 2088261"/>
              <a:gd name="T64" fmla="*/ 3413515 w 3744404"/>
              <a:gd name="T65" fmla="*/ 1349149 h 2088261"/>
              <a:gd name="T66" fmla="*/ 349782 w 3744404"/>
              <a:gd name="T67" fmla="*/ 1349149 h 2088261"/>
              <a:gd name="T68" fmla="*/ 293070 w 3744404"/>
              <a:gd name="T69" fmla="*/ 1346207 h 2088261"/>
              <a:gd name="T70" fmla="*/ 239220 w 3744404"/>
              <a:gd name="T71" fmla="*/ 1337685 h 2088261"/>
              <a:gd name="T72" fmla="*/ 189061 w 3744404"/>
              <a:gd name="T73" fmla="*/ 1324050 h 2088261"/>
              <a:gd name="T74" fmla="*/ 143198 w 3744404"/>
              <a:gd name="T75" fmla="*/ 1305762 h 2088261"/>
              <a:gd name="T76" fmla="*/ 102459 w 3744404"/>
              <a:gd name="T77" fmla="*/ 1283285 h 2088261"/>
              <a:gd name="T78" fmla="*/ 67486 w 3744404"/>
              <a:gd name="T79" fmla="*/ 1257078 h 2088261"/>
              <a:gd name="T80" fmla="*/ 39033 w 3744404"/>
              <a:gd name="T81" fmla="*/ 1227610 h 2088261"/>
              <a:gd name="T82" fmla="*/ 17817 w 3744404"/>
              <a:gd name="T83" fmla="*/ 1195340 h 2088261"/>
              <a:gd name="T84" fmla="*/ 4592 w 3744404"/>
              <a:gd name="T85" fmla="*/ 1160734 h 2088261"/>
              <a:gd name="T86" fmla="*/ 0 w 3744404"/>
              <a:gd name="T87" fmla="*/ 1124250 h 2088261"/>
              <a:gd name="T88" fmla="*/ 0 w 3744404"/>
              <a:gd name="T89" fmla="*/ 224896 h 20882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744404"/>
              <a:gd name="T136" fmla="*/ 0 h 2088261"/>
              <a:gd name="T137" fmla="*/ 3744404 w 3744404"/>
              <a:gd name="T138" fmla="*/ 2088261 h 208826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744404" h="2088261">
                <a:moveTo>
                  <a:pt x="0" y="348107"/>
                </a:moveTo>
                <a:lnTo>
                  <a:pt x="4555" y="291636"/>
                </a:lnTo>
                <a:lnTo>
                  <a:pt x="17743" y="238069"/>
                </a:lnTo>
                <a:lnTo>
                  <a:pt x="38848" y="188121"/>
                </a:lnTo>
                <a:lnTo>
                  <a:pt x="67153" y="142509"/>
                </a:lnTo>
                <a:lnTo>
                  <a:pt x="101941" y="101949"/>
                </a:lnTo>
                <a:lnTo>
                  <a:pt x="142495" y="67157"/>
                </a:lnTo>
                <a:lnTo>
                  <a:pt x="188099" y="38850"/>
                </a:lnTo>
                <a:lnTo>
                  <a:pt x="238036" y="17744"/>
                </a:lnTo>
                <a:lnTo>
                  <a:pt x="291590" y="4555"/>
                </a:lnTo>
                <a:lnTo>
                  <a:pt x="348043" y="0"/>
                </a:lnTo>
                <a:lnTo>
                  <a:pt x="3396424" y="0"/>
                </a:lnTo>
                <a:lnTo>
                  <a:pt x="3452860" y="4555"/>
                </a:lnTo>
                <a:lnTo>
                  <a:pt x="3506400" y="17744"/>
                </a:lnTo>
                <a:lnTo>
                  <a:pt x="3556326" y="38850"/>
                </a:lnTo>
                <a:lnTo>
                  <a:pt x="3601922" y="67157"/>
                </a:lnTo>
                <a:lnTo>
                  <a:pt x="3642471" y="101949"/>
                </a:lnTo>
                <a:lnTo>
                  <a:pt x="3677255" y="142509"/>
                </a:lnTo>
                <a:lnTo>
                  <a:pt x="3705557" y="188121"/>
                </a:lnTo>
                <a:lnTo>
                  <a:pt x="3726661" y="238069"/>
                </a:lnTo>
                <a:lnTo>
                  <a:pt x="3739849" y="291636"/>
                </a:lnTo>
                <a:lnTo>
                  <a:pt x="3744404" y="348107"/>
                </a:lnTo>
                <a:lnTo>
                  <a:pt x="3744404" y="1740153"/>
                </a:lnTo>
                <a:lnTo>
                  <a:pt x="3739849" y="1796624"/>
                </a:lnTo>
                <a:lnTo>
                  <a:pt x="3726661" y="1850191"/>
                </a:lnTo>
                <a:lnTo>
                  <a:pt x="3705557" y="1900139"/>
                </a:lnTo>
                <a:lnTo>
                  <a:pt x="3677255" y="1945751"/>
                </a:lnTo>
                <a:lnTo>
                  <a:pt x="3642471" y="1986311"/>
                </a:lnTo>
                <a:lnTo>
                  <a:pt x="3601922" y="2021103"/>
                </a:lnTo>
                <a:lnTo>
                  <a:pt x="3556326" y="2049410"/>
                </a:lnTo>
                <a:lnTo>
                  <a:pt x="3506400" y="2070516"/>
                </a:lnTo>
                <a:lnTo>
                  <a:pt x="3452860" y="2083705"/>
                </a:lnTo>
                <a:lnTo>
                  <a:pt x="3396424" y="2088261"/>
                </a:lnTo>
                <a:lnTo>
                  <a:pt x="348043" y="2088261"/>
                </a:lnTo>
                <a:lnTo>
                  <a:pt x="291590" y="2083705"/>
                </a:lnTo>
                <a:lnTo>
                  <a:pt x="238036" y="2070516"/>
                </a:lnTo>
                <a:lnTo>
                  <a:pt x="188099" y="2049410"/>
                </a:lnTo>
                <a:lnTo>
                  <a:pt x="142495" y="2021103"/>
                </a:lnTo>
                <a:lnTo>
                  <a:pt x="101941" y="1986311"/>
                </a:lnTo>
                <a:lnTo>
                  <a:pt x="67153" y="1945751"/>
                </a:lnTo>
                <a:lnTo>
                  <a:pt x="38848" y="1900139"/>
                </a:lnTo>
                <a:lnTo>
                  <a:pt x="17743" y="1850191"/>
                </a:lnTo>
                <a:lnTo>
                  <a:pt x="4555" y="1796624"/>
                </a:lnTo>
                <a:lnTo>
                  <a:pt x="0" y="1740153"/>
                </a:lnTo>
                <a:lnTo>
                  <a:pt x="0" y="34810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2" name="object 15"/>
          <p:cNvSpPr txBox="1">
            <a:spLocks noChangeArrowheads="1"/>
          </p:cNvSpPr>
          <p:nvPr/>
        </p:nvSpPr>
        <p:spPr bwMode="auto">
          <a:xfrm>
            <a:off x="311322" y="3441592"/>
            <a:ext cx="352742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Поступления в виде межбюджетных трансфертов из бюджета Новгородской области на финансовое обеспечение дорожной деятельности в отношении автомобильных дорог общего пользования местного значения</a:t>
            </a:r>
          </a:p>
        </p:txBody>
      </p:sp>
      <p:sp>
        <p:nvSpPr>
          <p:cNvPr id="15373" name="object 16"/>
          <p:cNvSpPr>
            <a:spLocks noChangeArrowheads="1"/>
          </p:cNvSpPr>
          <p:nvPr/>
        </p:nvSpPr>
        <p:spPr bwMode="auto">
          <a:xfrm>
            <a:off x="3473246" y="1563688"/>
            <a:ext cx="2592387" cy="2374900"/>
          </a:xfrm>
          <a:custGeom>
            <a:avLst/>
            <a:gdLst>
              <a:gd name="T0" fmla="*/ 0 w 2592324"/>
              <a:gd name="T1" fmla="*/ 0 h 2376297"/>
              <a:gd name="T2" fmla="*/ 2592324 w 2592324"/>
              <a:gd name="T3" fmla="*/ 2376297 h 2376297"/>
            </a:gdLst>
            <a:ahLst/>
            <a:cxnLst/>
            <a:rect l="T0" t="T1" r="T2" b="T3"/>
            <a:pathLst>
              <a:path w="2592324" h="2376297">
                <a:moveTo>
                  <a:pt x="1296162" y="0"/>
                </a:moveTo>
                <a:lnTo>
                  <a:pt x="1189849" y="3939"/>
                </a:lnTo>
                <a:lnTo>
                  <a:pt x="1085906" y="15552"/>
                </a:lnTo>
                <a:lnTo>
                  <a:pt x="984663" y="34533"/>
                </a:lnTo>
                <a:lnTo>
                  <a:pt x="886455" y="60577"/>
                </a:lnTo>
                <a:lnTo>
                  <a:pt x="791616" y="93378"/>
                </a:lnTo>
                <a:lnTo>
                  <a:pt x="700479" y="132630"/>
                </a:lnTo>
                <a:lnTo>
                  <a:pt x="613377" y="178026"/>
                </a:lnTo>
                <a:lnTo>
                  <a:pt x="530644" y="229262"/>
                </a:lnTo>
                <a:lnTo>
                  <a:pt x="452613" y="286031"/>
                </a:lnTo>
                <a:lnTo>
                  <a:pt x="379618" y="348027"/>
                </a:lnTo>
                <a:lnTo>
                  <a:pt x="311993" y="414945"/>
                </a:lnTo>
                <a:lnTo>
                  <a:pt x="250070" y="486479"/>
                </a:lnTo>
                <a:lnTo>
                  <a:pt x="194183" y="562322"/>
                </a:lnTo>
                <a:lnTo>
                  <a:pt x="144666" y="642170"/>
                </a:lnTo>
                <a:lnTo>
                  <a:pt x="101852" y="725715"/>
                </a:lnTo>
                <a:lnTo>
                  <a:pt x="66074" y="812653"/>
                </a:lnTo>
                <a:lnTo>
                  <a:pt x="37667" y="902678"/>
                </a:lnTo>
                <a:lnTo>
                  <a:pt x="16963" y="995483"/>
                </a:lnTo>
                <a:lnTo>
                  <a:pt x="4296" y="1090763"/>
                </a:lnTo>
                <a:lnTo>
                  <a:pt x="0" y="1188212"/>
                </a:lnTo>
                <a:lnTo>
                  <a:pt x="4296" y="1285659"/>
                </a:lnTo>
                <a:lnTo>
                  <a:pt x="16963" y="1380937"/>
                </a:lnTo>
                <a:lnTo>
                  <a:pt x="37667" y="1473738"/>
                </a:lnTo>
                <a:lnTo>
                  <a:pt x="66074" y="1563757"/>
                </a:lnTo>
                <a:lnTo>
                  <a:pt x="101852" y="1650688"/>
                </a:lnTo>
                <a:lnTo>
                  <a:pt x="144666" y="1734226"/>
                </a:lnTo>
                <a:lnTo>
                  <a:pt x="194183" y="1814065"/>
                </a:lnTo>
                <a:lnTo>
                  <a:pt x="250070" y="1889900"/>
                </a:lnTo>
                <a:lnTo>
                  <a:pt x="311993" y="1961424"/>
                </a:lnTo>
                <a:lnTo>
                  <a:pt x="379618" y="2028332"/>
                </a:lnTo>
                <a:lnTo>
                  <a:pt x="452613" y="2090319"/>
                </a:lnTo>
                <a:lnTo>
                  <a:pt x="530644" y="2147079"/>
                </a:lnTo>
                <a:lnTo>
                  <a:pt x="613377" y="2198305"/>
                </a:lnTo>
                <a:lnTo>
                  <a:pt x="700479" y="2243694"/>
                </a:lnTo>
                <a:lnTo>
                  <a:pt x="791616" y="2282938"/>
                </a:lnTo>
                <a:lnTo>
                  <a:pt x="886455" y="2315732"/>
                </a:lnTo>
                <a:lnTo>
                  <a:pt x="984663" y="2341770"/>
                </a:lnTo>
                <a:lnTo>
                  <a:pt x="1085906" y="2360748"/>
                </a:lnTo>
                <a:lnTo>
                  <a:pt x="1189849" y="2372358"/>
                </a:lnTo>
                <a:lnTo>
                  <a:pt x="1296162" y="2376297"/>
                </a:lnTo>
                <a:lnTo>
                  <a:pt x="1402474" y="2372358"/>
                </a:lnTo>
                <a:lnTo>
                  <a:pt x="1506417" y="2360748"/>
                </a:lnTo>
                <a:lnTo>
                  <a:pt x="1607660" y="2341770"/>
                </a:lnTo>
                <a:lnTo>
                  <a:pt x="1705868" y="2315732"/>
                </a:lnTo>
                <a:lnTo>
                  <a:pt x="1800707" y="2282938"/>
                </a:lnTo>
                <a:lnTo>
                  <a:pt x="1891844" y="2243694"/>
                </a:lnTo>
                <a:lnTo>
                  <a:pt x="1978946" y="2198305"/>
                </a:lnTo>
                <a:lnTo>
                  <a:pt x="2061679" y="2147079"/>
                </a:lnTo>
                <a:lnTo>
                  <a:pt x="2139710" y="2090319"/>
                </a:lnTo>
                <a:lnTo>
                  <a:pt x="2212705" y="2028332"/>
                </a:lnTo>
                <a:lnTo>
                  <a:pt x="2280330" y="1961424"/>
                </a:lnTo>
                <a:lnTo>
                  <a:pt x="2342253" y="1889900"/>
                </a:lnTo>
                <a:lnTo>
                  <a:pt x="2398140" y="1814065"/>
                </a:lnTo>
                <a:lnTo>
                  <a:pt x="2447657" y="1734226"/>
                </a:lnTo>
                <a:lnTo>
                  <a:pt x="2490471" y="1650688"/>
                </a:lnTo>
                <a:lnTo>
                  <a:pt x="2526249" y="1563757"/>
                </a:lnTo>
                <a:lnTo>
                  <a:pt x="2554656" y="1473738"/>
                </a:lnTo>
                <a:lnTo>
                  <a:pt x="2575360" y="1380937"/>
                </a:lnTo>
                <a:lnTo>
                  <a:pt x="2588027" y="1285659"/>
                </a:lnTo>
                <a:lnTo>
                  <a:pt x="2592324" y="1188212"/>
                </a:lnTo>
                <a:lnTo>
                  <a:pt x="2588027" y="1090763"/>
                </a:lnTo>
                <a:lnTo>
                  <a:pt x="2575360" y="995483"/>
                </a:lnTo>
                <a:lnTo>
                  <a:pt x="2554656" y="902678"/>
                </a:lnTo>
                <a:lnTo>
                  <a:pt x="2526249" y="812653"/>
                </a:lnTo>
                <a:lnTo>
                  <a:pt x="2490471" y="725715"/>
                </a:lnTo>
                <a:lnTo>
                  <a:pt x="2447657" y="642170"/>
                </a:lnTo>
                <a:lnTo>
                  <a:pt x="2398140" y="562322"/>
                </a:lnTo>
                <a:lnTo>
                  <a:pt x="2342253" y="486479"/>
                </a:lnTo>
                <a:lnTo>
                  <a:pt x="2280330" y="414945"/>
                </a:lnTo>
                <a:lnTo>
                  <a:pt x="2212705" y="348027"/>
                </a:lnTo>
                <a:lnTo>
                  <a:pt x="2139710" y="286031"/>
                </a:lnTo>
                <a:lnTo>
                  <a:pt x="2061679" y="229262"/>
                </a:lnTo>
                <a:lnTo>
                  <a:pt x="1978946" y="178026"/>
                </a:lnTo>
                <a:lnTo>
                  <a:pt x="1891844" y="132630"/>
                </a:lnTo>
                <a:lnTo>
                  <a:pt x="1800707" y="93378"/>
                </a:lnTo>
                <a:lnTo>
                  <a:pt x="1705868" y="60577"/>
                </a:lnTo>
                <a:lnTo>
                  <a:pt x="1607660" y="34533"/>
                </a:lnTo>
                <a:lnTo>
                  <a:pt x="1506417" y="15552"/>
                </a:lnTo>
                <a:lnTo>
                  <a:pt x="1402474" y="3939"/>
                </a:lnTo>
                <a:lnTo>
                  <a:pt x="1296162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Пункт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Решения от 18.10.2013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№209</a:t>
            </a:r>
          </a:p>
        </p:txBody>
      </p:sp>
      <p:sp>
        <p:nvSpPr>
          <p:cNvPr id="15374" name="object 17"/>
          <p:cNvSpPr>
            <a:spLocks/>
          </p:cNvSpPr>
          <p:nvPr/>
        </p:nvSpPr>
        <p:spPr bwMode="auto">
          <a:xfrm>
            <a:off x="3457575" y="1574800"/>
            <a:ext cx="2592388" cy="2376488"/>
          </a:xfrm>
          <a:custGeom>
            <a:avLst/>
            <a:gdLst>
              <a:gd name="T0" fmla="*/ 4296 w 2592324"/>
              <a:gd name="T1" fmla="*/ 1093997 h 2376297"/>
              <a:gd name="T2" fmla="*/ 37704 w 2592324"/>
              <a:gd name="T3" fmla="*/ 905357 h 2376297"/>
              <a:gd name="T4" fmla="*/ 101963 w 2592324"/>
              <a:gd name="T5" fmla="*/ 727861 h 2376297"/>
              <a:gd name="T6" fmla="*/ 194368 w 2592324"/>
              <a:gd name="T7" fmla="*/ 563987 h 2376297"/>
              <a:gd name="T8" fmla="*/ 312289 w 2592324"/>
              <a:gd name="T9" fmla="*/ 416166 h 2376297"/>
              <a:gd name="T10" fmla="*/ 453020 w 2592324"/>
              <a:gd name="T11" fmla="*/ 286882 h 2376297"/>
              <a:gd name="T12" fmla="*/ 613932 w 2592324"/>
              <a:gd name="T13" fmla="*/ 178544 h 2376297"/>
              <a:gd name="T14" fmla="*/ 792356 w 2592324"/>
              <a:gd name="T15" fmla="*/ 93652 h 2376297"/>
              <a:gd name="T16" fmla="*/ 985551 w 2592324"/>
              <a:gd name="T17" fmla="*/ 34644 h 2376297"/>
              <a:gd name="T18" fmla="*/ 1190922 w 2592324"/>
              <a:gd name="T19" fmla="*/ 3939 h 2376297"/>
              <a:gd name="T20" fmla="*/ 1403769 w 2592324"/>
              <a:gd name="T21" fmla="*/ 3939 h 2376297"/>
              <a:gd name="T22" fmla="*/ 1609140 w 2592324"/>
              <a:gd name="T23" fmla="*/ 34644 h 2376297"/>
              <a:gd name="T24" fmla="*/ 1802335 w 2592324"/>
              <a:gd name="T25" fmla="*/ 93652 h 2376297"/>
              <a:gd name="T26" fmla="*/ 1980759 w 2592324"/>
              <a:gd name="T27" fmla="*/ 178544 h 2376297"/>
              <a:gd name="T28" fmla="*/ 2141671 w 2592324"/>
              <a:gd name="T29" fmla="*/ 286882 h 2376297"/>
              <a:gd name="T30" fmla="*/ 2282402 w 2592324"/>
              <a:gd name="T31" fmla="*/ 416166 h 2376297"/>
              <a:gd name="T32" fmla="*/ 2400323 w 2592324"/>
              <a:gd name="T33" fmla="*/ 563987 h 2376297"/>
              <a:gd name="T34" fmla="*/ 2492755 w 2592324"/>
              <a:gd name="T35" fmla="*/ 727861 h 2376297"/>
              <a:gd name="T36" fmla="*/ 2556987 w 2592324"/>
              <a:gd name="T37" fmla="*/ 905357 h 2376297"/>
              <a:gd name="T38" fmla="*/ 2590395 w 2592324"/>
              <a:gd name="T39" fmla="*/ 1093997 h 2376297"/>
              <a:gd name="T40" fmla="*/ 2590395 w 2592324"/>
              <a:gd name="T41" fmla="*/ 1289485 h 2376297"/>
              <a:gd name="T42" fmla="*/ 2556987 w 2592324"/>
              <a:gd name="T43" fmla="*/ 1478119 h 2376297"/>
              <a:gd name="T44" fmla="*/ 2492755 w 2592324"/>
              <a:gd name="T45" fmla="*/ 1655587 h 2376297"/>
              <a:gd name="T46" fmla="*/ 2400323 w 2592324"/>
              <a:gd name="T47" fmla="*/ 1819445 h 2376297"/>
              <a:gd name="T48" fmla="*/ 2282402 w 2592324"/>
              <a:gd name="T49" fmla="*/ 1967248 h 2376297"/>
              <a:gd name="T50" fmla="*/ 2141671 w 2592324"/>
              <a:gd name="T51" fmla="*/ 2096513 h 2376297"/>
              <a:gd name="T52" fmla="*/ 1980759 w 2592324"/>
              <a:gd name="T53" fmla="*/ 2204832 h 2376297"/>
              <a:gd name="T54" fmla="*/ 1802335 w 2592324"/>
              <a:gd name="T55" fmla="*/ 2289724 h 2376297"/>
              <a:gd name="T56" fmla="*/ 1609140 w 2592324"/>
              <a:gd name="T57" fmla="*/ 2348723 h 2376297"/>
              <a:gd name="T58" fmla="*/ 1403769 w 2592324"/>
              <a:gd name="T59" fmla="*/ 2379403 h 2376297"/>
              <a:gd name="T60" fmla="*/ 1190922 w 2592324"/>
              <a:gd name="T61" fmla="*/ 2379403 h 2376297"/>
              <a:gd name="T62" fmla="*/ 985551 w 2592324"/>
              <a:gd name="T63" fmla="*/ 2348723 h 2376297"/>
              <a:gd name="T64" fmla="*/ 792356 w 2592324"/>
              <a:gd name="T65" fmla="*/ 2289724 h 2376297"/>
              <a:gd name="T66" fmla="*/ 613932 w 2592324"/>
              <a:gd name="T67" fmla="*/ 2204832 h 2376297"/>
              <a:gd name="T68" fmla="*/ 453020 w 2592324"/>
              <a:gd name="T69" fmla="*/ 2096513 h 2376297"/>
              <a:gd name="T70" fmla="*/ 312289 w 2592324"/>
              <a:gd name="T71" fmla="*/ 1967248 h 2376297"/>
              <a:gd name="T72" fmla="*/ 194368 w 2592324"/>
              <a:gd name="T73" fmla="*/ 1819445 h 2376297"/>
              <a:gd name="T74" fmla="*/ 101963 w 2592324"/>
              <a:gd name="T75" fmla="*/ 1655587 h 2376297"/>
              <a:gd name="T76" fmla="*/ 37704 w 2592324"/>
              <a:gd name="T77" fmla="*/ 1478119 h 2376297"/>
              <a:gd name="T78" fmla="*/ 4296 w 2592324"/>
              <a:gd name="T79" fmla="*/ 1289485 h 237629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92324"/>
              <a:gd name="T121" fmla="*/ 0 h 2376297"/>
              <a:gd name="T122" fmla="*/ 2592324 w 2592324"/>
              <a:gd name="T123" fmla="*/ 2376297 h 237629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92324" h="2376297">
                <a:moveTo>
                  <a:pt x="0" y="1188212"/>
                </a:moveTo>
                <a:lnTo>
                  <a:pt x="4296" y="1090763"/>
                </a:lnTo>
                <a:lnTo>
                  <a:pt x="16963" y="995483"/>
                </a:lnTo>
                <a:lnTo>
                  <a:pt x="37667" y="902678"/>
                </a:lnTo>
                <a:lnTo>
                  <a:pt x="66074" y="812653"/>
                </a:lnTo>
                <a:lnTo>
                  <a:pt x="101852" y="725715"/>
                </a:lnTo>
                <a:lnTo>
                  <a:pt x="144666" y="642170"/>
                </a:lnTo>
                <a:lnTo>
                  <a:pt x="194183" y="562322"/>
                </a:lnTo>
                <a:lnTo>
                  <a:pt x="250070" y="486479"/>
                </a:lnTo>
                <a:lnTo>
                  <a:pt x="311993" y="414945"/>
                </a:lnTo>
                <a:lnTo>
                  <a:pt x="379618" y="348027"/>
                </a:lnTo>
                <a:lnTo>
                  <a:pt x="452613" y="286031"/>
                </a:lnTo>
                <a:lnTo>
                  <a:pt x="530644" y="229262"/>
                </a:lnTo>
                <a:lnTo>
                  <a:pt x="613377" y="178026"/>
                </a:lnTo>
                <a:lnTo>
                  <a:pt x="700479" y="132630"/>
                </a:lnTo>
                <a:lnTo>
                  <a:pt x="791616" y="93378"/>
                </a:lnTo>
                <a:lnTo>
                  <a:pt x="886455" y="60577"/>
                </a:lnTo>
                <a:lnTo>
                  <a:pt x="984663" y="34533"/>
                </a:lnTo>
                <a:lnTo>
                  <a:pt x="1085906" y="15552"/>
                </a:lnTo>
                <a:lnTo>
                  <a:pt x="1189849" y="3939"/>
                </a:lnTo>
                <a:lnTo>
                  <a:pt x="1296162" y="0"/>
                </a:lnTo>
                <a:lnTo>
                  <a:pt x="1402474" y="3939"/>
                </a:lnTo>
                <a:lnTo>
                  <a:pt x="1506417" y="15552"/>
                </a:lnTo>
                <a:lnTo>
                  <a:pt x="1607660" y="34533"/>
                </a:lnTo>
                <a:lnTo>
                  <a:pt x="1705868" y="60577"/>
                </a:lnTo>
                <a:lnTo>
                  <a:pt x="1800707" y="93378"/>
                </a:lnTo>
                <a:lnTo>
                  <a:pt x="1891844" y="132630"/>
                </a:lnTo>
                <a:lnTo>
                  <a:pt x="1978946" y="178026"/>
                </a:lnTo>
                <a:lnTo>
                  <a:pt x="2061679" y="229262"/>
                </a:lnTo>
                <a:lnTo>
                  <a:pt x="2139710" y="286031"/>
                </a:lnTo>
                <a:lnTo>
                  <a:pt x="2212705" y="348027"/>
                </a:lnTo>
                <a:lnTo>
                  <a:pt x="2280330" y="414945"/>
                </a:lnTo>
                <a:lnTo>
                  <a:pt x="2342253" y="486479"/>
                </a:lnTo>
                <a:lnTo>
                  <a:pt x="2398140" y="562322"/>
                </a:lnTo>
                <a:lnTo>
                  <a:pt x="2447657" y="642170"/>
                </a:lnTo>
                <a:lnTo>
                  <a:pt x="2490471" y="725715"/>
                </a:lnTo>
                <a:lnTo>
                  <a:pt x="2526249" y="812653"/>
                </a:lnTo>
                <a:lnTo>
                  <a:pt x="2554656" y="902678"/>
                </a:lnTo>
                <a:lnTo>
                  <a:pt x="2575360" y="995483"/>
                </a:lnTo>
                <a:lnTo>
                  <a:pt x="2588027" y="1090763"/>
                </a:lnTo>
                <a:lnTo>
                  <a:pt x="2592324" y="1188212"/>
                </a:lnTo>
                <a:lnTo>
                  <a:pt x="2588027" y="1285659"/>
                </a:lnTo>
                <a:lnTo>
                  <a:pt x="2575360" y="1380937"/>
                </a:lnTo>
                <a:lnTo>
                  <a:pt x="2554656" y="1473738"/>
                </a:lnTo>
                <a:lnTo>
                  <a:pt x="2526249" y="1563757"/>
                </a:lnTo>
                <a:lnTo>
                  <a:pt x="2490471" y="1650688"/>
                </a:lnTo>
                <a:lnTo>
                  <a:pt x="2447657" y="1734226"/>
                </a:lnTo>
                <a:lnTo>
                  <a:pt x="2398140" y="1814065"/>
                </a:lnTo>
                <a:lnTo>
                  <a:pt x="2342253" y="1889900"/>
                </a:lnTo>
                <a:lnTo>
                  <a:pt x="2280330" y="1961424"/>
                </a:lnTo>
                <a:lnTo>
                  <a:pt x="2212705" y="2028332"/>
                </a:lnTo>
                <a:lnTo>
                  <a:pt x="2139710" y="2090319"/>
                </a:lnTo>
                <a:lnTo>
                  <a:pt x="2061679" y="2147079"/>
                </a:lnTo>
                <a:lnTo>
                  <a:pt x="1978946" y="2198305"/>
                </a:lnTo>
                <a:lnTo>
                  <a:pt x="1891844" y="2243694"/>
                </a:lnTo>
                <a:lnTo>
                  <a:pt x="1800707" y="2282938"/>
                </a:lnTo>
                <a:lnTo>
                  <a:pt x="1705868" y="2315732"/>
                </a:lnTo>
                <a:lnTo>
                  <a:pt x="1607660" y="2341770"/>
                </a:lnTo>
                <a:lnTo>
                  <a:pt x="1506417" y="2360748"/>
                </a:lnTo>
                <a:lnTo>
                  <a:pt x="1402474" y="2372358"/>
                </a:lnTo>
                <a:lnTo>
                  <a:pt x="1296162" y="2376297"/>
                </a:lnTo>
                <a:lnTo>
                  <a:pt x="1189849" y="2372358"/>
                </a:lnTo>
                <a:lnTo>
                  <a:pt x="1085906" y="2360748"/>
                </a:lnTo>
                <a:lnTo>
                  <a:pt x="984663" y="2341770"/>
                </a:lnTo>
                <a:lnTo>
                  <a:pt x="886455" y="2315732"/>
                </a:lnTo>
                <a:lnTo>
                  <a:pt x="791616" y="2282938"/>
                </a:lnTo>
                <a:lnTo>
                  <a:pt x="700479" y="2243694"/>
                </a:lnTo>
                <a:lnTo>
                  <a:pt x="613377" y="2198305"/>
                </a:lnTo>
                <a:lnTo>
                  <a:pt x="530644" y="2147079"/>
                </a:lnTo>
                <a:lnTo>
                  <a:pt x="452613" y="2090319"/>
                </a:lnTo>
                <a:lnTo>
                  <a:pt x="379618" y="2028332"/>
                </a:lnTo>
                <a:lnTo>
                  <a:pt x="311993" y="1961424"/>
                </a:lnTo>
                <a:lnTo>
                  <a:pt x="250070" y="1889900"/>
                </a:lnTo>
                <a:lnTo>
                  <a:pt x="194183" y="1814065"/>
                </a:lnTo>
                <a:lnTo>
                  <a:pt x="144666" y="1734226"/>
                </a:lnTo>
                <a:lnTo>
                  <a:pt x="101852" y="1650688"/>
                </a:lnTo>
                <a:lnTo>
                  <a:pt x="66074" y="1563757"/>
                </a:lnTo>
                <a:lnTo>
                  <a:pt x="37667" y="1473738"/>
                </a:lnTo>
                <a:lnTo>
                  <a:pt x="16963" y="1380937"/>
                </a:lnTo>
                <a:lnTo>
                  <a:pt x="4296" y="1285659"/>
                </a:lnTo>
                <a:lnTo>
                  <a:pt x="0" y="1188212"/>
                </a:lnTo>
                <a:close/>
              </a:path>
            </a:pathLst>
          </a:custGeom>
          <a:noFill/>
          <a:ln w="507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0" y="581926"/>
            <a:ext cx="9144000" cy="630238"/>
          </a:xfrm>
          <a:prstGeom prst="rect">
            <a:avLst/>
          </a:prstGeom>
          <a:effectLst/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imes New Roman" panose="02020603050405020304" pitchFamily="18" charset="0"/>
              </a:rPr>
              <a:t>Доходы, формирующие муниципальный дорожный фонд</a:t>
            </a:r>
          </a:p>
        </p:txBody>
      </p:sp>
      <p:sp>
        <p:nvSpPr>
          <p:cNvPr id="15376" name="Номер слайда 3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80FCBA-60CA-45BA-B105-88B71814FFAD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205" y="29647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8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4967288"/>
            <a:ext cx="25034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b="1" baseline="2777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1</a:t>
            </a:r>
            <a:r>
              <a:rPr sz="1500" b="1" spc="-30" baseline="2777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500" b="1" baseline="2777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500" b="1" spc="-15" baseline="2777" err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бщ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го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у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рс</a:t>
            </a:r>
            <a:r>
              <a:rPr sz="1500" b="1" spc="30" baseline="2777" err="1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ве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-</a:t>
            </a:r>
            <a:r>
              <a:rPr lang="ru-RU"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3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ци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льн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я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75" y="5113338"/>
            <a:ext cx="842963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ные 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просы»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125" y="4378325"/>
            <a:ext cx="1100138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02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«Наци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льн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я</a:t>
            </a:r>
            <a:endParaRPr sz="1000">
              <a:latin typeface="+mn-lt"/>
              <a:cs typeface="Times New Roman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обо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рон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7413" name="object 5"/>
          <p:cNvSpPr txBox="1">
            <a:spLocks noChangeArrowheads="1"/>
          </p:cNvSpPr>
          <p:nvPr/>
        </p:nvSpPr>
        <p:spPr bwMode="auto">
          <a:xfrm>
            <a:off x="1482725" y="5119688"/>
            <a:ext cx="1235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404040"/>
                </a:solidFill>
                <a:cs typeface="Times New Roman" panose="02020603050405020304" pitchFamily="18" charset="0"/>
              </a:rPr>
              <a:t>безопасность и правоохранительная деятельность»</a:t>
            </a:r>
            <a:endParaRPr lang="ru-RU" altLang="ru-RU" sz="1000">
              <a:cs typeface="Times New Roman" panose="02020603050405020304" pitchFamily="18" charset="0"/>
            </a:endParaRPr>
          </a:p>
        </p:txBody>
      </p:sp>
      <p:sp>
        <p:nvSpPr>
          <p:cNvPr id="17414" name="object 6"/>
          <p:cNvSpPr txBox="1">
            <a:spLocks noChangeArrowheads="1"/>
          </p:cNvSpPr>
          <p:nvPr/>
        </p:nvSpPr>
        <p:spPr bwMode="auto">
          <a:xfrm>
            <a:off x="1914525" y="4319588"/>
            <a:ext cx="11001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404040"/>
                </a:solidFill>
                <a:cs typeface="Times New Roman" panose="02020603050405020304" pitchFamily="18" charset="0"/>
              </a:rPr>
              <a:t>04 «Национальная экономика»</a:t>
            </a:r>
            <a:endParaRPr lang="ru-RU" altLang="ru-RU" sz="1000">
              <a:cs typeface="Times New Roman" panose="02020603050405020304" pitchFamily="18" charset="0"/>
            </a:endParaRPr>
          </a:p>
        </p:txBody>
      </p:sp>
      <p:sp>
        <p:nvSpPr>
          <p:cNvPr id="17415" name="object 7"/>
          <p:cNvSpPr txBox="1">
            <a:spLocks noChangeArrowheads="1"/>
          </p:cNvSpPr>
          <p:nvPr/>
        </p:nvSpPr>
        <p:spPr bwMode="auto">
          <a:xfrm>
            <a:off x="2800350" y="5368925"/>
            <a:ext cx="876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404040"/>
                </a:solidFill>
                <a:cs typeface="Times New Roman" panose="02020603050405020304" pitchFamily="18" charset="0"/>
              </a:rPr>
              <a:t>05 «Жилищно- коммунальное хозяйство»</a:t>
            </a:r>
            <a:endParaRPr lang="ru-RU" altLang="ru-RU" sz="1000">
              <a:cs typeface="Times New Roman" panose="02020603050405020304" pitchFamily="18" charset="0"/>
            </a:endParaRPr>
          </a:p>
        </p:txBody>
      </p:sp>
      <p:sp>
        <p:nvSpPr>
          <p:cNvPr id="17416" name="object 8"/>
          <p:cNvSpPr txBox="1">
            <a:spLocks noChangeArrowheads="1"/>
          </p:cNvSpPr>
          <p:nvPr/>
        </p:nvSpPr>
        <p:spPr bwMode="auto">
          <a:xfrm>
            <a:off x="3355975" y="4276725"/>
            <a:ext cx="7842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404040"/>
                </a:solidFill>
                <a:cs typeface="Times New Roman" panose="02020603050405020304" pitchFamily="18" charset="0"/>
              </a:rPr>
              <a:t>06 «Охрана окружающей среды»</a:t>
            </a:r>
            <a:endParaRPr lang="ru-RU" altLang="ru-RU" sz="1000"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4751388"/>
            <a:ext cx="10556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7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б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раз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ние»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7418" name="object 10"/>
          <p:cNvSpPr txBox="1">
            <a:spLocks noChangeArrowheads="1"/>
          </p:cNvSpPr>
          <p:nvPr/>
        </p:nvSpPr>
        <p:spPr bwMode="auto">
          <a:xfrm>
            <a:off x="4662488" y="4978400"/>
            <a:ext cx="10620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404040"/>
                </a:solidFill>
                <a:cs typeface="Times New Roman" panose="02020603050405020304" pitchFamily="18" charset="0"/>
              </a:rPr>
              <a:t>08 «Культура, кинематография»</a:t>
            </a:r>
            <a:endParaRPr lang="ru-RU" altLang="ru-RU" sz="1000"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738" y="4751388"/>
            <a:ext cx="1300162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00" b="1" dirty="0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 dirty="0">
                <a:solidFill>
                  <a:srgbClr val="404040"/>
                </a:solidFill>
                <a:latin typeface="+mn-lt"/>
                <a:cs typeface="Times New Roman"/>
              </a:rPr>
              <a:t>9</a:t>
            </a:r>
            <a:r>
              <a:rPr sz="1000" b="1" spc="-20" dirty="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 dirty="0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 dirty="0" err="1">
                <a:solidFill>
                  <a:srgbClr val="404040"/>
                </a:solidFill>
                <a:latin typeface="+mn-lt"/>
                <a:cs typeface="Times New Roman"/>
              </a:rPr>
              <a:t>Здр</a:t>
            </a:r>
            <a:r>
              <a:rPr sz="1000" b="1" dirty="0" err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 dirty="0" err="1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000" b="1" dirty="0" err="1">
                <a:solidFill>
                  <a:srgbClr val="404040"/>
                </a:solidFill>
                <a:latin typeface="+mn-lt"/>
                <a:cs typeface="Times New Roman"/>
              </a:rPr>
              <a:t>оо</a:t>
            </a:r>
            <a:r>
              <a:rPr sz="1000" b="1" spc="-15" dirty="0" err="1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1000" b="1" spc="-10" dirty="0" err="1">
                <a:solidFill>
                  <a:srgbClr val="404040"/>
                </a:solidFill>
                <a:latin typeface="+mn-lt"/>
                <a:cs typeface="Times New Roman"/>
              </a:rPr>
              <a:t>ранение</a:t>
            </a:r>
            <a:r>
              <a:rPr sz="1000" b="1" spc="-10" dirty="0">
                <a:solidFill>
                  <a:srgbClr val="404040"/>
                </a:solidFill>
                <a:latin typeface="+mn-lt"/>
                <a:cs typeface="Times New Roman"/>
              </a:rPr>
              <a:t>»</a:t>
            </a:r>
            <a:endParaRPr sz="1000" dirty="0">
              <a:latin typeface="+mn-lt"/>
              <a:cs typeface="Times New Roman"/>
            </a:endParaRPr>
          </a:p>
        </p:txBody>
      </p:sp>
      <p:sp>
        <p:nvSpPr>
          <p:cNvPr id="17420" name="object 12"/>
          <p:cNvSpPr txBox="1">
            <a:spLocks noChangeArrowheads="1"/>
          </p:cNvSpPr>
          <p:nvPr/>
        </p:nvSpPr>
        <p:spPr bwMode="auto">
          <a:xfrm>
            <a:off x="5659438" y="4319588"/>
            <a:ext cx="9556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404040"/>
                </a:solidFill>
                <a:cs typeface="Times New Roman" panose="02020603050405020304" pitchFamily="18" charset="0"/>
              </a:rPr>
              <a:t>10 «Социальная политика»</a:t>
            </a:r>
            <a:endParaRPr lang="ru-RU" altLang="ru-RU" sz="1000">
              <a:cs typeface="Times New Roman" panose="02020603050405020304" pitchFamily="18" charset="0"/>
            </a:endParaRPr>
          </a:p>
        </p:txBody>
      </p:sp>
      <p:sp>
        <p:nvSpPr>
          <p:cNvPr id="17421" name="object 13"/>
          <p:cNvSpPr txBox="1">
            <a:spLocks noChangeArrowheads="1"/>
          </p:cNvSpPr>
          <p:nvPr/>
        </p:nvSpPr>
        <p:spPr bwMode="auto">
          <a:xfrm>
            <a:off x="6380163" y="4606925"/>
            <a:ext cx="9413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404040"/>
                </a:solidFill>
                <a:cs typeface="Times New Roman" panose="02020603050405020304" pitchFamily="18" charset="0"/>
              </a:rPr>
              <a:t>11 «Физическая культура и спорт»</a:t>
            </a:r>
            <a:endParaRPr lang="ru-RU" altLang="ru-RU" sz="1000">
              <a:cs typeface="Times New Roman" panose="02020603050405020304" pitchFamily="18" charset="0"/>
            </a:endParaRPr>
          </a:p>
        </p:txBody>
      </p:sp>
      <p:sp>
        <p:nvSpPr>
          <p:cNvPr id="17422" name="object 14"/>
          <p:cNvSpPr txBox="1">
            <a:spLocks noChangeArrowheads="1"/>
          </p:cNvSpPr>
          <p:nvPr/>
        </p:nvSpPr>
        <p:spPr bwMode="auto">
          <a:xfrm>
            <a:off x="6938963" y="5129213"/>
            <a:ext cx="825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404040"/>
                </a:solidFill>
                <a:cs typeface="Times New Roman" panose="02020603050405020304" pitchFamily="18" charset="0"/>
              </a:rPr>
              <a:t>12 «Средства массовой информации»</a:t>
            </a:r>
            <a:endParaRPr lang="ru-RU" altLang="ru-RU" sz="1000" dirty="0">
              <a:cs typeface="Times New Roman" panose="02020603050405020304" pitchFamily="18" charset="0"/>
            </a:endParaRPr>
          </a:p>
        </p:txBody>
      </p:sp>
      <p:sp>
        <p:nvSpPr>
          <p:cNvPr id="17423" name="object 15"/>
          <p:cNvSpPr txBox="1">
            <a:spLocks noChangeArrowheads="1"/>
          </p:cNvSpPr>
          <p:nvPr/>
        </p:nvSpPr>
        <p:spPr bwMode="auto">
          <a:xfrm>
            <a:off x="7531100" y="5614988"/>
            <a:ext cx="11398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404040"/>
                </a:solidFill>
                <a:cs typeface="Times New Roman" panose="02020603050405020304" pitchFamily="18" charset="0"/>
              </a:rPr>
              <a:t>13 «Обслуживание государственного и муниципального долга»</a:t>
            </a:r>
            <a:endParaRPr lang="ru-RU" altLang="ru-RU" sz="1000">
              <a:cs typeface="Times New Roman" panose="02020603050405020304" pitchFamily="18" charset="0"/>
            </a:endParaRPr>
          </a:p>
        </p:txBody>
      </p:sp>
      <p:sp>
        <p:nvSpPr>
          <p:cNvPr id="17424" name="object 16"/>
          <p:cNvSpPr txBox="1">
            <a:spLocks noChangeArrowheads="1"/>
          </p:cNvSpPr>
          <p:nvPr/>
        </p:nvSpPr>
        <p:spPr bwMode="auto">
          <a:xfrm>
            <a:off x="7964488" y="4656138"/>
            <a:ext cx="11795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404040"/>
                </a:solidFill>
                <a:cs typeface="Times New Roman" panose="02020603050405020304" pitchFamily="18" charset="0"/>
              </a:rPr>
              <a:t>14 «Межбюджетные трансферты общего характера»</a:t>
            </a:r>
            <a:endParaRPr lang="ru-RU" altLang="ru-RU" sz="1000">
              <a:cs typeface="Times New Roman" panose="02020603050405020304" pitchFamily="18" charset="0"/>
            </a:endParaRPr>
          </a:p>
        </p:txBody>
      </p:sp>
      <p:sp>
        <p:nvSpPr>
          <p:cNvPr id="17425" name="object 17"/>
          <p:cNvSpPr>
            <a:spLocks/>
          </p:cNvSpPr>
          <p:nvPr/>
        </p:nvSpPr>
        <p:spPr bwMode="auto">
          <a:xfrm>
            <a:off x="107950" y="676275"/>
            <a:ext cx="8785225" cy="2303463"/>
          </a:xfrm>
          <a:custGeom>
            <a:avLst/>
            <a:gdLst>
              <a:gd name="T0" fmla="*/ 0 w 8785225"/>
              <a:gd name="T1" fmla="*/ 2301195 h 2303526"/>
              <a:gd name="T2" fmla="*/ 8785225 w 8785225"/>
              <a:gd name="T3" fmla="*/ 2301195 h 2303526"/>
              <a:gd name="T4" fmla="*/ 8785225 w 8785225"/>
              <a:gd name="T5" fmla="*/ 0 h 2303526"/>
              <a:gd name="T6" fmla="*/ 0 w 8785225"/>
              <a:gd name="T7" fmla="*/ 0 h 2303526"/>
              <a:gd name="T8" fmla="*/ 0 w 8785225"/>
              <a:gd name="T9" fmla="*/ 2301195 h 23035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85225"/>
              <a:gd name="T16" fmla="*/ 0 h 2303526"/>
              <a:gd name="T17" fmla="*/ 8785225 w 8785225"/>
              <a:gd name="T18" fmla="*/ 2303526 h 23035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85225" h="2303526">
                <a:moveTo>
                  <a:pt x="0" y="2303526"/>
                </a:moveTo>
                <a:lnTo>
                  <a:pt x="8785225" y="2303526"/>
                </a:lnTo>
                <a:lnTo>
                  <a:pt x="8785225" y="0"/>
                </a:lnTo>
                <a:lnTo>
                  <a:pt x="0" y="0"/>
                </a:lnTo>
                <a:lnTo>
                  <a:pt x="0" y="230352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6" name="object 18"/>
          <p:cNvSpPr txBox="1">
            <a:spLocks noChangeArrowheads="1"/>
          </p:cNvSpPr>
          <p:nvPr/>
        </p:nvSpPr>
        <p:spPr bwMode="auto">
          <a:xfrm>
            <a:off x="179388" y="819150"/>
            <a:ext cx="862965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513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cs typeface="Times New Roman" panose="02020603050405020304" pitchFamily="18" charset="0"/>
              </a:rPr>
              <a:t>Расходы бюджета </a:t>
            </a:r>
            <a:r>
              <a:rPr lang="ru-RU" altLang="ru-RU" sz="1400" dirty="0"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hangingPunct="1">
              <a:lnSpc>
                <a:spcPts val="500"/>
              </a:lnSpc>
              <a:spcBef>
                <a:spcPts val="13"/>
              </a:spcBef>
              <a:buFontTx/>
              <a:buNone/>
            </a:pPr>
            <a:endParaRPr lang="ru-RU" altLang="ru-RU" sz="5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algn="just" eaLnBrk="1" hangingPunct="1">
              <a:lnSpc>
                <a:spcPts val="1513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cs typeface="Times New Roman" panose="02020603050405020304" pitchFamily="18" charset="0"/>
              </a:rPr>
              <a:t>Формирование расходов </a:t>
            </a:r>
            <a:r>
              <a:rPr lang="ru-RU" altLang="ru-RU" sz="1400" dirty="0"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eaLnBrk="1" hangingPunct="1">
              <a:lnSpc>
                <a:spcPts val="1400"/>
              </a:lnSpc>
              <a:spcBef>
                <a:spcPts val="88"/>
              </a:spcBef>
              <a:buFontTx/>
              <a:buNone/>
            </a:pPr>
            <a:endParaRPr lang="ru-RU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cs typeface="Times New Roman" panose="02020603050405020304" pitchFamily="18" charset="0"/>
              </a:rPr>
              <a:t>Принципы формирования расходов бюджета: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1200" dirty="0">
                <a:cs typeface="Times New Roman" panose="02020603050405020304" pitchFamily="18" charset="0"/>
              </a:rPr>
              <a:t>по разделам;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200" dirty="0">
                <a:cs typeface="Times New Roman" panose="02020603050405020304" pitchFamily="18" charset="0"/>
              </a:rPr>
              <a:t>по ведомствам;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200" dirty="0">
                <a:cs typeface="Times New Roman" panose="02020603050405020304" pitchFamily="18" charset="0"/>
              </a:rPr>
              <a:t>по </a:t>
            </a:r>
            <a:r>
              <a:rPr lang="ru-RU" altLang="ru-RU" sz="1200" dirty="0" smtClean="0">
                <a:cs typeface="Times New Roman" panose="02020603050405020304" pitchFamily="18" charset="0"/>
              </a:rPr>
              <a:t>муниципальным программам</a:t>
            </a:r>
            <a:endParaRPr lang="ru-RU" altLang="ru-RU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Разделы классификации расходов бюджетов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17427" name="object 19"/>
          <p:cNvSpPr>
            <a:spLocks noChangeArrowheads="1"/>
          </p:cNvSpPr>
          <p:nvPr/>
        </p:nvSpPr>
        <p:spPr bwMode="auto">
          <a:xfrm>
            <a:off x="107950" y="3448050"/>
            <a:ext cx="8856663" cy="6365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28" name="object 20"/>
          <p:cNvSpPr>
            <a:spLocks/>
          </p:cNvSpPr>
          <p:nvPr/>
        </p:nvSpPr>
        <p:spPr bwMode="auto">
          <a:xfrm>
            <a:off x="539750" y="4078288"/>
            <a:ext cx="0" cy="846137"/>
          </a:xfrm>
          <a:custGeom>
            <a:avLst/>
            <a:gdLst>
              <a:gd name="T0" fmla="*/ 0 h 846201"/>
              <a:gd name="T1" fmla="*/ 843833 h 846201"/>
              <a:gd name="T2" fmla="*/ 0 60000 65536"/>
              <a:gd name="T3" fmla="*/ 0 60000 65536"/>
              <a:gd name="T4" fmla="*/ 0 h 846201"/>
              <a:gd name="T5" fmla="*/ 846201 h 846201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46201">
                <a:moveTo>
                  <a:pt x="0" y="0"/>
                </a:moveTo>
                <a:lnTo>
                  <a:pt x="0" y="8462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9" name="object 21"/>
          <p:cNvSpPr>
            <a:spLocks/>
          </p:cNvSpPr>
          <p:nvPr/>
        </p:nvSpPr>
        <p:spPr bwMode="auto">
          <a:xfrm>
            <a:off x="1154113" y="4090988"/>
            <a:ext cx="0" cy="244475"/>
          </a:xfrm>
          <a:custGeom>
            <a:avLst/>
            <a:gdLst>
              <a:gd name="T0" fmla="*/ 0 h 244475"/>
              <a:gd name="T1" fmla="*/ 244475 h 244475"/>
              <a:gd name="T2" fmla="*/ 0 60000 65536"/>
              <a:gd name="T3" fmla="*/ 0 60000 65536"/>
              <a:gd name="T4" fmla="*/ 0 h 244475"/>
              <a:gd name="T5" fmla="*/ 244475 h 2444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0" name="object 22"/>
          <p:cNvSpPr>
            <a:spLocks/>
          </p:cNvSpPr>
          <p:nvPr/>
        </p:nvSpPr>
        <p:spPr bwMode="auto">
          <a:xfrm>
            <a:off x="1774825" y="4111625"/>
            <a:ext cx="0" cy="823913"/>
          </a:xfrm>
          <a:custGeom>
            <a:avLst/>
            <a:gdLst>
              <a:gd name="T0" fmla="*/ 0 h 823849"/>
              <a:gd name="T1" fmla="*/ 826217 h 823849"/>
              <a:gd name="T2" fmla="*/ 0 60000 65536"/>
              <a:gd name="T3" fmla="*/ 0 60000 65536"/>
              <a:gd name="T4" fmla="*/ 0 h 823849"/>
              <a:gd name="T5" fmla="*/ 823849 h 82384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23849">
                <a:moveTo>
                  <a:pt x="0" y="0"/>
                </a:moveTo>
                <a:lnTo>
                  <a:pt x="0" y="823849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1" name="object 23"/>
          <p:cNvSpPr>
            <a:spLocks/>
          </p:cNvSpPr>
          <p:nvPr/>
        </p:nvSpPr>
        <p:spPr bwMode="auto">
          <a:xfrm>
            <a:off x="2408238" y="4111625"/>
            <a:ext cx="0" cy="165100"/>
          </a:xfrm>
          <a:custGeom>
            <a:avLst/>
            <a:gdLst>
              <a:gd name="T0" fmla="*/ 0 h 165100"/>
              <a:gd name="T1" fmla="*/ 165100 h 165100"/>
              <a:gd name="T2" fmla="*/ 0 60000 65536"/>
              <a:gd name="T3" fmla="*/ 0 60000 65536"/>
              <a:gd name="T4" fmla="*/ 0 h 165100"/>
              <a:gd name="T5" fmla="*/ 165100 h 1651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2" name="object 24"/>
          <p:cNvSpPr>
            <a:spLocks/>
          </p:cNvSpPr>
          <p:nvPr/>
        </p:nvSpPr>
        <p:spPr bwMode="auto">
          <a:xfrm>
            <a:off x="3059113" y="4111625"/>
            <a:ext cx="0" cy="1214438"/>
          </a:xfrm>
          <a:custGeom>
            <a:avLst/>
            <a:gdLst>
              <a:gd name="T0" fmla="*/ 0 h 1214374"/>
              <a:gd name="T1" fmla="*/ 1216742 h 1214374"/>
              <a:gd name="T2" fmla="*/ 0 60000 65536"/>
              <a:gd name="T3" fmla="*/ 0 60000 65536"/>
              <a:gd name="T4" fmla="*/ 0 h 1214374"/>
              <a:gd name="T5" fmla="*/ 1214374 h 121437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214374">
                <a:moveTo>
                  <a:pt x="0" y="0"/>
                </a:moveTo>
                <a:lnTo>
                  <a:pt x="0" y="1214374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3" name="object 25"/>
          <p:cNvSpPr>
            <a:spLocks/>
          </p:cNvSpPr>
          <p:nvPr/>
        </p:nvSpPr>
        <p:spPr bwMode="auto">
          <a:xfrm>
            <a:off x="3635375" y="4111625"/>
            <a:ext cx="0" cy="165100"/>
          </a:xfrm>
          <a:custGeom>
            <a:avLst/>
            <a:gdLst>
              <a:gd name="T0" fmla="*/ 0 h 165100"/>
              <a:gd name="T1" fmla="*/ 165100 h 165100"/>
              <a:gd name="T2" fmla="*/ 0 60000 65536"/>
              <a:gd name="T3" fmla="*/ 0 60000 65536"/>
              <a:gd name="T4" fmla="*/ 0 h 165100"/>
              <a:gd name="T5" fmla="*/ 165100 h 1651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4" name="object 26"/>
          <p:cNvSpPr>
            <a:spLocks/>
          </p:cNvSpPr>
          <p:nvPr/>
        </p:nvSpPr>
        <p:spPr bwMode="auto">
          <a:xfrm>
            <a:off x="4284663" y="4090988"/>
            <a:ext cx="0" cy="660400"/>
          </a:xfrm>
          <a:custGeom>
            <a:avLst/>
            <a:gdLst>
              <a:gd name="T0" fmla="*/ 0 h 660400"/>
              <a:gd name="T1" fmla="*/ 660400 h 660400"/>
              <a:gd name="T2" fmla="*/ 0 60000 65536"/>
              <a:gd name="T3" fmla="*/ 0 60000 65536"/>
              <a:gd name="T4" fmla="*/ 0 h 660400"/>
              <a:gd name="T5" fmla="*/ 660400 h 6604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60400">
                <a:moveTo>
                  <a:pt x="0" y="0"/>
                </a:moveTo>
                <a:lnTo>
                  <a:pt x="0" y="6604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5" name="object 27"/>
          <p:cNvSpPr>
            <a:spLocks/>
          </p:cNvSpPr>
          <p:nvPr/>
        </p:nvSpPr>
        <p:spPr bwMode="auto">
          <a:xfrm>
            <a:off x="4932363" y="4090988"/>
            <a:ext cx="0" cy="844550"/>
          </a:xfrm>
          <a:custGeom>
            <a:avLst/>
            <a:gdLst>
              <a:gd name="T0" fmla="*/ 0 h 844550"/>
              <a:gd name="T1" fmla="*/ 844550 h 844550"/>
              <a:gd name="T2" fmla="*/ 0 60000 65536"/>
              <a:gd name="T3" fmla="*/ 0 60000 65536"/>
              <a:gd name="T4" fmla="*/ 0 h 844550"/>
              <a:gd name="T5" fmla="*/ 844550 h 8445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6" name="object 28"/>
          <p:cNvSpPr>
            <a:spLocks/>
          </p:cNvSpPr>
          <p:nvPr/>
        </p:nvSpPr>
        <p:spPr bwMode="auto">
          <a:xfrm>
            <a:off x="5508625" y="4090988"/>
            <a:ext cx="0" cy="617537"/>
          </a:xfrm>
          <a:custGeom>
            <a:avLst/>
            <a:gdLst>
              <a:gd name="T0" fmla="*/ 0 h 617601"/>
              <a:gd name="T1" fmla="*/ 615233 h 617601"/>
              <a:gd name="T2" fmla="*/ 0 60000 65536"/>
              <a:gd name="T3" fmla="*/ 0 60000 65536"/>
              <a:gd name="T4" fmla="*/ 0 h 617601"/>
              <a:gd name="T5" fmla="*/ 617601 h 617601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7601">
                <a:moveTo>
                  <a:pt x="0" y="0"/>
                </a:moveTo>
                <a:lnTo>
                  <a:pt x="0" y="6176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7" name="object 29"/>
          <p:cNvSpPr>
            <a:spLocks/>
          </p:cNvSpPr>
          <p:nvPr/>
        </p:nvSpPr>
        <p:spPr bwMode="auto">
          <a:xfrm>
            <a:off x="6156325" y="4090988"/>
            <a:ext cx="0" cy="244475"/>
          </a:xfrm>
          <a:custGeom>
            <a:avLst/>
            <a:gdLst>
              <a:gd name="T0" fmla="*/ 0 h 244475"/>
              <a:gd name="T1" fmla="*/ 244475 h 244475"/>
              <a:gd name="T2" fmla="*/ 0 60000 65536"/>
              <a:gd name="T3" fmla="*/ 0 60000 65536"/>
              <a:gd name="T4" fmla="*/ 0 h 244475"/>
              <a:gd name="T5" fmla="*/ 244475 h 2444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8" name="object 30"/>
          <p:cNvSpPr>
            <a:spLocks/>
          </p:cNvSpPr>
          <p:nvPr/>
        </p:nvSpPr>
        <p:spPr bwMode="auto">
          <a:xfrm>
            <a:off x="6732588" y="4090988"/>
            <a:ext cx="0" cy="523875"/>
          </a:xfrm>
          <a:custGeom>
            <a:avLst/>
            <a:gdLst>
              <a:gd name="T0" fmla="*/ 0 h 523875"/>
              <a:gd name="T1" fmla="*/ 523875 h 523875"/>
              <a:gd name="T2" fmla="*/ 0 60000 65536"/>
              <a:gd name="T3" fmla="*/ 0 60000 65536"/>
              <a:gd name="T4" fmla="*/ 0 h 523875"/>
              <a:gd name="T5" fmla="*/ 523875 h 5238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9" name="object 31"/>
          <p:cNvSpPr>
            <a:spLocks/>
          </p:cNvSpPr>
          <p:nvPr/>
        </p:nvSpPr>
        <p:spPr bwMode="auto">
          <a:xfrm>
            <a:off x="7348538" y="4090988"/>
            <a:ext cx="0" cy="995362"/>
          </a:xfrm>
          <a:custGeom>
            <a:avLst/>
            <a:gdLst>
              <a:gd name="T0" fmla="*/ 0 h 995426"/>
              <a:gd name="T1" fmla="*/ 993058 h 995426"/>
              <a:gd name="T2" fmla="*/ 0 60000 65536"/>
              <a:gd name="T3" fmla="*/ 0 60000 65536"/>
              <a:gd name="T4" fmla="*/ 0 h 995426"/>
              <a:gd name="T5" fmla="*/ 995426 h 99542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995426">
                <a:moveTo>
                  <a:pt x="0" y="0"/>
                </a:moveTo>
                <a:lnTo>
                  <a:pt x="0" y="995426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0" name="object 32"/>
          <p:cNvSpPr>
            <a:spLocks/>
          </p:cNvSpPr>
          <p:nvPr/>
        </p:nvSpPr>
        <p:spPr bwMode="auto">
          <a:xfrm>
            <a:off x="7956550" y="4060825"/>
            <a:ext cx="6350" cy="1481138"/>
          </a:xfrm>
          <a:custGeom>
            <a:avLst/>
            <a:gdLst>
              <a:gd name="T0" fmla="*/ 0 w 6350"/>
              <a:gd name="T1" fmla="*/ 0 h 1481201"/>
              <a:gd name="T2" fmla="*/ 6350 w 6350"/>
              <a:gd name="T3" fmla="*/ 1478870 h 1481201"/>
              <a:gd name="T4" fmla="*/ 0 60000 65536"/>
              <a:gd name="T5" fmla="*/ 0 60000 65536"/>
              <a:gd name="T6" fmla="*/ 0 w 6350"/>
              <a:gd name="T7" fmla="*/ 0 h 1481201"/>
              <a:gd name="T8" fmla="*/ 6350 w 6350"/>
              <a:gd name="T9" fmla="*/ 1481201 h 14812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50" h="1481201">
                <a:moveTo>
                  <a:pt x="0" y="0"/>
                </a:moveTo>
                <a:lnTo>
                  <a:pt x="6350" y="14812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1" name="object 33"/>
          <p:cNvSpPr>
            <a:spLocks/>
          </p:cNvSpPr>
          <p:nvPr/>
        </p:nvSpPr>
        <p:spPr bwMode="auto">
          <a:xfrm>
            <a:off x="8604250" y="4090988"/>
            <a:ext cx="0" cy="522287"/>
          </a:xfrm>
          <a:custGeom>
            <a:avLst/>
            <a:gdLst>
              <a:gd name="T0" fmla="*/ 0 h 522350"/>
              <a:gd name="T1" fmla="*/ 520019 h 522350"/>
              <a:gd name="T2" fmla="*/ 0 60000 65536"/>
              <a:gd name="T3" fmla="*/ 0 60000 65536"/>
              <a:gd name="T4" fmla="*/ 0 h 522350"/>
              <a:gd name="T5" fmla="*/ 522350 h 5223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22350">
                <a:moveTo>
                  <a:pt x="0" y="0"/>
                </a:moveTo>
                <a:lnTo>
                  <a:pt x="0" y="52235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441325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Расходы бюджета</a:t>
            </a:r>
          </a:p>
        </p:txBody>
      </p:sp>
      <p:sp>
        <p:nvSpPr>
          <p:cNvPr id="17443" name="Номер слайда 3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D15C91-8775-4931-893B-69C49510F2D3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840" y="87313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9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048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Из</a:t>
            </a:r>
            <a:r>
              <a:rPr sz="2800" b="1" spc="-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sz="2800" b="1" spc="-4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к</a:t>
            </a:r>
            <a:r>
              <a:rPr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а</a:t>
            </a:r>
            <a:r>
              <a:rPr sz="28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к</a:t>
            </a:r>
            <a:r>
              <a:rPr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</a:t>
            </a:r>
            <a:r>
              <a:rPr sz="2800" b="1" spc="-4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г</a:t>
            </a:r>
            <a:r>
              <a:rPr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</a:t>
            </a:r>
            <a:r>
              <a:rPr sz="28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</a:t>
            </a:r>
            <a:r>
              <a:rPr sz="2800" b="1" spc="-1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ю</a:t>
            </a:r>
            <a:r>
              <a:rPr sz="28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</a:t>
            </a:r>
            <a:r>
              <a:rPr sz="2800" b="1" spc="-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ж</a:t>
            </a:r>
            <a:r>
              <a:rPr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е</a:t>
            </a:r>
            <a:r>
              <a:rPr sz="2800" b="1" spc="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т</a:t>
            </a:r>
            <a:r>
              <a:rPr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а</a:t>
            </a:r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прои</a:t>
            </a:r>
            <a:r>
              <a:rPr sz="2800" b="1" spc="-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с</a:t>
            </a:r>
            <a:r>
              <a:rPr sz="2800" b="1" spc="-7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х</a:t>
            </a:r>
            <a:r>
              <a:rPr sz="2800" b="1" spc="-5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</a:t>
            </a:r>
            <a:r>
              <a:rPr sz="28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</a:t>
            </a:r>
            <a:r>
              <a:rPr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ит</a:t>
            </a:r>
            <a:r>
              <a:rPr sz="2800" b="1" spc="-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sz="28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ф</a:t>
            </a:r>
            <a:r>
              <a:rPr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инансир</a:t>
            </a:r>
            <a:r>
              <a:rPr sz="2800" b="1" spc="-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</a:t>
            </a:r>
            <a:r>
              <a:rPr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вание</a:t>
            </a:r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?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/>
            </a:endParaRPr>
          </a:p>
        </p:txBody>
      </p:sp>
      <p:sp>
        <p:nvSpPr>
          <p:cNvPr id="18435" name="object 3"/>
          <p:cNvSpPr>
            <a:spLocks/>
          </p:cNvSpPr>
          <p:nvPr/>
        </p:nvSpPr>
        <p:spPr bwMode="auto">
          <a:xfrm>
            <a:off x="34925" y="490538"/>
            <a:ext cx="3854450" cy="868362"/>
          </a:xfrm>
          <a:custGeom>
            <a:avLst/>
            <a:gdLst>
              <a:gd name="T0" fmla="*/ 0 w 3854830"/>
              <a:gd name="T1" fmla="*/ 857027 h 868679"/>
              <a:gd name="T2" fmla="*/ 3840793 w 3854830"/>
              <a:gd name="T3" fmla="*/ 857027 h 868679"/>
              <a:gd name="T4" fmla="*/ 3840793 w 3854830"/>
              <a:gd name="T5" fmla="*/ 0 h 868679"/>
              <a:gd name="T6" fmla="*/ 0 w 3854830"/>
              <a:gd name="T7" fmla="*/ 0 h 868679"/>
              <a:gd name="T8" fmla="*/ 0 w 3854830"/>
              <a:gd name="T9" fmla="*/ 857027 h 868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868679"/>
              <a:gd name="T17" fmla="*/ 3854830 w 3854830"/>
              <a:gd name="T18" fmla="*/ 868679 h 8686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868679">
                <a:moveTo>
                  <a:pt x="0" y="868679"/>
                </a:moveTo>
                <a:lnTo>
                  <a:pt x="3854830" y="868679"/>
                </a:lnTo>
                <a:lnTo>
                  <a:pt x="3854830" y="0"/>
                </a:lnTo>
                <a:lnTo>
                  <a:pt x="0" y="0"/>
                </a:lnTo>
                <a:lnTo>
                  <a:pt x="0" y="8686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36" name="object 4"/>
          <p:cNvSpPr>
            <a:spLocks/>
          </p:cNvSpPr>
          <p:nvPr/>
        </p:nvSpPr>
        <p:spPr bwMode="auto">
          <a:xfrm>
            <a:off x="3889375" y="490538"/>
            <a:ext cx="2409825" cy="274637"/>
          </a:xfrm>
          <a:custGeom>
            <a:avLst/>
            <a:gdLst>
              <a:gd name="T0" fmla="*/ 0 w 2409825"/>
              <a:gd name="T1" fmla="*/ 286296 h 274320"/>
              <a:gd name="T2" fmla="*/ 2409825 w 2409825"/>
              <a:gd name="T3" fmla="*/ 286296 h 274320"/>
              <a:gd name="T4" fmla="*/ 2409825 w 2409825"/>
              <a:gd name="T5" fmla="*/ 0 h 274320"/>
              <a:gd name="T6" fmla="*/ 0 w 2409825"/>
              <a:gd name="T7" fmla="*/ 0 h 274320"/>
              <a:gd name="T8" fmla="*/ 0 w 2409825"/>
              <a:gd name="T9" fmla="*/ 286296 h 27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9825"/>
              <a:gd name="T16" fmla="*/ 0 h 274320"/>
              <a:gd name="T17" fmla="*/ 2409825 w 2409825"/>
              <a:gd name="T18" fmla="*/ 274320 h 274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9825" h="274320">
                <a:moveTo>
                  <a:pt x="0" y="274320"/>
                </a:moveTo>
                <a:lnTo>
                  <a:pt x="2409825" y="274320"/>
                </a:lnTo>
                <a:lnTo>
                  <a:pt x="24098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37" name="object 5"/>
          <p:cNvSpPr>
            <a:spLocks/>
          </p:cNvSpPr>
          <p:nvPr/>
        </p:nvSpPr>
        <p:spPr bwMode="auto">
          <a:xfrm>
            <a:off x="6299200" y="490538"/>
            <a:ext cx="2844800" cy="274637"/>
          </a:xfrm>
          <a:custGeom>
            <a:avLst/>
            <a:gdLst>
              <a:gd name="T0" fmla="*/ 0 w 2843783"/>
              <a:gd name="T1" fmla="*/ 286296 h 274320"/>
              <a:gd name="T2" fmla="*/ 2881654 w 2843783"/>
              <a:gd name="T3" fmla="*/ 286296 h 274320"/>
              <a:gd name="T4" fmla="*/ 2881654 w 2843783"/>
              <a:gd name="T5" fmla="*/ 0 h 274320"/>
              <a:gd name="T6" fmla="*/ 0 w 2843783"/>
              <a:gd name="T7" fmla="*/ 0 h 274320"/>
              <a:gd name="T8" fmla="*/ 0 w 2843783"/>
              <a:gd name="T9" fmla="*/ 286296 h 27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3783"/>
              <a:gd name="T16" fmla="*/ 0 h 274320"/>
              <a:gd name="T17" fmla="*/ 2843783 w 2843783"/>
              <a:gd name="T18" fmla="*/ 274320 h 274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3783" h="274320">
                <a:moveTo>
                  <a:pt x="0" y="274320"/>
                </a:moveTo>
                <a:lnTo>
                  <a:pt x="2843783" y="274320"/>
                </a:lnTo>
                <a:lnTo>
                  <a:pt x="2843783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38" name="object 6"/>
          <p:cNvSpPr>
            <a:spLocks/>
          </p:cNvSpPr>
          <p:nvPr/>
        </p:nvSpPr>
        <p:spPr bwMode="auto">
          <a:xfrm>
            <a:off x="3889375" y="765175"/>
            <a:ext cx="898525" cy="593725"/>
          </a:xfrm>
          <a:custGeom>
            <a:avLst/>
            <a:gdLst>
              <a:gd name="T0" fmla="*/ 0 w 897712"/>
              <a:gd name="T1" fmla="*/ 581165 h 594360"/>
              <a:gd name="T2" fmla="*/ 914940 w 897712"/>
              <a:gd name="T3" fmla="*/ 581165 h 594360"/>
              <a:gd name="T4" fmla="*/ 914940 w 897712"/>
              <a:gd name="T5" fmla="*/ 0 h 594360"/>
              <a:gd name="T6" fmla="*/ 0 w 897712"/>
              <a:gd name="T7" fmla="*/ 0 h 594360"/>
              <a:gd name="T8" fmla="*/ 0 w 897712"/>
              <a:gd name="T9" fmla="*/ 581165 h 594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594360"/>
              <a:gd name="T17" fmla="*/ 897712 w 897712"/>
              <a:gd name="T18" fmla="*/ 594360 h 594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594360">
                <a:moveTo>
                  <a:pt x="0" y="594360"/>
                </a:moveTo>
                <a:lnTo>
                  <a:pt x="897712" y="594360"/>
                </a:lnTo>
                <a:lnTo>
                  <a:pt x="897712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8439" name="object 7"/>
          <p:cNvSpPr>
            <a:spLocks/>
          </p:cNvSpPr>
          <p:nvPr/>
        </p:nvSpPr>
        <p:spPr bwMode="auto">
          <a:xfrm>
            <a:off x="4787900" y="765175"/>
            <a:ext cx="792163" cy="593725"/>
          </a:xfrm>
          <a:custGeom>
            <a:avLst/>
            <a:gdLst>
              <a:gd name="T0" fmla="*/ 0 w 792086"/>
              <a:gd name="T1" fmla="*/ 581165 h 594360"/>
              <a:gd name="T2" fmla="*/ 793703 w 792086"/>
              <a:gd name="T3" fmla="*/ 581165 h 594360"/>
              <a:gd name="T4" fmla="*/ 793703 w 792086"/>
              <a:gd name="T5" fmla="*/ 0 h 594360"/>
              <a:gd name="T6" fmla="*/ 0 w 792086"/>
              <a:gd name="T7" fmla="*/ 0 h 594360"/>
              <a:gd name="T8" fmla="*/ 0 w 792086"/>
              <a:gd name="T9" fmla="*/ 581165 h 594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94360"/>
              <a:gd name="T17" fmla="*/ 792086 w 792086"/>
              <a:gd name="T18" fmla="*/ 594360 h 594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94360">
                <a:moveTo>
                  <a:pt x="0" y="594360"/>
                </a:moveTo>
                <a:lnTo>
                  <a:pt x="792086" y="594360"/>
                </a:lnTo>
                <a:lnTo>
                  <a:pt x="792086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8440" name="object 8"/>
          <p:cNvSpPr>
            <a:spLocks/>
          </p:cNvSpPr>
          <p:nvPr/>
        </p:nvSpPr>
        <p:spPr bwMode="auto">
          <a:xfrm>
            <a:off x="5580063" y="765175"/>
            <a:ext cx="719137" cy="593725"/>
          </a:xfrm>
          <a:custGeom>
            <a:avLst/>
            <a:gdLst>
              <a:gd name="T0" fmla="*/ 0 w 720077"/>
              <a:gd name="T1" fmla="*/ 581165 h 594360"/>
              <a:gd name="T2" fmla="*/ 700592 w 720077"/>
              <a:gd name="T3" fmla="*/ 581165 h 594360"/>
              <a:gd name="T4" fmla="*/ 700592 w 720077"/>
              <a:gd name="T5" fmla="*/ 0 h 594360"/>
              <a:gd name="T6" fmla="*/ 0 w 720077"/>
              <a:gd name="T7" fmla="*/ 0 h 594360"/>
              <a:gd name="T8" fmla="*/ 0 w 720077"/>
              <a:gd name="T9" fmla="*/ 581165 h 594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594360"/>
              <a:gd name="T17" fmla="*/ 720077 w 720077"/>
              <a:gd name="T18" fmla="*/ 594360 h 594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594360">
                <a:moveTo>
                  <a:pt x="0" y="594360"/>
                </a:moveTo>
                <a:lnTo>
                  <a:pt x="720077" y="594360"/>
                </a:lnTo>
                <a:lnTo>
                  <a:pt x="720077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8441" name="object 9"/>
          <p:cNvSpPr>
            <a:spLocks/>
          </p:cNvSpPr>
          <p:nvPr/>
        </p:nvSpPr>
        <p:spPr bwMode="auto">
          <a:xfrm>
            <a:off x="6299200" y="765175"/>
            <a:ext cx="865188" cy="593725"/>
          </a:xfrm>
          <a:custGeom>
            <a:avLst/>
            <a:gdLst>
              <a:gd name="T0" fmla="*/ 0 w 864095"/>
              <a:gd name="T1" fmla="*/ 581165 h 594360"/>
              <a:gd name="T2" fmla="*/ 887342 w 864095"/>
              <a:gd name="T3" fmla="*/ 581165 h 594360"/>
              <a:gd name="T4" fmla="*/ 887342 w 864095"/>
              <a:gd name="T5" fmla="*/ 0 h 594360"/>
              <a:gd name="T6" fmla="*/ 0 w 864095"/>
              <a:gd name="T7" fmla="*/ 0 h 594360"/>
              <a:gd name="T8" fmla="*/ 0 w 864095"/>
              <a:gd name="T9" fmla="*/ 581165 h 594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594360"/>
              <a:gd name="T17" fmla="*/ 864095 w 864095"/>
              <a:gd name="T18" fmla="*/ 594360 h 594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594360">
                <a:moveTo>
                  <a:pt x="0" y="594360"/>
                </a:moveTo>
                <a:lnTo>
                  <a:pt x="864095" y="594360"/>
                </a:lnTo>
                <a:lnTo>
                  <a:pt x="864095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8442" name="object 10"/>
          <p:cNvSpPr>
            <a:spLocks/>
          </p:cNvSpPr>
          <p:nvPr/>
        </p:nvSpPr>
        <p:spPr bwMode="auto">
          <a:xfrm>
            <a:off x="7164388" y="765175"/>
            <a:ext cx="1079500" cy="593725"/>
          </a:xfrm>
          <a:custGeom>
            <a:avLst/>
            <a:gdLst>
              <a:gd name="T0" fmla="*/ 0 w 1080122"/>
              <a:gd name="T1" fmla="*/ 581165 h 594360"/>
              <a:gd name="T2" fmla="*/ 1067135 w 1080122"/>
              <a:gd name="T3" fmla="*/ 581165 h 594360"/>
              <a:gd name="T4" fmla="*/ 1067135 w 1080122"/>
              <a:gd name="T5" fmla="*/ 0 h 594360"/>
              <a:gd name="T6" fmla="*/ 0 w 1080122"/>
              <a:gd name="T7" fmla="*/ 0 h 594360"/>
              <a:gd name="T8" fmla="*/ 0 w 1080122"/>
              <a:gd name="T9" fmla="*/ 581165 h 594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594360"/>
              <a:gd name="T17" fmla="*/ 1080122 w 1080122"/>
              <a:gd name="T18" fmla="*/ 594360 h 594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594360">
                <a:moveTo>
                  <a:pt x="0" y="594360"/>
                </a:moveTo>
                <a:lnTo>
                  <a:pt x="1080122" y="594360"/>
                </a:lnTo>
                <a:lnTo>
                  <a:pt x="1080122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8443" name="object 11"/>
          <p:cNvSpPr>
            <a:spLocks/>
          </p:cNvSpPr>
          <p:nvPr/>
        </p:nvSpPr>
        <p:spPr bwMode="auto">
          <a:xfrm>
            <a:off x="8243888" y="765175"/>
            <a:ext cx="900112" cy="593725"/>
          </a:xfrm>
          <a:custGeom>
            <a:avLst/>
            <a:gdLst>
              <a:gd name="T0" fmla="*/ 0 w 899591"/>
              <a:gd name="T1" fmla="*/ 581165 h 594360"/>
              <a:gd name="T2" fmla="*/ 910596 w 899591"/>
              <a:gd name="T3" fmla="*/ 581165 h 594360"/>
              <a:gd name="T4" fmla="*/ 910596 w 899591"/>
              <a:gd name="T5" fmla="*/ 0 h 594360"/>
              <a:gd name="T6" fmla="*/ 0 w 899591"/>
              <a:gd name="T7" fmla="*/ 0 h 594360"/>
              <a:gd name="T8" fmla="*/ 0 w 899591"/>
              <a:gd name="T9" fmla="*/ 581165 h 594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594360"/>
              <a:gd name="T17" fmla="*/ 899591 w 899591"/>
              <a:gd name="T18" fmla="*/ 594360 h 594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594360">
                <a:moveTo>
                  <a:pt x="0" y="594360"/>
                </a:moveTo>
                <a:lnTo>
                  <a:pt x="899591" y="594360"/>
                </a:lnTo>
                <a:lnTo>
                  <a:pt x="899591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8444" name="object 12"/>
          <p:cNvSpPr>
            <a:spLocks/>
          </p:cNvSpPr>
          <p:nvPr/>
        </p:nvSpPr>
        <p:spPr bwMode="auto">
          <a:xfrm>
            <a:off x="34925" y="1358900"/>
            <a:ext cx="3854450" cy="266700"/>
          </a:xfrm>
          <a:custGeom>
            <a:avLst/>
            <a:gdLst>
              <a:gd name="T0" fmla="*/ 0 w 3854830"/>
              <a:gd name="T1" fmla="*/ 272745 h 266534"/>
              <a:gd name="T2" fmla="*/ 3840793 w 3854830"/>
              <a:gd name="T3" fmla="*/ 272745 h 266534"/>
              <a:gd name="T4" fmla="*/ 3840793 w 3854830"/>
              <a:gd name="T5" fmla="*/ 0 h 266534"/>
              <a:gd name="T6" fmla="*/ 0 w 3854830"/>
              <a:gd name="T7" fmla="*/ 0 h 266534"/>
              <a:gd name="T8" fmla="*/ 0 w 3854830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5" name="object 13"/>
          <p:cNvSpPr>
            <a:spLocks/>
          </p:cNvSpPr>
          <p:nvPr/>
        </p:nvSpPr>
        <p:spPr bwMode="auto">
          <a:xfrm>
            <a:off x="3889375" y="1358900"/>
            <a:ext cx="898525" cy="266700"/>
          </a:xfrm>
          <a:custGeom>
            <a:avLst/>
            <a:gdLst>
              <a:gd name="T0" fmla="*/ 0 w 897712"/>
              <a:gd name="T1" fmla="*/ 272745 h 266534"/>
              <a:gd name="T2" fmla="*/ 928288 w 897712"/>
              <a:gd name="T3" fmla="*/ 272745 h 266534"/>
              <a:gd name="T4" fmla="*/ 928288 w 897712"/>
              <a:gd name="T5" fmla="*/ 0 h 266534"/>
              <a:gd name="T6" fmla="*/ 0 w 897712"/>
              <a:gd name="T7" fmla="*/ 0 h 266534"/>
              <a:gd name="T8" fmla="*/ 0 w 89771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6" name="object 14"/>
          <p:cNvSpPr>
            <a:spLocks/>
          </p:cNvSpPr>
          <p:nvPr/>
        </p:nvSpPr>
        <p:spPr bwMode="auto">
          <a:xfrm>
            <a:off x="4787900" y="1358900"/>
            <a:ext cx="792163" cy="266700"/>
          </a:xfrm>
          <a:custGeom>
            <a:avLst/>
            <a:gdLst>
              <a:gd name="T0" fmla="*/ 0 w 792086"/>
              <a:gd name="T1" fmla="*/ 272745 h 266534"/>
              <a:gd name="T2" fmla="*/ 794935 w 792086"/>
              <a:gd name="T3" fmla="*/ 272745 h 266534"/>
              <a:gd name="T4" fmla="*/ 794935 w 792086"/>
              <a:gd name="T5" fmla="*/ 0 h 266534"/>
              <a:gd name="T6" fmla="*/ 0 w 792086"/>
              <a:gd name="T7" fmla="*/ 0 h 266534"/>
              <a:gd name="T8" fmla="*/ 0 w 792086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7" name="object 15"/>
          <p:cNvSpPr>
            <a:spLocks/>
          </p:cNvSpPr>
          <p:nvPr/>
        </p:nvSpPr>
        <p:spPr bwMode="auto">
          <a:xfrm>
            <a:off x="5580063" y="1358900"/>
            <a:ext cx="719137" cy="266700"/>
          </a:xfrm>
          <a:custGeom>
            <a:avLst/>
            <a:gdLst>
              <a:gd name="T0" fmla="*/ 0 w 720077"/>
              <a:gd name="T1" fmla="*/ 272745 h 266534"/>
              <a:gd name="T2" fmla="*/ 686101 w 720077"/>
              <a:gd name="T3" fmla="*/ 272745 h 266534"/>
              <a:gd name="T4" fmla="*/ 686101 w 720077"/>
              <a:gd name="T5" fmla="*/ 0 h 266534"/>
              <a:gd name="T6" fmla="*/ 0 w 720077"/>
              <a:gd name="T7" fmla="*/ 0 h 266534"/>
              <a:gd name="T8" fmla="*/ 0 w 720077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8" name="object 16"/>
          <p:cNvSpPr>
            <a:spLocks/>
          </p:cNvSpPr>
          <p:nvPr/>
        </p:nvSpPr>
        <p:spPr bwMode="auto">
          <a:xfrm>
            <a:off x="6299200" y="1358900"/>
            <a:ext cx="865188" cy="266700"/>
          </a:xfrm>
          <a:custGeom>
            <a:avLst/>
            <a:gdLst>
              <a:gd name="T0" fmla="*/ 0 w 864095"/>
              <a:gd name="T1" fmla="*/ 272745 h 266534"/>
              <a:gd name="T2" fmla="*/ 905472 w 864095"/>
              <a:gd name="T3" fmla="*/ 272745 h 266534"/>
              <a:gd name="T4" fmla="*/ 905472 w 864095"/>
              <a:gd name="T5" fmla="*/ 0 h 266534"/>
              <a:gd name="T6" fmla="*/ 0 w 864095"/>
              <a:gd name="T7" fmla="*/ 0 h 266534"/>
              <a:gd name="T8" fmla="*/ 0 w 864095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9" name="object 17"/>
          <p:cNvSpPr>
            <a:spLocks/>
          </p:cNvSpPr>
          <p:nvPr/>
        </p:nvSpPr>
        <p:spPr bwMode="auto">
          <a:xfrm>
            <a:off x="7164388" y="1358900"/>
            <a:ext cx="1079500" cy="266700"/>
          </a:xfrm>
          <a:custGeom>
            <a:avLst/>
            <a:gdLst>
              <a:gd name="T0" fmla="*/ 0 w 1080122"/>
              <a:gd name="T1" fmla="*/ 272745 h 266534"/>
              <a:gd name="T2" fmla="*/ 1057345 w 1080122"/>
              <a:gd name="T3" fmla="*/ 272745 h 266534"/>
              <a:gd name="T4" fmla="*/ 1057345 w 1080122"/>
              <a:gd name="T5" fmla="*/ 0 h 266534"/>
              <a:gd name="T6" fmla="*/ 0 w 1080122"/>
              <a:gd name="T7" fmla="*/ 0 h 266534"/>
              <a:gd name="T8" fmla="*/ 0 w 108012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50" name="object 18"/>
          <p:cNvSpPr>
            <a:spLocks/>
          </p:cNvSpPr>
          <p:nvPr/>
        </p:nvSpPr>
        <p:spPr bwMode="auto">
          <a:xfrm>
            <a:off x="8243888" y="1358900"/>
            <a:ext cx="900112" cy="266700"/>
          </a:xfrm>
          <a:custGeom>
            <a:avLst/>
            <a:gdLst>
              <a:gd name="T0" fmla="*/ 0 w 899591"/>
              <a:gd name="T1" fmla="*/ 272745 h 266534"/>
              <a:gd name="T2" fmla="*/ 919071 w 899591"/>
              <a:gd name="T3" fmla="*/ 272745 h 266534"/>
              <a:gd name="T4" fmla="*/ 919071 w 899591"/>
              <a:gd name="T5" fmla="*/ 0 h 266534"/>
              <a:gd name="T6" fmla="*/ 0 w 899591"/>
              <a:gd name="T7" fmla="*/ 0 h 266534"/>
              <a:gd name="T8" fmla="*/ 0 w 899591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51" name="object 19"/>
          <p:cNvSpPr>
            <a:spLocks/>
          </p:cNvSpPr>
          <p:nvPr/>
        </p:nvSpPr>
        <p:spPr bwMode="auto">
          <a:xfrm>
            <a:off x="34925" y="1625600"/>
            <a:ext cx="3854450" cy="444500"/>
          </a:xfrm>
          <a:custGeom>
            <a:avLst/>
            <a:gdLst>
              <a:gd name="T0" fmla="*/ 0 w 3854830"/>
              <a:gd name="T1" fmla="*/ 454220 h 444233"/>
              <a:gd name="T2" fmla="*/ 3840793 w 3854830"/>
              <a:gd name="T3" fmla="*/ 454220 h 444233"/>
              <a:gd name="T4" fmla="*/ 3840793 w 3854830"/>
              <a:gd name="T5" fmla="*/ 0 h 444233"/>
              <a:gd name="T6" fmla="*/ 0 w 3854830"/>
              <a:gd name="T7" fmla="*/ 0 h 444233"/>
              <a:gd name="T8" fmla="*/ 0 w 3854830"/>
              <a:gd name="T9" fmla="*/ 454220 h 444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444233"/>
              <a:gd name="T17" fmla="*/ 3854830 w 3854830"/>
              <a:gd name="T18" fmla="*/ 444233 h 444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444233">
                <a:moveTo>
                  <a:pt x="0" y="444233"/>
                </a:moveTo>
                <a:lnTo>
                  <a:pt x="3854830" y="444233"/>
                </a:lnTo>
                <a:lnTo>
                  <a:pt x="3854830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52" name="object 20"/>
          <p:cNvSpPr>
            <a:spLocks/>
          </p:cNvSpPr>
          <p:nvPr/>
        </p:nvSpPr>
        <p:spPr bwMode="auto">
          <a:xfrm>
            <a:off x="3889375" y="1625600"/>
            <a:ext cx="898525" cy="444500"/>
          </a:xfrm>
          <a:custGeom>
            <a:avLst/>
            <a:gdLst>
              <a:gd name="T0" fmla="*/ 0 w 897712"/>
              <a:gd name="T1" fmla="*/ 454220 h 444233"/>
              <a:gd name="T2" fmla="*/ 928288 w 897712"/>
              <a:gd name="T3" fmla="*/ 454220 h 444233"/>
              <a:gd name="T4" fmla="*/ 928288 w 897712"/>
              <a:gd name="T5" fmla="*/ 0 h 444233"/>
              <a:gd name="T6" fmla="*/ 0 w 897712"/>
              <a:gd name="T7" fmla="*/ 0 h 444233"/>
              <a:gd name="T8" fmla="*/ 0 w 897712"/>
              <a:gd name="T9" fmla="*/ 454220 h 444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444233"/>
              <a:gd name="T17" fmla="*/ 897712 w 897712"/>
              <a:gd name="T18" fmla="*/ 444233 h 444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444233">
                <a:moveTo>
                  <a:pt x="0" y="444233"/>
                </a:moveTo>
                <a:lnTo>
                  <a:pt x="897712" y="444233"/>
                </a:lnTo>
                <a:lnTo>
                  <a:pt x="897712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object 21"/>
          <p:cNvSpPr/>
          <p:nvPr/>
        </p:nvSpPr>
        <p:spPr>
          <a:xfrm>
            <a:off x="4787900" y="1625600"/>
            <a:ext cx="792163" cy="444500"/>
          </a:xfrm>
          <a:custGeom>
            <a:avLst/>
            <a:gdLst/>
            <a:ahLst/>
            <a:cxnLst/>
            <a:rect l="l" t="t" r="r" b="b"/>
            <a:pathLst>
              <a:path w="792086" h="444233">
                <a:moveTo>
                  <a:pt x="0" y="444233"/>
                </a:moveTo>
                <a:lnTo>
                  <a:pt x="792086" y="444233"/>
                </a:lnTo>
                <a:lnTo>
                  <a:pt x="792086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80063" y="1625600"/>
            <a:ext cx="719137" cy="444500"/>
          </a:xfrm>
          <a:custGeom>
            <a:avLst/>
            <a:gdLst/>
            <a:ahLst/>
            <a:cxnLst/>
            <a:rect l="l" t="t" r="r" b="b"/>
            <a:pathLst>
              <a:path w="720077" h="444233">
                <a:moveTo>
                  <a:pt x="0" y="444233"/>
                </a:moveTo>
                <a:lnTo>
                  <a:pt x="720077" y="444233"/>
                </a:lnTo>
                <a:lnTo>
                  <a:pt x="720077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99200" y="1625600"/>
            <a:ext cx="865188" cy="444500"/>
          </a:xfrm>
          <a:custGeom>
            <a:avLst/>
            <a:gdLst/>
            <a:ahLst/>
            <a:cxnLst/>
            <a:rect l="l" t="t" r="r" b="b"/>
            <a:pathLst>
              <a:path w="864095" h="444233">
                <a:moveTo>
                  <a:pt x="0" y="444233"/>
                </a:moveTo>
                <a:lnTo>
                  <a:pt x="864095" y="444233"/>
                </a:lnTo>
                <a:lnTo>
                  <a:pt x="864095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64388" y="1625600"/>
            <a:ext cx="1079500" cy="444500"/>
          </a:xfrm>
          <a:custGeom>
            <a:avLst/>
            <a:gdLst/>
            <a:ahLst/>
            <a:cxnLst/>
            <a:rect l="l" t="t" r="r" b="b"/>
            <a:pathLst>
              <a:path w="1080122" h="444233">
                <a:moveTo>
                  <a:pt x="0" y="444233"/>
                </a:moveTo>
                <a:lnTo>
                  <a:pt x="1080122" y="444233"/>
                </a:lnTo>
                <a:lnTo>
                  <a:pt x="1080122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43888" y="1625600"/>
            <a:ext cx="900112" cy="444500"/>
          </a:xfrm>
          <a:custGeom>
            <a:avLst/>
            <a:gdLst/>
            <a:ahLst/>
            <a:cxnLst/>
            <a:rect l="l" t="t" r="r" b="b"/>
            <a:pathLst>
              <a:path w="899591" h="444233">
                <a:moveTo>
                  <a:pt x="0" y="444233"/>
                </a:moveTo>
                <a:lnTo>
                  <a:pt x="899591" y="444233"/>
                </a:lnTo>
                <a:lnTo>
                  <a:pt x="899591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  <a:cs typeface="+mn-cs"/>
            </a:endParaRPr>
          </a:p>
        </p:txBody>
      </p:sp>
      <p:sp>
        <p:nvSpPr>
          <p:cNvPr id="18458" name="object 26"/>
          <p:cNvSpPr>
            <a:spLocks/>
          </p:cNvSpPr>
          <p:nvPr/>
        </p:nvSpPr>
        <p:spPr bwMode="auto">
          <a:xfrm>
            <a:off x="34925" y="2070100"/>
            <a:ext cx="3854450" cy="266700"/>
          </a:xfrm>
          <a:custGeom>
            <a:avLst/>
            <a:gdLst>
              <a:gd name="T0" fmla="*/ 0 w 3854830"/>
              <a:gd name="T1" fmla="*/ 272745 h 266534"/>
              <a:gd name="T2" fmla="*/ 3840793 w 3854830"/>
              <a:gd name="T3" fmla="*/ 272745 h 266534"/>
              <a:gd name="T4" fmla="*/ 3840793 w 3854830"/>
              <a:gd name="T5" fmla="*/ 0 h 266534"/>
              <a:gd name="T6" fmla="*/ 0 w 3854830"/>
              <a:gd name="T7" fmla="*/ 0 h 266534"/>
              <a:gd name="T8" fmla="*/ 0 w 3854830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59" name="object 27"/>
          <p:cNvSpPr>
            <a:spLocks/>
          </p:cNvSpPr>
          <p:nvPr/>
        </p:nvSpPr>
        <p:spPr bwMode="auto">
          <a:xfrm>
            <a:off x="3889375" y="2070100"/>
            <a:ext cx="898525" cy="266700"/>
          </a:xfrm>
          <a:custGeom>
            <a:avLst/>
            <a:gdLst>
              <a:gd name="T0" fmla="*/ 0 w 897712"/>
              <a:gd name="T1" fmla="*/ 272745 h 266534"/>
              <a:gd name="T2" fmla="*/ 928288 w 897712"/>
              <a:gd name="T3" fmla="*/ 272745 h 266534"/>
              <a:gd name="T4" fmla="*/ 928288 w 897712"/>
              <a:gd name="T5" fmla="*/ 0 h 266534"/>
              <a:gd name="T6" fmla="*/ 0 w 897712"/>
              <a:gd name="T7" fmla="*/ 0 h 266534"/>
              <a:gd name="T8" fmla="*/ 0 w 89771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60" name="object 28"/>
          <p:cNvSpPr>
            <a:spLocks/>
          </p:cNvSpPr>
          <p:nvPr/>
        </p:nvSpPr>
        <p:spPr bwMode="auto">
          <a:xfrm>
            <a:off x="4787900" y="2070100"/>
            <a:ext cx="792163" cy="266700"/>
          </a:xfrm>
          <a:custGeom>
            <a:avLst/>
            <a:gdLst>
              <a:gd name="T0" fmla="*/ 0 w 792086"/>
              <a:gd name="T1" fmla="*/ 272745 h 266534"/>
              <a:gd name="T2" fmla="*/ 794935 w 792086"/>
              <a:gd name="T3" fmla="*/ 272745 h 266534"/>
              <a:gd name="T4" fmla="*/ 794935 w 792086"/>
              <a:gd name="T5" fmla="*/ 0 h 266534"/>
              <a:gd name="T6" fmla="*/ 0 w 792086"/>
              <a:gd name="T7" fmla="*/ 0 h 266534"/>
              <a:gd name="T8" fmla="*/ 0 w 792086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61" name="object 29"/>
          <p:cNvSpPr>
            <a:spLocks/>
          </p:cNvSpPr>
          <p:nvPr/>
        </p:nvSpPr>
        <p:spPr bwMode="auto">
          <a:xfrm>
            <a:off x="5580063" y="2070100"/>
            <a:ext cx="719137" cy="266700"/>
          </a:xfrm>
          <a:custGeom>
            <a:avLst/>
            <a:gdLst>
              <a:gd name="T0" fmla="*/ 0 w 720077"/>
              <a:gd name="T1" fmla="*/ 272745 h 266534"/>
              <a:gd name="T2" fmla="*/ 686101 w 720077"/>
              <a:gd name="T3" fmla="*/ 272745 h 266534"/>
              <a:gd name="T4" fmla="*/ 686101 w 720077"/>
              <a:gd name="T5" fmla="*/ 0 h 266534"/>
              <a:gd name="T6" fmla="*/ 0 w 720077"/>
              <a:gd name="T7" fmla="*/ 0 h 266534"/>
              <a:gd name="T8" fmla="*/ 0 w 720077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62" name="object 30"/>
          <p:cNvSpPr>
            <a:spLocks/>
          </p:cNvSpPr>
          <p:nvPr/>
        </p:nvSpPr>
        <p:spPr bwMode="auto">
          <a:xfrm>
            <a:off x="6299200" y="2070100"/>
            <a:ext cx="865188" cy="266700"/>
          </a:xfrm>
          <a:custGeom>
            <a:avLst/>
            <a:gdLst>
              <a:gd name="T0" fmla="*/ 0 w 864095"/>
              <a:gd name="T1" fmla="*/ 272745 h 266534"/>
              <a:gd name="T2" fmla="*/ 905472 w 864095"/>
              <a:gd name="T3" fmla="*/ 272745 h 266534"/>
              <a:gd name="T4" fmla="*/ 905472 w 864095"/>
              <a:gd name="T5" fmla="*/ 0 h 266534"/>
              <a:gd name="T6" fmla="*/ 0 w 864095"/>
              <a:gd name="T7" fmla="*/ 0 h 266534"/>
              <a:gd name="T8" fmla="*/ 0 w 864095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63" name="object 31"/>
          <p:cNvSpPr>
            <a:spLocks/>
          </p:cNvSpPr>
          <p:nvPr/>
        </p:nvSpPr>
        <p:spPr bwMode="auto">
          <a:xfrm>
            <a:off x="7164388" y="2070100"/>
            <a:ext cx="1079500" cy="266700"/>
          </a:xfrm>
          <a:custGeom>
            <a:avLst/>
            <a:gdLst>
              <a:gd name="T0" fmla="*/ 0 w 1080122"/>
              <a:gd name="T1" fmla="*/ 272745 h 266534"/>
              <a:gd name="T2" fmla="*/ 1057345 w 1080122"/>
              <a:gd name="T3" fmla="*/ 272745 h 266534"/>
              <a:gd name="T4" fmla="*/ 1057345 w 1080122"/>
              <a:gd name="T5" fmla="*/ 0 h 266534"/>
              <a:gd name="T6" fmla="*/ 0 w 1080122"/>
              <a:gd name="T7" fmla="*/ 0 h 266534"/>
              <a:gd name="T8" fmla="*/ 0 w 108012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64" name="object 32"/>
          <p:cNvSpPr>
            <a:spLocks/>
          </p:cNvSpPr>
          <p:nvPr/>
        </p:nvSpPr>
        <p:spPr bwMode="auto">
          <a:xfrm>
            <a:off x="8243888" y="2070100"/>
            <a:ext cx="900112" cy="266700"/>
          </a:xfrm>
          <a:custGeom>
            <a:avLst/>
            <a:gdLst>
              <a:gd name="T0" fmla="*/ 0 w 899591"/>
              <a:gd name="T1" fmla="*/ 272745 h 266534"/>
              <a:gd name="T2" fmla="*/ 919071 w 899591"/>
              <a:gd name="T3" fmla="*/ 272745 h 266534"/>
              <a:gd name="T4" fmla="*/ 919071 w 899591"/>
              <a:gd name="T5" fmla="*/ 0 h 266534"/>
              <a:gd name="T6" fmla="*/ 0 w 899591"/>
              <a:gd name="T7" fmla="*/ 0 h 266534"/>
              <a:gd name="T8" fmla="*/ 0 w 899591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65" name="object 33"/>
          <p:cNvSpPr>
            <a:spLocks/>
          </p:cNvSpPr>
          <p:nvPr/>
        </p:nvSpPr>
        <p:spPr bwMode="auto">
          <a:xfrm>
            <a:off x="34925" y="2336800"/>
            <a:ext cx="3854450" cy="266700"/>
          </a:xfrm>
          <a:custGeom>
            <a:avLst/>
            <a:gdLst>
              <a:gd name="T0" fmla="*/ 0 w 3854830"/>
              <a:gd name="T1" fmla="*/ 272745 h 266534"/>
              <a:gd name="T2" fmla="*/ 3840793 w 3854830"/>
              <a:gd name="T3" fmla="*/ 272745 h 266534"/>
              <a:gd name="T4" fmla="*/ 3840793 w 3854830"/>
              <a:gd name="T5" fmla="*/ 0 h 266534"/>
              <a:gd name="T6" fmla="*/ 0 w 3854830"/>
              <a:gd name="T7" fmla="*/ 0 h 266534"/>
              <a:gd name="T8" fmla="*/ 0 w 3854830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66" name="object 34"/>
          <p:cNvSpPr>
            <a:spLocks/>
          </p:cNvSpPr>
          <p:nvPr/>
        </p:nvSpPr>
        <p:spPr bwMode="auto">
          <a:xfrm>
            <a:off x="3889375" y="2336800"/>
            <a:ext cx="898525" cy="266700"/>
          </a:xfrm>
          <a:custGeom>
            <a:avLst/>
            <a:gdLst>
              <a:gd name="T0" fmla="*/ 0 w 897712"/>
              <a:gd name="T1" fmla="*/ 272745 h 266534"/>
              <a:gd name="T2" fmla="*/ 928288 w 897712"/>
              <a:gd name="T3" fmla="*/ 272745 h 266534"/>
              <a:gd name="T4" fmla="*/ 928288 w 897712"/>
              <a:gd name="T5" fmla="*/ 0 h 266534"/>
              <a:gd name="T6" fmla="*/ 0 w 897712"/>
              <a:gd name="T7" fmla="*/ 0 h 266534"/>
              <a:gd name="T8" fmla="*/ 0 w 89771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67" name="object 35"/>
          <p:cNvSpPr>
            <a:spLocks/>
          </p:cNvSpPr>
          <p:nvPr/>
        </p:nvSpPr>
        <p:spPr bwMode="auto">
          <a:xfrm>
            <a:off x="4787900" y="2336800"/>
            <a:ext cx="792163" cy="266700"/>
          </a:xfrm>
          <a:custGeom>
            <a:avLst/>
            <a:gdLst>
              <a:gd name="T0" fmla="*/ 0 w 792086"/>
              <a:gd name="T1" fmla="*/ 272745 h 266534"/>
              <a:gd name="T2" fmla="*/ 794935 w 792086"/>
              <a:gd name="T3" fmla="*/ 272745 h 266534"/>
              <a:gd name="T4" fmla="*/ 794935 w 792086"/>
              <a:gd name="T5" fmla="*/ 0 h 266534"/>
              <a:gd name="T6" fmla="*/ 0 w 792086"/>
              <a:gd name="T7" fmla="*/ 0 h 266534"/>
              <a:gd name="T8" fmla="*/ 0 w 792086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68" name="object 36"/>
          <p:cNvSpPr>
            <a:spLocks/>
          </p:cNvSpPr>
          <p:nvPr/>
        </p:nvSpPr>
        <p:spPr bwMode="auto">
          <a:xfrm>
            <a:off x="5580063" y="2336800"/>
            <a:ext cx="719137" cy="266700"/>
          </a:xfrm>
          <a:custGeom>
            <a:avLst/>
            <a:gdLst>
              <a:gd name="T0" fmla="*/ 0 w 720077"/>
              <a:gd name="T1" fmla="*/ 272745 h 266534"/>
              <a:gd name="T2" fmla="*/ 686101 w 720077"/>
              <a:gd name="T3" fmla="*/ 272745 h 266534"/>
              <a:gd name="T4" fmla="*/ 686101 w 720077"/>
              <a:gd name="T5" fmla="*/ 0 h 266534"/>
              <a:gd name="T6" fmla="*/ 0 w 720077"/>
              <a:gd name="T7" fmla="*/ 0 h 266534"/>
              <a:gd name="T8" fmla="*/ 0 w 720077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69" name="object 37"/>
          <p:cNvSpPr>
            <a:spLocks/>
          </p:cNvSpPr>
          <p:nvPr/>
        </p:nvSpPr>
        <p:spPr bwMode="auto">
          <a:xfrm>
            <a:off x="6299200" y="2336800"/>
            <a:ext cx="865188" cy="266700"/>
          </a:xfrm>
          <a:custGeom>
            <a:avLst/>
            <a:gdLst>
              <a:gd name="T0" fmla="*/ 0 w 864095"/>
              <a:gd name="T1" fmla="*/ 272745 h 266534"/>
              <a:gd name="T2" fmla="*/ 905472 w 864095"/>
              <a:gd name="T3" fmla="*/ 272745 h 266534"/>
              <a:gd name="T4" fmla="*/ 905472 w 864095"/>
              <a:gd name="T5" fmla="*/ 0 h 266534"/>
              <a:gd name="T6" fmla="*/ 0 w 864095"/>
              <a:gd name="T7" fmla="*/ 0 h 266534"/>
              <a:gd name="T8" fmla="*/ 0 w 864095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70" name="object 38"/>
          <p:cNvSpPr>
            <a:spLocks/>
          </p:cNvSpPr>
          <p:nvPr/>
        </p:nvSpPr>
        <p:spPr bwMode="auto">
          <a:xfrm>
            <a:off x="7164388" y="2336800"/>
            <a:ext cx="1079500" cy="266700"/>
          </a:xfrm>
          <a:custGeom>
            <a:avLst/>
            <a:gdLst>
              <a:gd name="T0" fmla="*/ 0 w 1080122"/>
              <a:gd name="T1" fmla="*/ 272745 h 266534"/>
              <a:gd name="T2" fmla="*/ 1057345 w 1080122"/>
              <a:gd name="T3" fmla="*/ 272745 h 266534"/>
              <a:gd name="T4" fmla="*/ 1057345 w 1080122"/>
              <a:gd name="T5" fmla="*/ 0 h 266534"/>
              <a:gd name="T6" fmla="*/ 0 w 1080122"/>
              <a:gd name="T7" fmla="*/ 0 h 266534"/>
              <a:gd name="T8" fmla="*/ 0 w 108012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71" name="object 39"/>
          <p:cNvSpPr>
            <a:spLocks/>
          </p:cNvSpPr>
          <p:nvPr/>
        </p:nvSpPr>
        <p:spPr bwMode="auto">
          <a:xfrm>
            <a:off x="8243888" y="2336800"/>
            <a:ext cx="900112" cy="266700"/>
          </a:xfrm>
          <a:custGeom>
            <a:avLst/>
            <a:gdLst>
              <a:gd name="T0" fmla="*/ 0 w 899591"/>
              <a:gd name="T1" fmla="*/ 272745 h 266534"/>
              <a:gd name="T2" fmla="*/ 919071 w 899591"/>
              <a:gd name="T3" fmla="*/ 272745 h 266534"/>
              <a:gd name="T4" fmla="*/ 919071 w 899591"/>
              <a:gd name="T5" fmla="*/ 0 h 266534"/>
              <a:gd name="T6" fmla="*/ 0 w 899591"/>
              <a:gd name="T7" fmla="*/ 0 h 266534"/>
              <a:gd name="T8" fmla="*/ 0 w 899591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72" name="object 40"/>
          <p:cNvSpPr>
            <a:spLocks/>
          </p:cNvSpPr>
          <p:nvPr/>
        </p:nvSpPr>
        <p:spPr bwMode="auto">
          <a:xfrm>
            <a:off x="34925" y="2603500"/>
            <a:ext cx="3854450" cy="266700"/>
          </a:xfrm>
          <a:custGeom>
            <a:avLst/>
            <a:gdLst>
              <a:gd name="T0" fmla="*/ 0 w 3854830"/>
              <a:gd name="T1" fmla="*/ 272745 h 266534"/>
              <a:gd name="T2" fmla="*/ 3840793 w 3854830"/>
              <a:gd name="T3" fmla="*/ 272745 h 266534"/>
              <a:gd name="T4" fmla="*/ 3840793 w 3854830"/>
              <a:gd name="T5" fmla="*/ 0 h 266534"/>
              <a:gd name="T6" fmla="*/ 0 w 3854830"/>
              <a:gd name="T7" fmla="*/ 0 h 266534"/>
              <a:gd name="T8" fmla="*/ 0 w 3854830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73" name="object 41"/>
          <p:cNvSpPr>
            <a:spLocks/>
          </p:cNvSpPr>
          <p:nvPr/>
        </p:nvSpPr>
        <p:spPr bwMode="auto">
          <a:xfrm>
            <a:off x="3889375" y="2603500"/>
            <a:ext cx="898525" cy="266700"/>
          </a:xfrm>
          <a:custGeom>
            <a:avLst/>
            <a:gdLst>
              <a:gd name="T0" fmla="*/ 0 w 897712"/>
              <a:gd name="T1" fmla="*/ 272745 h 266534"/>
              <a:gd name="T2" fmla="*/ 928288 w 897712"/>
              <a:gd name="T3" fmla="*/ 272745 h 266534"/>
              <a:gd name="T4" fmla="*/ 928288 w 897712"/>
              <a:gd name="T5" fmla="*/ 0 h 266534"/>
              <a:gd name="T6" fmla="*/ 0 w 897712"/>
              <a:gd name="T7" fmla="*/ 0 h 266534"/>
              <a:gd name="T8" fmla="*/ 0 w 89771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74" name="object 42"/>
          <p:cNvSpPr>
            <a:spLocks/>
          </p:cNvSpPr>
          <p:nvPr/>
        </p:nvSpPr>
        <p:spPr bwMode="auto">
          <a:xfrm>
            <a:off x="4787900" y="2603500"/>
            <a:ext cx="792163" cy="266700"/>
          </a:xfrm>
          <a:custGeom>
            <a:avLst/>
            <a:gdLst>
              <a:gd name="T0" fmla="*/ 0 w 792086"/>
              <a:gd name="T1" fmla="*/ 272745 h 266534"/>
              <a:gd name="T2" fmla="*/ 794935 w 792086"/>
              <a:gd name="T3" fmla="*/ 272745 h 266534"/>
              <a:gd name="T4" fmla="*/ 794935 w 792086"/>
              <a:gd name="T5" fmla="*/ 0 h 266534"/>
              <a:gd name="T6" fmla="*/ 0 w 792086"/>
              <a:gd name="T7" fmla="*/ 0 h 266534"/>
              <a:gd name="T8" fmla="*/ 0 w 792086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75" name="object 43"/>
          <p:cNvSpPr>
            <a:spLocks/>
          </p:cNvSpPr>
          <p:nvPr/>
        </p:nvSpPr>
        <p:spPr bwMode="auto">
          <a:xfrm>
            <a:off x="5580063" y="2603500"/>
            <a:ext cx="719137" cy="266700"/>
          </a:xfrm>
          <a:custGeom>
            <a:avLst/>
            <a:gdLst>
              <a:gd name="T0" fmla="*/ 0 w 720077"/>
              <a:gd name="T1" fmla="*/ 272745 h 266534"/>
              <a:gd name="T2" fmla="*/ 686101 w 720077"/>
              <a:gd name="T3" fmla="*/ 272745 h 266534"/>
              <a:gd name="T4" fmla="*/ 686101 w 720077"/>
              <a:gd name="T5" fmla="*/ 0 h 266534"/>
              <a:gd name="T6" fmla="*/ 0 w 720077"/>
              <a:gd name="T7" fmla="*/ 0 h 266534"/>
              <a:gd name="T8" fmla="*/ 0 w 720077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76" name="object 44"/>
          <p:cNvSpPr>
            <a:spLocks/>
          </p:cNvSpPr>
          <p:nvPr/>
        </p:nvSpPr>
        <p:spPr bwMode="auto">
          <a:xfrm>
            <a:off x="6299200" y="2603500"/>
            <a:ext cx="865188" cy="266700"/>
          </a:xfrm>
          <a:custGeom>
            <a:avLst/>
            <a:gdLst>
              <a:gd name="T0" fmla="*/ 0 w 864095"/>
              <a:gd name="T1" fmla="*/ 272745 h 266534"/>
              <a:gd name="T2" fmla="*/ 905472 w 864095"/>
              <a:gd name="T3" fmla="*/ 272745 h 266534"/>
              <a:gd name="T4" fmla="*/ 905472 w 864095"/>
              <a:gd name="T5" fmla="*/ 0 h 266534"/>
              <a:gd name="T6" fmla="*/ 0 w 864095"/>
              <a:gd name="T7" fmla="*/ 0 h 266534"/>
              <a:gd name="T8" fmla="*/ 0 w 864095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77" name="object 45"/>
          <p:cNvSpPr>
            <a:spLocks/>
          </p:cNvSpPr>
          <p:nvPr/>
        </p:nvSpPr>
        <p:spPr bwMode="auto">
          <a:xfrm>
            <a:off x="7164388" y="2603500"/>
            <a:ext cx="1079500" cy="266700"/>
          </a:xfrm>
          <a:custGeom>
            <a:avLst/>
            <a:gdLst>
              <a:gd name="T0" fmla="*/ 0 w 1080122"/>
              <a:gd name="T1" fmla="*/ 272745 h 266534"/>
              <a:gd name="T2" fmla="*/ 1057345 w 1080122"/>
              <a:gd name="T3" fmla="*/ 272745 h 266534"/>
              <a:gd name="T4" fmla="*/ 1057345 w 1080122"/>
              <a:gd name="T5" fmla="*/ 0 h 266534"/>
              <a:gd name="T6" fmla="*/ 0 w 1080122"/>
              <a:gd name="T7" fmla="*/ 0 h 266534"/>
              <a:gd name="T8" fmla="*/ 0 w 108012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78" name="object 46"/>
          <p:cNvSpPr>
            <a:spLocks/>
          </p:cNvSpPr>
          <p:nvPr/>
        </p:nvSpPr>
        <p:spPr bwMode="auto">
          <a:xfrm>
            <a:off x="8243888" y="2603500"/>
            <a:ext cx="900112" cy="266700"/>
          </a:xfrm>
          <a:custGeom>
            <a:avLst/>
            <a:gdLst>
              <a:gd name="T0" fmla="*/ 0 w 899591"/>
              <a:gd name="T1" fmla="*/ 272745 h 266534"/>
              <a:gd name="T2" fmla="*/ 919071 w 899591"/>
              <a:gd name="T3" fmla="*/ 272745 h 266534"/>
              <a:gd name="T4" fmla="*/ 919071 w 899591"/>
              <a:gd name="T5" fmla="*/ 0 h 266534"/>
              <a:gd name="T6" fmla="*/ 0 w 899591"/>
              <a:gd name="T7" fmla="*/ 0 h 266534"/>
              <a:gd name="T8" fmla="*/ 0 w 899591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79" name="object 47"/>
          <p:cNvSpPr>
            <a:spLocks/>
          </p:cNvSpPr>
          <p:nvPr/>
        </p:nvSpPr>
        <p:spPr bwMode="auto">
          <a:xfrm>
            <a:off x="34925" y="2870200"/>
            <a:ext cx="3854450" cy="266700"/>
          </a:xfrm>
          <a:custGeom>
            <a:avLst/>
            <a:gdLst>
              <a:gd name="T0" fmla="*/ 0 w 3854830"/>
              <a:gd name="T1" fmla="*/ 272745 h 266534"/>
              <a:gd name="T2" fmla="*/ 3840793 w 3854830"/>
              <a:gd name="T3" fmla="*/ 272745 h 266534"/>
              <a:gd name="T4" fmla="*/ 3840793 w 3854830"/>
              <a:gd name="T5" fmla="*/ 0 h 266534"/>
              <a:gd name="T6" fmla="*/ 0 w 3854830"/>
              <a:gd name="T7" fmla="*/ 0 h 266534"/>
              <a:gd name="T8" fmla="*/ 0 w 3854830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80" name="object 48"/>
          <p:cNvSpPr>
            <a:spLocks/>
          </p:cNvSpPr>
          <p:nvPr/>
        </p:nvSpPr>
        <p:spPr bwMode="auto">
          <a:xfrm>
            <a:off x="3889375" y="2870200"/>
            <a:ext cx="898525" cy="266700"/>
          </a:xfrm>
          <a:custGeom>
            <a:avLst/>
            <a:gdLst>
              <a:gd name="T0" fmla="*/ 0 w 897712"/>
              <a:gd name="T1" fmla="*/ 272745 h 266534"/>
              <a:gd name="T2" fmla="*/ 928288 w 897712"/>
              <a:gd name="T3" fmla="*/ 272745 h 266534"/>
              <a:gd name="T4" fmla="*/ 928288 w 897712"/>
              <a:gd name="T5" fmla="*/ 0 h 266534"/>
              <a:gd name="T6" fmla="*/ 0 w 897712"/>
              <a:gd name="T7" fmla="*/ 0 h 266534"/>
              <a:gd name="T8" fmla="*/ 0 w 89771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81" name="object 49"/>
          <p:cNvSpPr>
            <a:spLocks/>
          </p:cNvSpPr>
          <p:nvPr/>
        </p:nvSpPr>
        <p:spPr bwMode="auto">
          <a:xfrm>
            <a:off x="4787900" y="2870200"/>
            <a:ext cx="792163" cy="266700"/>
          </a:xfrm>
          <a:custGeom>
            <a:avLst/>
            <a:gdLst>
              <a:gd name="T0" fmla="*/ 0 w 792086"/>
              <a:gd name="T1" fmla="*/ 272745 h 266534"/>
              <a:gd name="T2" fmla="*/ 794935 w 792086"/>
              <a:gd name="T3" fmla="*/ 272745 h 266534"/>
              <a:gd name="T4" fmla="*/ 794935 w 792086"/>
              <a:gd name="T5" fmla="*/ 0 h 266534"/>
              <a:gd name="T6" fmla="*/ 0 w 792086"/>
              <a:gd name="T7" fmla="*/ 0 h 266534"/>
              <a:gd name="T8" fmla="*/ 0 w 792086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82" name="object 50"/>
          <p:cNvSpPr>
            <a:spLocks/>
          </p:cNvSpPr>
          <p:nvPr/>
        </p:nvSpPr>
        <p:spPr bwMode="auto">
          <a:xfrm>
            <a:off x="5580063" y="2870200"/>
            <a:ext cx="719137" cy="266700"/>
          </a:xfrm>
          <a:custGeom>
            <a:avLst/>
            <a:gdLst>
              <a:gd name="T0" fmla="*/ 0 w 720077"/>
              <a:gd name="T1" fmla="*/ 272745 h 266534"/>
              <a:gd name="T2" fmla="*/ 686101 w 720077"/>
              <a:gd name="T3" fmla="*/ 272745 h 266534"/>
              <a:gd name="T4" fmla="*/ 686101 w 720077"/>
              <a:gd name="T5" fmla="*/ 0 h 266534"/>
              <a:gd name="T6" fmla="*/ 0 w 720077"/>
              <a:gd name="T7" fmla="*/ 0 h 266534"/>
              <a:gd name="T8" fmla="*/ 0 w 720077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83" name="object 51"/>
          <p:cNvSpPr>
            <a:spLocks/>
          </p:cNvSpPr>
          <p:nvPr/>
        </p:nvSpPr>
        <p:spPr bwMode="auto">
          <a:xfrm>
            <a:off x="6299200" y="2870200"/>
            <a:ext cx="865188" cy="266700"/>
          </a:xfrm>
          <a:custGeom>
            <a:avLst/>
            <a:gdLst>
              <a:gd name="T0" fmla="*/ 0 w 864095"/>
              <a:gd name="T1" fmla="*/ 272745 h 266534"/>
              <a:gd name="T2" fmla="*/ 905472 w 864095"/>
              <a:gd name="T3" fmla="*/ 272745 h 266534"/>
              <a:gd name="T4" fmla="*/ 905472 w 864095"/>
              <a:gd name="T5" fmla="*/ 0 h 266534"/>
              <a:gd name="T6" fmla="*/ 0 w 864095"/>
              <a:gd name="T7" fmla="*/ 0 h 266534"/>
              <a:gd name="T8" fmla="*/ 0 w 864095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84" name="object 52"/>
          <p:cNvSpPr>
            <a:spLocks/>
          </p:cNvSpPr>
          <p:nvPr/>
        </p:nvSpPr>
        <p:spPr bwMode="auto">
          <a:xfrm>
            <a:off x="7164388" y="2870200"/>
            <a:ext cx="1079500" cy="266700"/>
          </a:xfrm>
          <a:custGeom>
            <a:avLst/>
            <a:gdLst>
              <a:gd name="T0" fmla="*/ 0 w 1080122"/>
              <a:gd name="T1" fmla="*/ 272745 h 266534"/>
              <a:gd name="T2" fmla="*/ 1057345 w 1080122"/>
              <a:gd name="T3" fmla="*/ 272745 h 266534"/>
              <a:gd name="T4" fmla="*/ 1057345 w 1080122"/>
              <a:gd name="T5" fmla="*/ 0 h 266534"/>
              <a:gd name="T6" fmla="*/ 0 w 1080122"/>
              <a:gd name="T7" fmla="*/ 0 h 266534"/>
              <a:gd name="T8" fmla="*/ 0 w 108012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85" name="object 53"/>
          <p:cNvSpPr>
            <a:spLocks/>
          </p:cNvSpPr>
          <p:nvPr/>
        </p:nvSpPr>
        <p:spPr bwMode="auto">
          <a:xfrm>
            <a:off x="8243888" y="2870200"/>
            <a:ext cx="900112" cy="266700"/>
          </a:xfrm>
          <a:custGeom>
            <a:avLst/>
            <a:gdLst>
              <a:gd name="T0" fmla="*/ 0 w 899591"/>
              <a:gd name="T1" fmla="*/ 272745 h 266534"/>
              <a:gd name="T2" fmla="*/ 919071 w 899591"/>
              <a:gd name="T3" fmla="*/ 272745 h 266534"/>
              <a:gd name="T4" fmla="*/ 919071 w 899591"/>
              <a:gd name="T5" fmla="*/ 0 h 266534"/>
              <a:gd name="T6" fmla="*/ 0 w 899591"/>
              <a:gd name="T7" fmla="*/ 0 h 266534"/>
              <a:gd name="T8" fmla="*/ 0 w 899591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86" name="object 54"/>
          <p:cNvSpPr>
            <a:spLocks/>
          </p:cNvSpPr>
          <p:nvPr/>
        </p:nvSpPr>
        <p:spPr bwMode="auto">
          <a:xfrm>
            <a:off x="34925" y="3136900"/>
            <a:ext cx="3854450" cy="265113"/>
          </a:xfrm>
          <a:custGeom>
            <a:avLst/>
            <a:gdLst>
              <a:gd name="T0" fmla="*/ 0 w 3854830"/>
              <a:gd name="T1" fmla="*/ 218700 h 266534"/>
              <a:gd name="T2" fmla="*/ 3840793 w 3854830"/>
              <a:gd name="T3" fmla="*/ 218700 h 266534"/>
              <a:gd name="T4" fmla="*/ 3840793 w 3854830"/>
              <a:gd name="T5" fmla="*/ 0 h 266534"/>
              <a:gd name="T6" fmla="*/ 0 w 3854830"/>
              <a:gd name="T7" fmla="*/ 0 h 266534"/>
              <a:gd name="T8" fmla="*/ 0 w 3854830"/>
              <a:gd name="T9" fmla="*/ 218700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87" name="object 55"/>
          <p:cNvSpPr>
            <a:spLocks/>
          </p:cNvSpPr>
          <p:nvPr/>
        </p:nvSpPr>
        <p:spPr bwMode="auto">
          <a:xfrm>
            <a:off x="3889375" y="3136900"/>
            <a:ext cx="898525" cy="265113"/>
          </a:xfrm>
          <a:custGeom>
            <a:avLst/>
            <a:gdLst>
              <a:gd name="T0" fmla="*/ 0 w 897712"/>
              <a:gd name="T1" fmla="*/ 218700 h 266534"/>
              <a:gd name="T2" fmla="*/ 928288 w 897712"/>
              <a:gd name="T3" fmla="*/ 218700 h 266534"/>
              <a:gd name="T4" fmla="*/ 928288 w 897712"/>
              <a:gd name="T5" fmla="*/ 0 h 266534"/>
              <a:gd name="T6" fmla="*/ 0 w 897712"/>
              <a:gd name="T7" fmla="*/ 0 h 266534"/>
              <a:gd name="T8" fmla="*/ 0 w 897712"/>
              <a:gd name="T9" fmla="*/ 218700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88" name="object 56"/>
          <p:cNvSpPr>
            <a:spLocks/>
          </p:cNvSpPr>
          <p:nvPr/>
        </p:nvSpPr>
        <p:spPr bwMode="auto">
          <a:xfrm>
            <a:off x="4787900" y="3136900"/>
            <a:ext cx="792163" cy="265113"/>
          </a:xfrm>
          <a:custGeom>
            <a:avLst/>
            <a:gdLst>
              <a:gd name="T0" fmla="*/ 0 w 792086"/>
              <a:gd name="T1" fmla="*/ 218700 h 266534"/>
              <a:gd name="T2" fmla="*/ 794935 w 792086"/>
              <a:gd name="T3" fmla="*/ 218700 h 266534"/>
              <a:gd name="T4" fmla="*/ 794935 w 792086"/>
              <a:gd name="T5" fmla="*/ 0 h 266534"/>
              <a:gd name="T6" fmla="*/ 0 w 792086"/>
              <a:gd name="T7" fmla="*/ 0 h 266534"/>
              <a:gd name="T8" fmla="*/ 0 w 792086"/>
              <a:gd name="T9" fmla="*/ 218700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89" name="object 57"/>
          <p:cNvSpPr>
            <a:spLocks/>
          </p:cNvSpPr>
          <p:nvPr/>
        </p:nvSpPr>
        <p:spPr bwMode="auto">
          <a:xfrm>
            <a:off x="5580063" y="3136900"/>
            <a:ext cx="719137" cy="265113"/>
          </a:xfrm>
          <a:custGeom>
            <a:avLst/>
            <a:gdLst>
              <a:gd name="T0" fmla="*/ 0 w 720077"/>
              <a:gd name="T1" fmla="*/ 218700 h 266534"/>
              <a:gd name="T2" fmla="*/ 686101 w 720077"/>
              <a:gd name="T3" fmla="*/ 218700 h 266534"/>
              <a:gd name="T4" fmla="*/ 686101 w 720077"/>
              <a:gd name="T5" fmla="*/ 0 h 266534"/>
              <a:gd name="T6" fmla="*/ 0 w 720077"/>
              <a:gd name="T7" fmla="*/ 0 h 266534"/>
              <a:gd name="T8" fmla="*/ 0 w 720077"/>
              <a:gd name="T9" fmla="*/ 218700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90" name="object 58"/>
          <p:cNvSpPr>
            <a:spLocks/>
          </p:cNvSpPr>
          <p:nvPr/>
        </p:nvSpPr>
        <p:spPr bwMode="auto">
          <a:xfrm>
            <a:off x="6299200" y="3136900"/>
            <a:ext cx="865188" cy="265113"/>
          </a:xfrm>
          <a:custGeom>
            <a:avLst/>
            <a:gdLst>
              <a:gd name="T0" fmla="*/ 0 w 864095"/>
              <a:gd name="T1" fmla="*/ 218700 h 266534"/>
              <a:gd name="T2" fmla="*/ 905472 w 864095"/>
              <a:gd name="T3" fmla="*/ 218700 h 266534"/>
              <a:gd name="T4" fmla="*/ 905472 w 864095"/>
              <a:gd name="T5" fmla="*/ 0 h 266534"/>
              <a:gd name="T6" fmla="*/ 0 w 864095"/>
              <a:gd name="T7" fmla="*/ 0 h 266534"/>
              <a:gd name="T8" fmla="*/ 0 w 864095"/>
              <a:gd name="T9" fmla="*/ 218700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91" name="object 59"/>
          <p:cNvSpPr>
            <a:spLocks/>
          </p:cNvSpPr>
          <p:nvPr/>
        </p:nvSpPr>
        <p:spPr bwMode="auto">
          <a:xfrm>
            <a:off x="7164388" y="3136900"/>
            <a:ext cx="1079500" cy="265113"/>
          </a:xfrm>
          <a:custGeom>
            <a:avLst/>
            <a:gdLst>
              <a:gd name="T0" fmla="*/ 0 w 1080122"/>
              <a:gd name="T1" fmla="*/ 218700 h 266534"/>
              <a:gd name="T2" fmla="*/ 1057345 w 1080122"/>
              <a:gd name="T3" fmla="*/ 218700 h 266534"/>
              <a:gd name="T4" fmla="*/ 1057345 w 1080122"/>
              <a:gd name="T5" fmla="*/ 0 h 266534"/>
              <a:gd name="T6" fmla="*/ 0 w 1080122"/>
              <a:gd name="T7" fmla="*/ 0 h 266534"/>
              <a:gd name="T8" fmla="*/ 0 w 1080122"/>
              <a:gd name="T9" fmla="*/ 218700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92" name="object 60"/>
          <p:cNvSpPr>
            <a:spLocks/>
          </p:cNvSpPr>
          <p:nvPr/>
        </p:nvSpPr>
        <p:spPr bwMode="auto">
          <a:xfrm>
            <a:off x="8243888" y="3136900"/>
            <a:ext cx="900112" cy="265113"/>
          </a:xfrm>
          <a:custGeom>
            <a:avLst/>
            <a:gdLst>
              <a:gd name="T0" fmla="*/ 0 w 899591"/>
              <a:gd name="T1" fmla="*/ 218700 h 266534"/>
              <a:gd name="T2" fmla="*/ 919071 w 899591"/>
              <a:gd name="T3" fmla="*/ 218700 h 266534"/>
              <a:gd name="T4" fmla="*/ 919071 w 899591"/>
              <a:gd name="T5" fmla="*/ 0 h 266534"/>
              <a:gd name="T6" fmla="*/ 0 w 899591"/>
              <a:gd name="T7" fmla="*/ 0 h 266534"/>
              <a:gd name="T8" fmla="*/ 0 w 899591"/>
              <a:gd name="T9" fmla="*/ 218700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93" name="object 61"/>
          <p:cNvSpPr>
            <a:spLocks/>
          </p:cNvSpPr>
          <p:nvPr/>
        </p:nvSpPr>
        <p:spPr bwMode="auto">
          <a:xfrm>
            <a:off x="34925" y="3402013"/>
            <a:ext cx="3854450" cy="266700"/>
          </a:xfrm>
          <a:custGeom>
            <a:avLst/>
            <a:gdLst>
              <a:gd name="T0" fmla="*/ 0 w 3854830"/>
              <a:gd name="T1" fmla="*/ 272745 h 266534"/>
              <a:gd name="T2" fmla="*/ 3840793 w 3854830"/>
              <a:gd name="T3" fmla="*/ 272745 h 266534"/>
              <a:gd name="T4" fmla="*/ 3840793 w 3854830"/>
              <a:gd name="T5" fmla="*/ 0 h 266534"/>
              <a:gd name="T6" fmla="*/ 0 w 3854830"/>
              <a:gd name="T7" fmla="*/ 0 h 266534"/>
              <a:gd name="T8" fmla="*/ 0 w 3854830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94" name="object 62"/>
          <p:cNvSpPr>
            <a:spLocks/>
          </p:cNvSpPr>
          <p:nvPr/>
        </p:nvSpPr>
        <p:spPr bwMode="auto">
          <a:xfrm>
            <a:off x="3889375" y="3402013"/>
            <a:ext cx="898525" cy="266700"/>
          </a:xfrm>
          <a:custGeom>
            <a:avLst/>
            <a:gdLst>
              <a:gd name="T0" fmla="*/ 0 w 897712"/>
              <a:gd name="T1" fmla="*/ 272745 h 266534"/>
              <a:gd name="T2" fmla="*/ 928288 w 897712"/>
              <a:gd name="T3" fmla="*/ 272745 h 266534"/>
              <a:gd name="T4" fmla="*/ 928288 w 897712"/>
              <a:gd name="T5" fmla="*/ 0 h 266534"/>
              <a:gd name="T6" fmla="*/ 0 w 897712"/>
              <a:gd name="T7" fmla="*/ 0 h 266534"/>
              <a:gd name="T8" fmla="*/ 0 w 89771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95" name="object 63"/>
          <p:cNvSpPr>
            <a:spLocks/>
          </p:cNvSpPr>
          <p:nvPr/>
        </p:nvSpPr>
        <p:spPr bwMode="auto">
          <a:xfrm>
            <a:off x="4787900" y="3402013"/>
            <a:ext cx="792163" cy="266700"/>
          </a:xfrm>
          <a:custGeom>
            <a:avLst/>
            <a:gdLst>
              <a:gd name="T0" fmla="*/ 0 w 792086"/>
              <a:gd name="T1" fmla="*/ 272745 h 266534"/>
              <a:gd name="T2" fmla="*/ 794935 w 792086"/>
              <a:gd name="T3" fmla="*/ 272745 h 266534"/>
              <a:gd name="T4" fmla="*/ 794935 w 792086"/>
              <a:gd name="T5" fmla="*/ 0 h 266534"/>
              <a:gd name="T6" fmla="*/ 0 w 792086"/>
              <a:gd name="T7" fmla="*/ 0 h 266534"/>
              <a:gd name="T8" fmla="*/ 0 w 792086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96" name="object 64"/>
          <p:cNvSpPr>
            <a:spLocks/>
          </p:cNvSpPr>
          <p:nvPr/>
        </p:nvSpPr>
        <p:spPr bwMode="auto">
          <a:xfrm>
            <a:off x="5580063" y="3402013"/>
            <a:ext cx="719137" cy="266700"/>
          </a:xfrm>
          <a:custGeom>
            <a:avLst/>
            <a:gdLst>
              <a:gd name="T0" fmla="*/ 0 w 720077"/>
              <a:gd name="T1" fmla="*/ 272745 h 266534"/>
              <a:gd name="T2" fmla="*/ 686101 w 720077"/>
              <a:gd name="T3" fmla="*/ 272745 h 266534"/>
              <a:gd name="T4" fmla="*/ 686101 w 720077"/>
              <a:gd name="T5" fmla="*/ 0 h 266534"/>
              <a:gd name="T6" fmla="*/ 0 w 720077"/>
              <a:gd name="T7" fmla="*/ 0 h 266534"/>
              <a:gd name="T8" fmla="*/ 0 w 720077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97" name="object 65"/>
          <p:cNvSpPr>
            <a:spLocks/>
          </p:cNvSpPr>
          <p:nvPr/>
        </p:nvSpPr>
        <p:spPr bwMode="auto">
          <a:xfrm>
            <a:off x="6299200" y="3402013"/>
            <a:ext cx="865188" cy="266700"/>
          </a:xfrm>
          <a:custGeom>
            <a:avLst/>
            <a:gdLst>
              <a:gd name="T0" fmla="*/ 0 w 864095"/>
              <a:gd name="T1" fmla="*/ 272745 h 266534"/>
              <a:gd name="T2" fmla="*/ 905472 w 864095"/>
              <a:gd name="T3" fmla="*/ 272745 h 266534"/>
              <a:gd name="T4" fmla="*/ 905472 w 864095"/>
              <a:gd name="T5" fmla="*/ 0 h 266534"/>
              <a:gd name="T6" fmla="*/ 0 w 864095"/>
              <a:gd name="T7" fmla="*/ 0 h 266534"/>
              <a:gd name="T8" fmla="*/ 0 w 864095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98" name="object 66"/>
          <p:cNvSpPr>
            <a:spLocks/>
          </p:cNvSpPr>
          <p:nvPr/>
        </p:nvSpPr>
        <p:spPr bwMode="auto">
          <a:xfrm>
            <a:off x="7164388" y="3402013"/>
            <a:ext cx="1079500" cy="266700"/>
          </a:xfrm>
          <a:custGeom>
            <a:avLst/>
            <a:gdLst>
              <a:gd name="T0" fmla="*/ 0 w 1080122"/>
              <a:gd name="T1" fmla="*/ 272745 h 266534"/>
              <a:gd name="T2" fmla="*/ 1057345 w 1080122"/>
              <a:gd name="T3" fmla="*/ 272745 h 266534"/>
              <a:gd name="T4" fmla="*/ 1057345 w 1080122"/>
              <a:gd name="T5" fmla="*/ 0 h 266534"/>
              <a:gd name="T6" fmla="*/ 0 w 1080122"/>
              <a:gd name="T7" fmla="*/ 0 h 266534"/>
              <a:gd name="T8" fmla="*/ 0 w 108012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99" name="object 67"/>
          <p:cNvSpPr>
            <a:spLocks/>
          </p:cNvSpPr>
          <p:nvPr/>
        </p:nvSpPr>
        <p:spPr bwMode="auto">
          <a:xfrm>
            <a:off x="8243888" y="3402013"/>
            <a:ext cx="900112" cy="266700"/>
          </a:xfrm>
          <a:custGeom>
            <a:avLst/>
            <a:gdLst>
              <a:gd name="T0" fmla="*/ 0 w 899591"/>
              <a:gd name="T1" fmla="*/ 272745 h 266534"/>
              <a:gd name="T2" fmla="*/ 919071 w 899591"/>
              <a:gd name="T3" fmla="*/ 272745 h 266534"/>
              <a:gd name="T4" fmla="*/ 919071 w 899591"/>
              <a:gd name="T5" fmla="*/ 0 h 266534"/>
              <a:gd name="T6" fmla="*/ 0 w 899591"/>
              <a:gd name="T7" fmla="*/ 0 h 266534"/>
              <a:gd name="T8" fmla="*/ 0 w 899591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00" name="object 68"/>
          <p:cNvSpPr>
            <a:spLocks/>
          </p:cNvSpPr>
          <p:nvPr/>
        </p:nvSpPr>
        <p:spPr bwMode="auto">
          <a:xfrm>
            <a:off x="34925" y="3668713"/>
            <a:ext cx="3854450" cy="266700"/>
          </a:xfrm>
          <a:custGeom>
            <a:avLst/>
            <a:gdLst>
              <a:gd name="T0" fmla="*/ 0 w 3854830"/>
              <a:gd name="T1" fmla="*/ 272745 h 266534"/>
              <a:gd name="T2" fmla="*/ 3840793 w 3854830"/>
              <a:gd name="T3" fmla="*/ 272745 h 266534"/>
              <a:gd name="T4" fmla="*/ 3840793 w 3854830"/>
              <a:gd name="T5" fmla="*/ 0 h 266534"/>
              <a:gd name="T6" fmla="*/ 0 w 3854830"/>
              <a:gd name="T7" fmla="*/ 0 h 266534"/>
              <a:gd name="T8" fmla="*/ 0 w 3854830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01" name="object 69"/>
          <p:cNvSpPr>
            <a:spLocks/>
          </p:cNvSpPr>
          <p:nvPr/>
        </p:nvSpPr>
        <p:spPr bwMode="auto">
          <a:xfrm>
            <a:off x="3889375" y="3668713"/>
            <a:ext cx="898525" cy="266700"/>
          </a:xfrm>
          <a:custGeom>
            <a:avLst/>
            <a:gdLst>
              <a:gd name="T0" fmla="*/ 0 w 897712"/>
              <a:gd name="T1" fmla="*/ 272745 h 266534"/>
              <a:gd name="T2" fmla="*/ 928288 w 897712"/>
              <a:gd name="T3" fmla="*/ 272745 h 266534"/>
              <a:gd name="T4" fmla="*/ 928288 w 897712"/>
              <a:gd name="T5" fmla="*/ 0 h 266534"/>
              <a:gd name="T6" fmla="*/ 0 w 897712"/>
              <a:gd name="T7" fmla="*/ 0 h 266534"/>
              <a:gd name="T8" fmla="*/ 0 w 89771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02" name="object 70"/>
          <p:cNvSpPr>
            <a:spLocks/>
          </p:cNvSpPr>
          <p:nvPr/>
        </p:nvSpPr>
        <p:spPr bwMode="auto">
          <a:xfrm>
            <a:off x="4787900" y="3668713"/>
            <a:ext cx="792163" cy="266700"/>
          </a:xfrm>
          <a:custGeom>
            <a:avLst/>
            <a:gdLst>
              <a:gd name="T0" fmla="*/ 0 w 792086"/>
              <a:gd name="T1" fmla="*/ 272745 h 266534"/>
              <a:gd name="T2" fmla="*/ 794935 w 792086"/>
              <a:gd name="T3" fmla="*/ 272745 h 266534"/>
              <a:gd name="T4" fmla="*/ 794935 w 792086"/>
              <a:gd name="T5" fmla="*/ 0 h 266534"/>
              <a:gd name="T6" fmla="*/ 0 w 792086"/>
              <a:gd name="T7" fmla="*/ 0 h 266534"/>
              <a:gd name="T8" fmla="*/ 0 w 792086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03" name="object 71"/>
          <p:cNvSpPr>
            <a:spLocks/>
          </p:cNvSpPr>
          <p:nvPr/>
        </p:nvSpPr>
        <p:spPr bwMode="auto">
          <a:xfrm>
            <a:off x="5580063" y="3668713"/>
            <a:ext cx="719137" cy="266700"/>
          </a:xfrm>
          <a:custGeom>
            <a:avLst/>
            <a:gdLst>
              <a:gd name="T0" fmla="*/ 0 w 720077"/>
              <a:gd name="T1" fmla="*/ 272745 h 266534"/>
              <a:gd name="T2" fmla="*/ 686101 w 720077"/>
              <a:gd name="T3" fmla="*/ 272745 h 266534"/>
              <a:gd name="T4" fmla="*/ 686101 w 720077"/>
              <a:gd name="T5" fmla="*/ 0 h 266534"/>
              <a:gd name="T6" fmla="*/ 0 w 720077"/>
              <a:gd name="T7" fmla="*/ 0 h 266534"/>
              <a:gd name="T8" fmla="*/ 0 w 720077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04" name="object 72"/>
          <p:cNvSpPr>
            <a:spLocks/>
          </p:cNvSpPr>
          <p:nvPr/>
        </p:nvSpPr>
        <p:spPr bwMode="auto">
          <a:xfrm>
            <a:off x="6299200" y="3668713"/>
            <a:ext cx="865188" cy="266700"/>
          </a:xfrm>
          <a:custGeom>
            <a:avLst/>
            <a:gdLst>
              <a:gd name="T0" fmla="*/ 0 w 864095"/>
              <a:gd name="T1" fmla="*/ 272745 h 266534"/>
              <a:gd name="T2" fmla="*/ 905472 w 864095"/>
              <a:gd name="T3" fmla="*/ 272745 h 266534"/>
              <a:gd name="T4" fmla="*/ 905472 w 864095"/>
              <a:gd name="T5" fmla="*/ 0 h 266534"/>
              <a:gd name="T6" fmla="*/ 0 w 864095"/>
              <a:gd name="T7" fmla="*/ 0 h 266534"/>
              <a:gd name="T8" fmla="*/ 0 w 864095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05" name="object 73"/>
          <p:cNvSpPr>
            <a:spLocks/>
          </p:cNvSpPr>
          <p:nvPr/>
        </p:nvSpPr>
        <p:spPr bwMode="auto">
          <a:xfrm>
            <a:off x="7164388" y="3668713"/>
            <a:ext cx="1079500" cy="266700"/>
          </a:xfrm>
          <a:custGeom>
            <a:avLst/>
            <a:gdLst>
              <a:gd name="T0" fmla="*/ 0 w 1080122"/>
              <a:gd name="T1" fmla="*/ 272745 h 266534"/>
              <a:gd name="T2" fmla="*/ 1057345 w 1080122"/>
              <a:gd name="T3" fmla="*/ 272745 h 266534"/>
              <a:gd name="T4" fmla="*/ 1057345 w 1080122"/>
              <a:gd name="T5" fmla="*/ 0 h 266534"/>
              <a:gd name="T6" fmla="*/ 0 w 1080122"/>
              <a:gd name="T7" fmla="*/ 0 h 266534"/>
              <a:gd name="T8" fmla="*/ 0 w 108012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06" name="object 74"/>
          <p:cNvSpPr>
            <a:spLocks/>
          </p:cNvSpPr>
          <p:nvPr/>
        </p:nvSpPr>
        <p:spPr bwMode="auto">
          <a:xfrm>
            <a:off x="8243888" y="3668713"/>
            <a:ext cx="900112" cy="266700"/>
          </a:xfrm>
          <a:custGeom>
            <a:avLst/>
            <a:gdLst>
              <a:gd name="T0" fmla="*/ 0 w 899591"/>
              <a:gd name="T1" fmla="*/ 272745 h 266534"/>
              <a:gd name="T2" fmla="*/ 919071 w 899591"/>
              <a:gd name="T3" fmla="*/ 272745 h 266534"/>
              <a:gd name="T4" fmla="*/ 919071 w 899591"/>
              <a:gd name="T5" fmla="*/ 0 h 266534"/>
              <a:gd name="T6" fmla="*/ 0 w 899591"/>
              <a:gd name="T7" fmla="*/ 0 h 266534"/>
              <a:gd name="T8" fmla="*/ 0 w 899591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07" name="object 75"/>
          <p:cNvSpPr>
            <a:spLocks/>
          </p:cNvSpPr>
          <p:nvPr/>
        </p:nvSpPr>
        <p:spPr bwMode="auto">
          <a:xfrm>
            <a:off x="34925" y="3935413"/>
            <a:ext cx="3854450" cy="266700"/>
          </a:xfrm>
          <a:custGeom>
            <a:avLst/>
            <a:gdLst>
              <a:gd name="T0" fmla="*/ 0 w 3854830"/>
              <a:gd name="T1" fmla="*/ 272745 h 266534"/>
              <a:gd name="T2" fmla="*/ 3840793 w 3854830"/>
              <a:gd name="T3" fmla="*/ 272745 h 266534"/>
              <a:gd name="T4" fmla="*/ 3840793 w 3854830"/>
              <a:gd name="T5" fmla="*/ 0 h 266534"/>
              <a:gd name="T6" fmla="*/ 0 w 3854830"/>
              <a:gd name="T7" fmla="*/ 0 h 266534"/>
              <a:gd name="T8" fmla="*/ 0 w 3854830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08" name="object 76"/>
          <p:cNvSpPr>
            <a:spLocks/>
          </p:cNvSpPr>
          <p:nvPr/>
        </p:nvSpPr>
        <p:spPr bwMode="auto">
          <a:xfrm>
            <a:off x="3889375" y="3935413"/>
            <a:ext cx="898525" cy="266700"/>
          </a:xfrm>
          <a:custGeom>
            <a:avLst/>
            <a:gdLst>
              <a:gd name="T0" fmla="*/ 0 w 897712"/>
              <a:gd name="T1" fmla="*/ 272745 h 266534"/>
              <a:gd name="T2" fmla="*/ 928288 w 897712"/>
              <a:gd name="T3" fmla="*/ 272745 h 266534"/>
              <a:gd name="T4" fmla="*/ 928288 w 897712"/>
              <a:gd name="T5" fmla="*/ 0 h 266534"/>
              <a:gd name="T6" fmla="*/ 0 w 897712"/>
              <a:gd name="T7" fmla="*/ 0 h 266534"/>
              <a:gd name="T8" fmla="*/ 0 w 89771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09" name="object 77"/>
          <p:cNvSpPr>
            <a:spLocks/>
          </p:cNvSpPr>
          <p:nvPr/>
        </p:nvSpPr>
        <p:spPr bwMode="auto">
          <a:xfrm>
            <a:off x="4787900" y="3935413"/>
            <a:ext cx="792163" cy="266700"/>
          </a:xfrm>
          <a:custGeom>
            <a:avLst/>
            <a:gdLst>
              <a:gd name="T0" fmla="*/ 0 w 792086"/>
              <a:gd name="T1" fmla="*/ 272745 h 266534"/>
              <a:gd name="T2" fmla="*/ 794935 w 792086"/>
              <a:gd name="T3" fmla="*/ 272745 h 266534"/>
              <a:gd name="T4" fmla="*/ 794935 w 792086"/>
              <a:gd name="T5" fmla="*/ 0 h 266534"/>
              <a:gd name="T6" fmla="*/ 0 w 792086"/>
              <a:gd name="T7" fmla="*/ 0 h 266534"/>
              <a:gd name="T8" fmla="*/ 0 w 792086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10" name="object 78"/>
          <p:cNvSpPr>
            <a:spLocks/>
          </p:cNvSpPr>
          <p:nvPr/>
        </p:nvSpPr>
        <p:spPr bwMode="auto">
          <a:xfrm>
            <a:off x="5580063" y="3935413"/>
            <a:ext cx="719137" cy="266700"/>
          </a:xfrm>
          <a:custGeom>
            <a:avLst/>
            <a:gdLst>
              <a:gd name="T0" fmla="*/ 0 w 720077"/>
              <a:gd name="T1" fmla="*/ 272745 h 266534"/>
              <a:gd name="T2" fmla="*/ 686101 w 720077"/>
              <a:gd name="T3" fmla="*/ 272745 h 266534"/>
              <a:gd name="T4" fmla="*/ 686101 w 720077"/>
              <a:gd name="T5" fmla="*/ 0 h 266534"/>
              <a:gd name="T6" fmla="*/ 0 w 720077"/>
              <a:gd name="T7" fmla="*/ 0 h 266534"/>
              <a:gd name="T8" fmla="*/ 0 w 720077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11" name="object 79"/>
          <p:cNvSpPr>
            <a:spLocks/>
          </p:cNvSpPr>
          <p:nvPr/>
        </p:nvSpPr>
        <p:spPr bwMode="auto">
          <a:xfrm>
            <a:off x="6299200" y="3935413"/>
            <a:ext cx="865188" cy="266700"/>
          </a:xfrm>
          <a:custGeom>
            <a:avLst/>
            <a:gdLst>
              <a:gd name="T0" fmla="*/ 0 w 864095"/>
              <a:gd name="T1" fmla="*/ 272745 h 266534"/>
              <a:gd name="T2" fmla="*/ 905472 w 864095"/>
              <a:gd name="T3" fmla="*/ 272745 h 266534"/>
              <a:gd name="T4" fmla="*/ 905472 w 864095"/>
              <a:gd name="T5" fmla="*/ 0 h 266534"/>
              <a:gd name="T6" fmla="*/ 0 w 864095"/>
              <a:gd name="T7" fmla="*/ 0 h 266534"/>
              <a:gd name="T8" fmla="*/ 0 w 864095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12" name="object 80"/>
          <p:cNvSpPr>
            <a:spLocks/>
          </p:cNvSpPr>
          <p:nvPr/>
        </p:nvSpPr>
        <p:spPr bwMode="auto">
          <a:xfrm>
            <a:off x="7164388" y="3935413"/>
            <a:ext cx="1079500" cy="266700"/>
          </a:xfrm>
          <a:custGeom>
            <a:avLst/>
            <a:gdLst>
              <a:gd name="T0" fmla="*/ 0 w 1080122"/>
              <a:gd name="T1" fmla="*/ 272745 h 266534"/>
              <a:gd name="T2" fmla="*/ 1057345 w 1080122"/>
              <a:gd name="T3" fmla="*/ 272745 h 266534"/>
              <a:gd name="T4" fmla="*/ 1057345 w 1080122"/>
              <a:gd name="T5" fmla="*/ 0 h 266534"/>
              <a:gd name="T6" fmla="*/ 0 w 1080122"/>
              <a:gd name="T7" fmla="*/ 0 h 266534"/>
              <a:gd name="T8" fmla="*/ 0 w 108012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13" name="object 81"/>
          <p:cNvSpPr>
            <a:spLocks/>
          </p:cNvSpPr>
          <p:nvPr/>
        </p:nvSpPr>
        <p:spPr bwMode="auto">
          <a:xfrm>
            <a:off x="8243888" y="3935413"/>
            <a:ext cx="900112" cy="266700"/>
          </a:xfrm>
          <a:custGeom>
            <a:avLst/>
            <a:gdLst>
              <a:gd name="T0" fmla="*/ 0 w 899591"/>
              <a:gd name="T1" fmla="*/ 272745 h 266534"/>
              <a:gd name="T2" fmla="*/ 919071 w 899591"/>
              <a:gd name="T3" fmla="*/ 272745 h 266534"/>
              <a:gd name="T4" fmla="*/ 919071 w 899591"/>
              <a:gd name="T5" fmla="*/ 0 h 266534"/>
              <a:gd name="T6" fmla="*/ 0 w 899591"/>
              <a:gd name="T7" fmla="*/ 0 h 266534"/>
              <a:gd name="T8" fmla="*/ 0 w 899591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14" name="object 82"/>
          <p:cNvSpPr>
            <a:spLocks/>
          </p:cNvSpPr>
          <p:nvPr/>
        </p:nvSpPr>
        <p:spPr bwMode="auto">
          <a:xfrm>
            <a:off x="34925" y="4202113"/>
            <a:ext cx="3854450" cy="266700"/>
          </a:xfrm>
          <a:custGeom>
            <a:avLst/>
            <a:gdLst>
              <a:gd name="T0" fmla="*/ 0 w 3854830"/>
              <a:gd name="T1" fmla="*/ 272745 h 266534"/>
              <a:gd name="T2" fmla="*/ 3840793 w 3854830"/>
              <a:gd name="T3" fmla="*/ 272745 h 266534"/>
              <a:gd name="T4" fmla="*/ 3840793 w 3854830"/>
              <a:gd name="T5" fmla="*/ 0 h 266534"/>
              <a:gd name="T6" fmla="*/ 0 w 3854830"/>
              <a:gd name="T7" fmla="*/ 0 h 266534"/>
              <a:gd name="T8" fmla="*/ 0 w 3854830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15" name="object 83"/>
          <p:cNvSpPr>
            <a:spLocks/>
          </p:cNvSpPr>
          <p:nvPr/>
        </p:nvSpPr>
        <p:spPr bwMode="auto">
          <a:xfrm>
            <a:off x="3889375" y="4202113"/>
            <a:ext cx="898525" cy="266700"/>
          </a:xfrm>
          <a:custGeom>
            <a:avLst/>
            <a:gdLst>
              <a:gd name="T0" fmla="*/ 0 w 897712"/>
              <a:gd name="T1" fmla="*/ 272745 h 266534"/>
              <a:gd name="T2" fmla="*/ 928288 w 897712"/>
              <a:gd name="T3" fmla="*/ 272745 h 266534"/>
              <a:gd name="T4" fmla="*/ 928288 w 897712"/>
              <a:gd name="T5" fmla="*/ 0 h 266534"/>
              <a:gd name="T6" fmla="*/ 0 w 897712"/>
              <a:gd name="T7" fmla="*/ 0 h 266534"/>
              <a:gd name="T8" fmla="*/ 0 w 89771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16" name="object 84"/>
          <p:cNvSpPr>
            <a:spLocks/>
          </p:cNvSpPr>
          <p:nvPr/>
        </p:nvSpPr>
        <p:spPr bwMode="auto">
          <a:xfrm>
            <a:off x="4787900" y="4202113"/>
            <a:ext cx="792163" cy="266700"/>
          </a:xfrm>
          <a:custGeom>
            <a:avLst/>
            <a:gdLst>
              <a:gd name="T0" fmla="*/ 0 w 792086"/>
              <a:gd name="T1" fmla="*/ 272745 h 266534"/>
              <a:gd name="T2" fmla="*/ 794935 w 792086"/>
              <a:gd name="T3" fmla="*/ 272745 h 266534"/>
              <a:gd name="T4" fmla="*/ 794935 w 792086"/>
              <a:gd name="T5" fmla="*/ 0 h 266534"/>
              <a:gd name="T6" fmla="*/ 0 w 792086"/>
              <a:gd name="T7" fmla="*/ 0 h 266534"/>
              <a:gd name="T8" fmla="*/ 0 w 792086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17" name="object 85"/>
          <p:cNvSpPr>
            <a:spLocks/>
          </p:cNvSpPr>
          <p:nvPr/>
        </p:nvSpPr>
        <p:spPr bwMode="auto">
          <a:xfrm>
            <a:off x="5580063" y="4202113"/>
            <a:ext cx="719137" cy="266700"/>
          </a:xfrm>
          <a:custGeom>
            <a:avLst/>
            <a:gdLst>
              <a:gd name="T0" fmla="*/ 0 w 720077"/>
              <a:gd name="T1" fmla="*/ 272745 h 266534"/>
              <a:gd name="T2" fmla="*/ 686101 w 720077"/>
              <a:gd name="T3" fmla="*/ 272745 h 266534"/>
              <a:gd name="T4" fmla="*/ 686101 w 720077"/>
              <a:gd name="T5" fmla="*/ 0 h 266534"/>
              <a:gd name="T6" fmla="*/ 0 w 720077"/>
              <a:gd name="T7" fmla="*/ 0 h 266534"/>
              <a:gd name="T8" fmla="*/ 0 w 720077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18" name="object 86"/>
          <p:cNvSpPr>
            <a:spLocks/>
          </p:cNvSpPr>
          <p:nvPr/>
        </p:nvSpPr>
        <p:spPr bwMode="auto">
          <a:xfrm>
            <a:off x="6299200" y="4202113"/>
            <a:ext cx="865188" cy="266700"/>
          </a:xfrm>
          <a:custGeom>
            <a:avLst/>
            <a:gdLst>
              <a:gd name="T0" fmla="*/ 0 w 864095"/>
              <a:gd name="T1" fmla="*/ 272745 h 266534"/>
              <a:gd name="T2" fmla="*/ 905472 w 864095"/>
              <a:gd name="T3" fmla="*/ 272745 h 266534"/>
              <a:gd name="T4" fmla="*/ 905472 w 864095"/>
              <a:gd name="T5" fmla="*/ 0 h 266534"/>
              <a:gd name="T6" fmla="*/ 0 w 864095"/>
              <a:gd name="T7" fmla="*/ 0 h 266534"/>
              <a:gd name="T8" fmla="*/ 0 w 864095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19" name="object 87"/>
          <p:cNvSpPr>
            <a:spLocks/>
          </p:cNvSpPr>
          <p:nvPr/>
        </p:nvSpPr>
        <p:spPr bwMode="auto">
          <a:xfrm>
            <a:off x="7164388" y="4202113"/>
            <a:ext cx="1079500" cy="266700"/>
          </a:xfrm>
          <a:custGeom>
            <a:avLst/>
            <a:gdLst>
              <a:gd name="T0" fmla="*/ 0 w 1080122"/>
              <a:gd name="T1" fmla="*/ 272745 h 266534"/>
              <a:gd name="T2" fmla="*/ 1057345 w 1080122"/>
              <a:gd name="T3" fmla="*/ 272745 h 266534"/>
              <a:gd name="T4" fmla="*/ 1057345 w 1080122"/>
              <a:gd name="T5" fmla="*/ 0 h 266534"/>
              <a:gd name="T6" fmla="*/ 0 w 1080122"/>
              <a:gd name="T7" fmla="*/ 0 h 266534"/>
              <a:gd name="T8" fmla="*/ 0 w 108012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20" name="object 88"/>
          <p:cNvSpPr>
            <a:spLocks/>
          </p:cNvSpPr>
          <p:nvPr/>
        </p:nvSpPr>
        <p:spPr bwMode="auto">
          <a:xfrm>
            <a:off x="8243888" y="4202113"/>
            <a:ext cx="900112" cy="266700"/>
          </a:xfrm>
          <a:custGeom>
            <a:avLst/>
            <a:gdLst>
              <a:gd name="T0" fmla="*/ 0 w 899591"/>
              <a:gd name="T1" fmla="*/ 272745 h 266534"/>
              <a:gd name="T2" fmla="*/ 919071 w 899591"/>
              <a:gd name="T3" fmla="*/ 272745 h 266534"/>
              <a:gd name="T4" fmla="*/ 919071 w 899591"/>
              <a:gd name="T5" fmla="*/ 0 h 266534"/>
              <a:gd name="T6" fmla="*/ 0 w 899591"/>
              <a:gd name="T7" fmla="*/ 0 h 266534"/>
              <a:gd name="T8" fmla="*/ 0 w 899591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21" name="object 89"/>
          <p:cNvSpPr>
            <a:spLocks/>
          </p:cNvSpPr>
          <p:nvPr/>
        </p:nvSpPr>
        <p:spPr bwMode="auto">
          <a:xfrm>
            <a:off x="34925" y="4468813"/>
            <a:ext cx="3854450" cy="266700"/>
          </a:xfrm>
          <a:custGeom>
            <a:avLst/>
            <a:gdLst>
              <a:gd name="T0" fmla="*/ 0 w 3854830"/>
              <a:gd name="T1" fmla="*/ 272745 h 266534"/>
              <a:gd name="T2" fmla="*/ 3840793 w 3854830"/>
              <a:gd name="T3" fmla="*/ 272745 h 266534"/>
              <a:gd name="T4" fmla="*/ 3840793 w 3854830"/>
              <a:gd name="T5" fmla="*/ 0 h 266534"/>
              <a:gd name="T6" fmla="*/ 0 w 3854830"/>
              <a:gd name="T7" fmla="*/ 0 h 266534"/>
              <a:gd name="T8" fmla="*/ 0 w 3854830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22" name="object 90"/>
          <p:cNvSpPr>
            <a:spLocks/>
          </p:cNvSpPr>
          <p:nvPr/>
        </p:nvSpPr>
        <p:spPr bwMode="auto">
          <a:xfrm>
            <a:off x="3889375" y="4468813"/>
            <a:ext cx="898525" cy="266700"/>
          </a:xfrm>
          <a:custGeom>
            <a:avLst/>
            <a:gdLst>
              <a:gd name="T0" fmla="*/ 0 w 897712"/>
              <a:gd name="T1" fmla="*/ 272745 h 266534"/>
              <a:gd name="T2" fmla="*/ 928288 w 897712"/>
              <a:gd name="T3" fmla="*/ 272745 h 266534"/>
              <a:gd name="T4" fmla="*/ 928288 w 897712"/>
              <a:gd name="T5" fmla="*/ 0 h 266534"/>
              <a:gd name="T6" fmla="*/ 0 w 897712"/>
              <a:gd name="T7" fmla="*/ 0 h 266534"/>
              <a:gd name="T8" fmla="*/ 0 w 89771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23" name="object 91"/>
          <p:cNvSpPr>
            <a:spLocks/>
          </p:cNvSpPr>
          <p:nvPr/>
        </p:nvSpPr>
        <p:spPr bwMode="auto">
          <a:xfrm>
            <a:off x="4787900" y="4468813"/>
            <a:ext cx="792163" cy="266700"/>
          </a:xfrm>
          <a:custGeom>
            <a:avLst/>
            <a:gdLst>
              <a:gd name="T0" fmla="*/ 0 w 792086"/>
              <a:gd name="T1" fmla="*/ 272745 h 266534"/>
              <a:gd name="T2" fmla="*/ 794935 w 792086"/>
              <a:gd name="T3" fmla="*/ 272745 h 266534"/>
              <a:gd name="T4" fmla="*/ 794935 w 792086"/>
              <a:gd name="T5" fmla="*/ 0 h 266534"/>
              <a:gd name="T6" fmla="*/ 0 w 792086"/>
              <a:gd name="T7" fmla="*/ 0 h 266534"/>
              <a:gd name="T8" fmla="*/ 0 w 792086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24" name="object 92"/>
          <p:cNvSpPr>
            <a:spLocks/>
          </p:cNvSpPr>
          <p:nvPr/>
        </p:nvSpPr>
        <p:spPr bwMode="auto">
          <a:xfrm>
            <a:off x="5580063" y="4468813"/>
            <a:ext cx="719137" cy="266700"/>
          </a:xfrm>
          <a:custGeom>
            <a:avLst/>
            <a:gdLst>
              <a:gd name="T0" fmla="*/ 0 w 720077"/>
              <a:gd name="T1" fmla="*/ 272745 h 266534"/>
              <a:gd name="T2" fmla="*/ 686101 w 720077"/>
              <a:gd name="T3" fmla="*/ 272745 h 266534"/>
              <a:gd name="T4" fmla="*/ 686101 w 720077"/>
              <a:gd name="T5" fmla="*/ 0 h 266534"/>
              <a:gd name="T6" fmla="*/ 0 w 720077"/>
              <a:gd name="T7" fmla="*/ 0 h 266534"/>
              <a:gd name="T8" fmla="*/ 0 w 720077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25" name="object 93"/>
          <p:cNvSpPr>
            <a:spLocks/>
          </p:cNvSpPr>
          <p:nvPr/>
        </p:nvSpPr>
        <p:spPr bwMode="auto">
          <a:xfrm>
            <a:off x="6299200" y="4468813"/>
            <a:ext cx="865188" cy="266700"/>
          </a:xfrm>
          <a:custGeom>
            <a:avLst/>
            <a:gdLst>
              <a:gd name="T0" fmla="*/ 0 w 864095"/>
              <a:gd name="T1" fmla="*/ 272745 h 266534"/>
              <a:gd name="T2" fmla="*/ 905472 w 864095"/>
              <a:gd name="T3" fmla="*/ 272745 h 266534"/>
              <a:gd name="T4" fmla="*/ 905472 w 864095"/>
              <a:gd name="T5" fmla="*/ 0 h 266534"/>
              <a:gd name="T6" fmla="*/ 0 w 864095"/>
              <a:gd name="T7" fmla="*/ 0 h 266534"/>
              <a:gd name="T8" fmla="*/ 0 w 864095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26" name="object 94"/>
          <p:cNvSpPr>
            <a:spLocks/>
          </p:cNvSpPr>
          <p:nvPr/>
        </p:nvSpPr>
        <p:spPr bwMode="auto">
          <a:xfrm>
            <a:off x="7164388" y="4468813"/>
            <a:ext cx="1079500" cy="266700"/>
          </a:xfrm>
          <a:custGeom>
            <a:avLst/>
            <a:gdLst>
              <a:gd name="T0" fmla="*/ 0 w 1080122"/>
              <a:gd name="T1" fmla="*/ 272745 h 266534"/>
              <a:gd name="T2" fmla="*/ 1057345 w 1080122"/>
              <a:gd name="T3" fmla="*/ 272745 h 266534"/>
              <a:gd name="T4" fmla="*/ 1057345 w 1080122"/>
              <a:gd name="T5" fmla="*/ 0 h 266534"/>
              <a:gd name="T6" fmla="*/ 0 w 1080122"/>
              <a:gd name="T7" fmla="*/ 0 h 266534"/>
              <a:gd name="T8" fmla="*/ 0 w 108012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27" name="object 95"/>
          <p:cNvSpPr>
            <a:spLocks/>
          </p:cNvSpPr>
          <p:nvPr/>
        </p:nvSpPr>
        <p:spPr bwMode="auto">
          <a:xfrm>
            <a:off x="8243888" y="4468813"/>
            <a:ext cx="900112" cy="266700"/>
          </a:xfrm>
          <a:custGeom>
            <a:avLst/>
            <a:gdLst>
              <a:gd name="T0" fmla="*/ 0 w 899591"/>
              <a:gd name="T1" fmla="*/ 272745 h 266534"/>
              <a:gd name="T2" fmla="*/ 919071 w 899591"/>
              <a:gd name="T3" fmla="*/ 272745 h 266534"/>
              <a:gd name="T4" fmla="*/ 919071 w 899591"/>
              <a:gd name="T5" fmla="*/ 0 h 266534"/>
              <a:gd name="T6" fmla="*/ 0 w 899591"/>
              <a:gd name="T7" fmla="*/ 0 h 266534"/>
              <a:gd name="T8" fmla="*/ 0 w 899591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28" name="object 96"/>
          <p:cNvSpPr>
            <a:spLocks/>
          </p:cNvSpPr>
          <p:nvPr/>
        </p:nvSpPr>
        <p:spPr bwMode="auto">
          <a:xfrm>
            <a:off x="34925" y="4735513"/>
            <a:ext cx="3854450" cy="266700"/>
          </a:xfrm>
          <a:custGeom>
            <a:avLst/>
            <a:gdLst>
              <a:gd name="T0" fmla="*/ 0 w 3854830"/>
              <a:gd name="T1" fmla="*/ 272745 h 266534"/>
              <a:gd name="T2" fmla="*/ 3840793 w 3854830"/>
              <a:gd name="T3" fmla="*/ 272745 h 266534"/>
              <a:gd name="T4" fmla="*/ 3840793 w 3854830"/>
              <a:gd name="T5" fmla="*/ 0 h 266534"/>
              <a:gd name="T6" fmla="*/ 0 w 3854830"/>
              <a:gd name="T7" fmla="*/ 0 h 266534"/>
              <a:gd name="T8" fmla="*/ 0 w 3854830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29" name="object 97"/>
          <p:cNvSpPr>
            <a:spLocks/>
          </p:cNvSpPr>
          <p:nvPr/>
        </p:nvSpPr>
        <p:spPr bwMode="auto">
          <a:xfrm>
            <a:off x="3889375" y="4735513"/>
            <a:ext cx="898525" cy="266700"/>
          </a:xfrm>
          <a:custGeom>
            <a:avLst/>
            <a:gdLst>
              <a:gd name="T0" fmla="*/ 0 w 897712"/>
              <a:gd name="T1" fmla="*/ 272745 h 266534"/>
              <a:gd name="T2" fmla="*/ 928288 w 897712"/>
              <a:gd name="T3" fmla="*/ 272745 h 266534"/>
              <a:gd name="T4" fmla="*/ 928288 w 897712"/>
              <a:gd name="T5" fmla="*/ 0 h 266534"/>
              <a:gd name="T6" fmla="*/ 0 w 897712"/>
              <a:gd name="T7" fmla="*/ 0 h 266534"/>
              <a:gd name="T8" fmla="*/ 0 w 89771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30" name="object 98"/>
          <p:cNvSpPr>
            <a:spLocks/>
          </p:cNvSpPr>
          <p:nvPr/>
        </p:nvSpPr>
        <p:spPr bwMode="auto">
          <a:xfrm>
            <a:off x="4787900" y="4735513"/>
            <a:ext cx="792163" cy="266700"/>
          </a:xfrm>
          <a:custGeom>
            <a:avLst/>
            <a:gdLst>
              <a:gd name="T0" fmla="*/ 0 w 792086"/>
              <a:gd name="T1" fmla="*/ 272745 h 266534"/>
              <a:gd name="T2" fmla="*/ 794935 w 792086"/>
              <a:gd name="T3" fmla="*/ 272745 h 266534"/>
              <a:gd name="T4" fmla="*/ 794935 w 792086"/>
              <a:gd name="T5" fmla="*/ 0 h 266534"/>
              <a:gd name="T6" fmla="*/ 0 w 792086"/>
              <a:gd name="T7" fmla="*/ 0 h 266534"/>
              <a:gd name="T8" fmla="*/ 0 w 792086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31" name="object 99"/>
          <p:cNvSpPr>
            <a:spLocks/>
          </p:cNvSpPr>
          <p:nvPr/>
        </p:nvSpPr>
        <p:spPr bwMode="auto">
          <a:xfrm>
            <a:off x="5580063" y="4735513"/>
            <a:ext cx="719137" cy="266700"/>
          </a:xfrm>
          <a:custGeom>
            <a:avLst/>
            <a:gdLst>
              <a:gd name="T0" fmla="*/ 0 w 720077"/>
              <a:gd name="T1" fmla="*/ 272745 h 266534"/>
              <a:gd name="T2" fmla="*/ 686101 w 720077"/>
              <a:gd name="T3" fmla="*/ 272745 h 266534"/>
              <a:gd name="T4" fmla="*/ 686101 w 720077"/>
              <a:gd name="T5" fmla="*/ 0 h 266534"/>
              <a:gd name="T6" fmla="*/ 0 w 720077"/>
              <a:gd name="T7" fmla="*/ 0 h 266534"/>
              <a:gd name="T8" fmla="*/ 0 w 720077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32" name="object 100"/>
          <p:cNvSpPr>
            <a:spLocks/>
          </p:cNvSpPr>
          <p:nvPr/>
        </p:nvSpPr>
        <p:spPr bwMode="auto">
          <a:xfrm>
            <a:off x="6299200" y="4735513"/>
            <a:ext cx="865188" cy="266700"/>
          </a:xfrm>
          <a:custGeom>
            <a:avLst/>
            <a:gdLst>
              <a:gd name="T0" fmla="*/ 0 w 864095"/>
              <a:gd name="T1" fmla="*/ 272745 h 266534"/>
              <a:gd name="T2" fmla="*/ 905472 w 864095"/>
              <a:gd name="T3" fmla="*/ 272745 h 266534"/>
              <a:gd name="T4" fmla="*/ 905472 w 864095"/>
              <a:gd name="T5" fmla="*/ 0 h 266534"/>
              <a:gd name="T6" fmla="*/ 0 w 864095"/>
              <a:gd name="T7" fmla="*/ 0 h 266534"/>
              <a:gd name="T8" fmla="*/ 0 w 864095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33" name="object 101"/>
          <p:cNvSpPr>
            <a:spLocks/>
          </p:cNvSpPr>
          <p:nvPr/>
        </p:nvSpPr>
        <p:spPr bwMode="auto">
          <a:xfrm>
            <a:off x="7164388" y="4735513"/>
            <a:ext cx="1079500" cy="266700"/>
          </a:xfrm>
          <a:custGeom>
            <a:avLst/>
            <a:gdLst>
              <a:gd name="T0" fmla="*/ 0 w 1080122"/>
              <a:gd name="T1" fmla="*/ 272745 h 266534"/>
              <a:gd name="T2" fmla="*/ 1057345 w 1080122"/>
              <a:gd name="T3" fmla="*/ 272745 h 266534"/>
              <a:gd name="T4" fmla="*/ 1057345 w 1080122"/>
              <a:gd name="T5" fmla="*/ 0 h 266534"/>
              <a:gd name="T6" fmla="*/ 0 w 1080122"/>
              <a:gd name="T7" fmla="*/ 0 h 266534"/>
              <a:gd name="T8" fmla="*/ 0 w 108012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34" name="object 102"/>
          <p:cNvSpPr>
            <a:spLocks/>
          </p:cNvSpPr>
          <p:nvPr/>
        </p:nvSpPr>
        <p:spPr bwMode="auto">
          <a:xfrm>
            <a:off x="8243888" y="4735513"/>
            <a:ext cx="900112" cy="266700"/>
          </a:xfrm>
          <a:custGeom>
            <a:avLst/>
            <a:gdLst>
              <a:gd name="T0" fmla="*/ 0 w 899591"/>
              <a:gd name="T1" fmla="*/ 272745 h 266534"/>
              <a:gd name="T2" fmla="*/ 919071 w 899591"/>
              <a:gd name="T3" fmla="*/ 272745 h 266534"/>
              <a:gd name="T4" fmla="*/ 919071 w 899591"/>
              <a:gd name="T5" fmla="*/ 0 h 266534"/>
              <a:gd name="T6" fmla="*/ 0 w 899591"/>
              <a:gd name="T7" fmla="*/ 0 h 266534"/>
              <a:gd name="T8" fmla="*/ 0 w 899591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35" name="object 103"/>
          <p:cNvSpPr>
            <a:spLocks/>
          </p:cNvSpPr>
          <p:nvPr/>
        </p:nvSpPr>
        <p:spPr bwMode="auto">
          <a:xfrm>
            <a:off x="34925" y="5002213"/>
            <a:ext cx="3854450" cy="266700"/>
          </a:xfrm>
          <a:custGeom>
            <a:avLst/>
            <a:gdLst>
              <a:gd name="T0" fmla="*/ 0 w 3854830"/>
              <a:gd name="T1" fmla="*/ 272745 h 266534"/>
              <a:gd name="T2" fmla="*/ 3840793 w 3854830"/>
              <a:gd name="T3" fmla="*/ 272745 h 266534"/>
              <a:gd name="T4" fmla="*/ 3840793 w 3854830"/>
              <a:gd name="T5" fmla="*/ 0 h 266534"/>
              <a:gd name="T6" fmla="*/ 0 w 3854830"/>
              <a:gd name="T7" fmla="*/ 0 h 266534"/>
              <a:gd name="T8" fmla="*/ 0 w 3854830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36" name="object 104"/>
          <p:cNvSpPr>
            <a:spLocks/>
          </p:cNvSpPr>
          <p:nvPr/>
        </p:nvSpPr>
        <p:spPr bwMode="auto">
          <a:xfrm>
            <a:off x="3889375" y="5002213"/>
            <a:ext cx="898525" cy="266700"/>
          </a:xfrm>
          <a:custGeom>
            <a:avLst/>
            <a:gdLst>
              <a:gd name="T0" fmla="*/ 0 w 897712"/>
              <a:gd name="T1" fmla="*/ 272745 h 266534"/>
              <a:gd name="T2" fmla="*/ 928288 w 897712"/>
              <a:gd name="T3" fmla="*/ 272745 h 266534"/>
              <a:gd name="T4" fmla="*/ 928288 w 897712"/>
              <a:gd name="T5" fmla="*/ 0 h 266534"/>
              <a:gd name="T6" fmla="*/ 0 w 897712"/>
              <a:gd name="T7" fmla="*/ 0 h 266534"/>
              <a:gd name="T8" fmla="*/ 0 w 89771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37" name="object 105"/>
          <p:cNvSpPr>
            <a:spLocks/>
          </p:cNvSpPr>
          <p:nvPr/>
        </p:nvSpPr>
        <p:spPr bwMode="auto">
          <a:xfrm>
            <a:off x="4787900" y="5002213"/>
            <a:ext cx="792163" cy="266700"/>
          </a:xfrm>
          <a:custGeom>
            <a:avLst/>
            <a:gdLst>
              <a:gd name="T0" fmla="*/ 0 w 792086"/>
              <a:gd name="T1" fmla="*/ 272745 h 266534"/>
              <a:gd name="T2" fmla="*/ 794935 w 792086"/>
              <a:gd name="T3" fmla="*/ 272745 h 266534"/>
              <a:gd name="T4" fmla="*/ 794935 w 792086"/>
              <a:gd name="T5" fmla="*/ 0 h 266534"/>
              <a:gd name="T6" fmla="*/ 0 w 792086"/>
              <a:gd name="T7" fmla="*/ 0 h 266534"/>
              <a:gd name="T8" fmla="*/ 0 w 792086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38" name="object 106"/>
          <p:cNvSpPr>
            <a:spLocks/>
          </p:cNvSpPr>
          <p:nvPr/>
        </p:nvSpPr>
        <p:spPr bwMode="auto">
          <a:xfrm>
            <a:off x="5580063" y="5002213"/>
            <a:ext cx="719137" cy="266700"/>
          </a:xfrm>
          <a:custGeom>
            <a:avLst/>
            <a:gdLst>
              <a:gd name="T0" fmla="*/ 0 w 720077"/>
              <a:gd name="T1" fmla="*/ 272745 h 266534"/>
              <a:gd name="T2" fmla="*/ 686101 w 720077"/>
              <a:gd name="T3" fmla="*/ 272745 h 266534"/>
              <a:gd name="T4" fmla="*/ 686101 w 720077"/>
              <a:gd name="T5" fmla="*/ 0 h 266534"/>
              <a:gd name="T6" fmla="*/ 0 w 720077"/>
              <a:gd name="T7" fmla="*/ 0 h 266534"/>
              <a:gd name="T8" fmla="*/ 0 w 720077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39" name="object 107"/>
          <p:cNvSpPr>
            <a:spLocks/>
          </p:cNvSpPr>
          <p:nvPr/>
        </p:nvSpPr>
        <p:spPr bwMode="auto">
          <a:xfrm>
            <a:off x="6299200" y="5002213"/>
            <a:ext cx="865188" cy="266700"/>
          </a:xfrm>
          <a:custGeom>
            <a:avLst/>
            <a:gdLst>
              <a:gd name="T0" fmla="*/ 0 w 864095"/>
              <a:gd name="T1" fmla="*/ 272745 h 266534"/>
              <a:gd name="T2" fmla="*/ 905472 w 864095"/>
              <a:gd name="T3" fmla="*/ 272745 h 266534"/>
              <a:gd name="T4" fmla="*/ 905472 w 864095"/>
              <a:gd name="T5" fmla="*/ 0 h 266534"/>
              <a:gd name="T6" fmla="*/ 0 w 864095"/>
              <a:gd name="T7" fmla="*/ 0 h 266534"/>
              <a:gd name="T8" fmla="*/ 0 w 864095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40" name="object 108"/>
          <p:cNvSpPr>
            <a:spLocks/>
          </p:cNvSpPr>
          <p:nvPr/>
        </p:nvSpPr>
        <p:spPr bwMode="auto">
          <a:xfrm>
            <a:off x="7164388" y="5002213"/>
            <a:ext cx="1079500" cy="266700"/>
          </a:xfrm>
          <a:custGeom>
            <a:avLst/>
            <a:gdLst>
              <a:gd name="T0" fmla="*/ 0 w 1080122"/>
              <a:gd name="T1" fmla="*/ 272745 h 266534"/>
              <a:gd name="T2" fmla="*/ 1057345 w 1080122"/>
              <a:gd name="T3" fmla="*/ 272745 h 266534"/>
              <a:gd name="T4" fmla="*/ 1057345 w 1080122"/>
              <a:gd name="T5" fmla="*/ 0 h 266534"/>
              <a:gd name="T6" fmla="*/ 0 w 1080122"/>
              <a:gd name="T7" fmla="*/ 0 h 266534"/>
              <a:gd name="T8" fmla="*/ 0 w 108012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41" name="object 109"/>
          <p:cNvSpPr>
            <a:spLocks/>
          </p:cNvSpPr>
          <p:nvPr/>
        </p:nvSpPr>
        <p:spPr bwMode="auto">
          <a:xfrm>
            <a:off x="8243888" y="5002213"/>
            <a:ext cx="900112" cy="266700"/>
          </a:xfrm>
          <a:custGeom>
            <a:avLst/>
            <a:gdLst>
              <a:gd name="T0" fmla="*/ 0 w 899591"/>
              <a:gd name="T1" fmla="*/ 272745 h 266534"/>
              <a:gd name="T2" fmla="*/ 919071 w 899591"/>
              <a:gd name="T3" fmla="*/ 272745 h 266534"/>
              <a:gd name="T4" fmla="*/ 919071 w 899591"/>
              <a:gd name="T5" fmla="*/ 0 h 266534"/>
              <a:gd name="T6" fmla="*/ 0 w 899591"/>
              <a:gd name="T7" fmla="*/ 0 h 266534"/>
              <a:gd name="T8" fmla="*/ 0 w 899591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42" name="object 110"/>
          <p:cNvSpPr>
            <a:spLocks/>
          </p:cNvSpPr>
          <p:nvPr/>
        </p:nvSpPr>
        <p:spPr bwMode="auto">
          <a:xfrm>
            <a:off x="34925" y="5268913"/>
            <a:ext cx="3854450" cy="254000"/>
          </a:xfrm>
          <a:custGeom>
            <a:avLst/>
            <a:gdLst>
              <a:gd name="T0" fmla="*/ 0 w 3854830"/>
              <a:gd name="T1" fmla="*/ 224391 h 254876"/>
              <a:gd name="T2" fmla="*/ 3840793 w 3854830"/>
              <a:gd name="T3" fmla="*/ 224391 h 254876"/>
              <a:gd name="T4" fmla="*/ 3840793 w 3854830"/>
              <a:gd name="T5" fmla="*/ 0 h 254876"/>
              <a:gd name="T6" fmla="*/ 0 w 3854830"/>
              <a:gd name="T7" fmla="*/ 0 h 254876"/>
              <a:gd name="T8" fmla="*/ 0 w 3854830"/>
              <a:gd name="T9" fmla="*/ 224391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54876"/>
              <a:gd name="T17" fmla="*/ 3854830 w 3854830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54876">
                <a:moveTo>
                  <a:pt x="0" y="254876"/>
                </a:moveTo>
                <a:lnTo>
                  <a:pt x="3854830" y="254876"/>
                </a:lnTo>
                <a:lnTo>
                  <a:pt x="3854830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43" name="object 111"/>
          <p:cNvSpPr>
            <a:spLocks/>
          </p:cNvSpPr>
          <p:nvPr/>
        </p:nvSpPr>
        <p:spPr bwMode="auto">
          <a:xfrm>
            <a:off x="3889375" y="5268913"/>
            <a:ext cx="898525" cy="254000"/>
          </a:xfrm>
          <a:custGeom>
            <a:avLst/>
            <a:gdLst>
              <a:gd name="T0" fmla="*/ 0 w 897712"/>
              <a:gd name="T1" fmla="*/ 224391 h 254876"/>
              <a:gd name="T2" fmla="*/ 928288 w 897712"/>
              <a:gd name="T3" fmla="*/ 224391 h 254876"/>
              <a:gd name="T4" fmla="*/ 928288 w 897712"/>
              <a:gd name="T5" fmla="*/ 0 h 254876"/>
              <a:gd name="T6" fmla="*/ 0 w 897712"/>
              <a:gd name="T7" fmla="*/ 0 h 254876"/>
              <a:gd name="T8" fmla="*/ 0 w 897712"/>
              <a:gd name="T9" fmla="*/ 224391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54876"/>
              <a:gd name="T17" fmla="*/ 897712 w 897712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54876">
                <a:moveTo>
                  <a:pt x="0" y="254876"/>
                </a:moveTo>
                <a:lnTo>
                  <a:pt x="897712" y="254876"/>
                </a:lnTo>
                <a:lnTo>
                  <a:pt x="897712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44" name="object 112"/>
          <p:cNvSpPr>
            <a:spLocks/>
          </p:cNvSpPr>
          <p:nvPr/>
        </p:nvSpPr>
        <p:spPr bwMode="auto">
          <a:xfrm>
            <a:off x="4787900" y="5268913"/>
            <a:ext cx="792163" cy="254000"/>
          </a:xfrm>
          <a:custGeom>
            <a:avLst/>
            <a:gdLst>
              <a:gd name="T0" fmla="*/ 0 w 792086"/>
              <a:gd name="T1" fmla="*/ 224391 h 254876"/>
              <a:gd name="T2" fmla="*/ 794935 w 792086"/>
              <a:gd name="T3" fmla="*/ 224391 h 254876"/>
              <a:gd name="T4" fmla="*/ 794935 w 792086"/>
              <a:gd name="T5" fmla="*/ 0 h 254876"/>
              <a:gd name="T6" fmla="*/ 0 w 792086"/>
              <a:gd name="T7" fmla="*/ 0 h 254876"/>
              <a:gd name="T8" fmla="*/ 0 w 792086"/>
              <a:gd name="T9" fmla="*/ 224391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54876"/>
              <a:gd name="T17" fmla="*/ 792086 w 792086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54876">
                <a:moveTo>
                  <a:pt x="0" y="254876"/>
                </a:moveTo>
                <a:lnTo>
                  <a:pt x="792086" y="254876"/>
                </a:lnTo>
                <a:lnTo>
                  <a:pt x="792086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45" name="object 113"/>
          <p:cNvSpPr>
            <a:spLocks/>
          </p:cNvSpPr>
          <p:nvPr/>
        </p:nvSpPr>
        <p:spPr bwMode="auto">
          <a:xfrm>
            <a:off x="5580063" y="5268913"/>
            <a:ext cx="719137" cy="254000"/>
          </a:xfrm>
          <a:custGeom>
            <a:avLst/>
            <a:gdLst>
              <a:gd name="T0" fmla="*/ 0 w 720077"/>
              <a:gd name="T1" fmla="*/ 224391 h 254876"/>
              <a:gd name="T2" fmla="*/ 686101 w 720077"/>
              <a:gd name="T3" fmla="*/ 224391 h 254876"/>
              <a:gd name="T4" fmla="*/ 686101 w 720077"/>
              <a:gd name="T5" fmla="*/ 0 h 254876"/>
              <a:gd name="T6" fmla="*/ 0 w 720077"/>
              <a:gd name="T7" fmla="*/ 0 h 254876"/>
              <a:gd name="T8" fmla="*/ 0 w 720077"/>
              <a:gd name="T9" fmla="*/ 224391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54876"/>
              <a:gd name="T17" fmla="*/ 720077 w 720077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54876">
                <a:moveTo>
                  <a:pt x="0" y="254876"/>
                </a:moveTo>
                <a:lnTo>
                  <a:pt x="720077" y="254876"/>
                </a:lnTo>
                <a:lnTo>
                  <a:pt x="720077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46" name="object 114"/>
          <p:cNvSpPr>
            <a:spLocks/>
          </p:cNvSpPr>
          <p:nvPr/>
        </p:nvSpPr>
        <p:spPr bwMode="auto">
          <a:xfrm>
            <a:off x="6299200" y="5268913"/>
            <a:ext cx="865188" cy="254000"/>
          </a:xfrm>
          <a:custGeom>
            <a:avLst/>
            <a:gdLst>
              <a:gd name="T0" fmla="*/ 0 w 864095"/>
              <a:gd name="T1" fmla="*/ 224391 h 254876"/>
              <a:gd name="T2" fmla="*/ 905472 w 864095"/>
              <a:gd name="T3" fmla="*/ 224391 h 254876"/>
              <a:gd name="T4" fmla="*/ 905472 w 864095"/>
              <a:gd name="T5" fmla="*/ 0 h 254876"/>
              <a:gd name="T6" fmla="*/ 0 w 864095"/>
              <a:gd name="T7" fmla="*/ 0 h 254876"/>
              <a:gd name="T8" fmla="*/ 0 w 864095"/>
              <a:gd name="T9" fmla="*/ 224391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54876"/>
              <a:gd name="T17" fmla="*/ 864095 w 864095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54876">
                <a:moveTo>
                  <a:pt x="0" y="254876"/>
                </a:moveTo>
                <a:lnTo>
                  <a:pt x="864095" y="254876"/>
                </a:lnTo>
                <a:lnTo>
                  <a:pt x="864095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47" name="object 115"/>
          <p:cNvSpPr>
            <a:spLocks/>
          </p:cNvSpPr>
          <p:nvPr/>
        </p:nvSpPr>
        <p:spPr bwMode="auto">
          <a:xfrm>
            <a:off x="7164388" y="5268913"/>
            <a:ext cx="1079500" cy="254000"/>
          </a:xfrm>
          <a:custGeom>
            <a:avLst/>
            <a:gdLst>
              <a:gd name="T0" fmla="*/ 0 w 1080122"/>
              <a:gd name="T1" fmla="*/ 224391 h 254876"/>
              <a:gd name="T2" fmla="*/ 1057345 w 1080122"/>
              <a:gd name="T3" fmla="*/ 224391 h 254876"/>
              <a:gd name="T4" fmla="*/ 1057345 w 1080122"/>
              <a:gd name="T5" fmla="*/ 0 h 254876"/>
              <a:gd name="T6" fmla="*/ 0 w 1080122"/>
              <a:gd name="T7" fmla="*/ 0 h 254876"/>
              <a:gd name="T8" fmla="*/ 0 w 1080122"/>
              <a:gd name="T9" fmla="*/ 224391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54876"/>
              <a:gd name="T17" fmla="*/ 1080122 w 1080122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54876">
                <a:moveTo>
                  <a:pt x="0" y="254876"/>
                </a:moveTo>
                <a:lnTo>
                  <a:pt x="1080122" y="254876"/>
                </a:lnTo>
                <a:lnTo>
                  <a:pt x="1080122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48" name="object 116"/>
          <p:cNvSpPr>
            <a:spLocks/>
          </p:cNvSpPr>
          <p:nvPr/>
        </p:nvSpPr>
        <p:spPr bwMode="auto">
          <a:xfrm>
            <a:off x="8243888" y="5268913"/>
            <a:ext cx="900112" cy="254000"/>
          </a:xfrm>
          <a:custGeom>
            <a:avLst/>
            <a:gdLst>
              <a:gd name="T0" fmla="*/ 0 w 899591"/>
              <a:gd name="T1" fmla="*/ 224391 h 254876"/>
              <a:gd name="T2" fmla="*/ 919071 w 899591"/>
              <a:gd name="T3" fmla="*/ 224391 h 254876"/>
              <a:gd name="T4" fmla="*/ 919071 w 899591"/>
              <a:gd name="T5" fmla="*/ 0 h 254876"/>
              <a:gd name="T6" fmla="*/ 0 w 899591"/>
              <a:gd name="T7" fmla="*/ 0 h 254876"/>
              <a:gd name="T8" fmla="*/ 0 w 899591"/>
              <a:gd name="T9" fmla="*/ 224391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54876"/>
              <a:gd name="T17" fmla="*/ 899591 w 899591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54876">
                <a:moveTo>
                  <a:pt x="0" y="254876"/>
                </a:moveTo>
                <a:lnTo>
                  <a:pt x="899591" y="254876"/>
                </a:lnTo>
                <a:lnTo>
                  <a:pt x="899591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49" name="object 117"/>
          <p:cNvSpPr>
            <a:spLocks/>
          </p:cNvSpPr>
          <p:nvPr/>
        </p:nvSpPr>
        <p:spPr bwMode="auto">
          <a:xfrm>
            <a:off x="34925" y="5522913"/>
            <a:ext cx="3854450" cy="268287"/>
          </a:xfrm>
          <a:custGeom>
            <a:avLst/>
            <a:gdLst>
              <a:gd name="T0" fmla="*/ 0 w 3854830"/>
              <a:gd name="T1" fmla="*/ 272899 h 268160"/>
              <a:gd name="T2" fmla="*/ 3840793 w 3854830"/>
              <a:gd name="T3" fmla="*/ 272899 h 268160"/>
              <a:gd name="T4" fmla="*/ 3840793 w 3854830"/>
              <a:gd name="T5" fmla="*/ 0 h 268160"/>
              <a:gd name="T6" fmla="*/ 0 w 3854830"/>
              <a:gd name="T7" fmla="*/ 0 h 268160"/>
              <a:gd name="T8" fmla="*/ 0 w 3854830"/>
              <a:gd name="T9" fmla="*/ 272899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8160"/>
              <a:gd name="T17" fmla="*/ 3854830 w 3854830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8160">
                <a:moveTo>
                  <a:pt x="0" y="268160"/>
                </a:moveTo>
                <a:lnTo>
                  <a:pt x="3854830" y="268160"/>
                </a:lnTo>
                <a:lnTo>
                  <a:pt x="3854830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50" name="object 118"/>
          <p:cNvSpPr>
            <a:spLocks/>
          </p:cNvSpPr>
          <p:nvPr/>
        </p:nvSpPr>
        <p:spPr bwMode="auto">
          <a:xfrm>
            <a:off x="3889375" y="5522913"/>
            <a:ext cx="898525" cy="268287"/>
          </a:xfrm>
          <a:custGeom>
            <a:avLst/>
            <a:gdLst>
              <a:gd name="T0" fmla="*/ 0 w 897712"/>
              <a:gd name="T1" fmla="*/ 272899 h 268160"/>
              <a:gd name="T2" fmla="*/ 928288 w 897712"/>
              <a:gd name="T3" fmla="*/ 272899 h 268160"/>
              <a:gd name="T4" fmla="*/ 928288 w 897712"/>
              <a:gd name="T5" fmla="*/ 0 h 268160"/>
              <a:gd name="T6" fmla="*/ 0 w 897712"/>
              <a:gd name="T7" fmla="*/ 0 h 268160"/>
              <a:gd name="T8" fmla="*/ 0 w 897712"/>
              <a:gd name="T9" fmla="*/ 272899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8160"/>
              <a:gd name="T17" fmla="*/ 897712 w 897712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8160">
                <a:moveTo>
                  <a:pt x="0" y="268160"/>
                </a:moveTo>
                <a:lnTo>
                  <a:pt x="897712" y="268160"/>
                </a:lnTo>
                <a:lnTo>
                  <a:pt x="897712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51" name="object 119"/>
          <p:cNvSpPr>
            <a:spLocks/>
          </p:cNvSpPr>
          <p:nvPr/>
        </p:nvSpPr>
        <p:spPr bwMode="auto">
          <a:xfrm>
            <a:off x="4787900" y="5522913"/>
            <a:ext cx="792163" cy="268287"/>
          </a:xfrm>
          <a:custGeom>
            <a:avLst/>
            <a:gdLst>
              <a:gd name="T0" fmla="*/ 0 w 792086"/>
              <a:gd name="T1" fmla="*/ 272899 h 268160"/>
              <a:gd name="T2" fmla="*/ 794935 w 792086"/>
              <a:gd name="T3" fmla="*/ 272899 h 268160"/>
              <a:gd name="T4" fmla="*/ 794935 w 792086"/>
              <a:gd name="T5" fmla="*/ 0 h 268160"/>
              <a:gd name="T6" fmla="*/ 0 w 792086"/>
              <a:gd name="T7" fmla="*/ 0 h 268160"/>
              <a:gd name="T8" fmla="*/ 0 w 792086"/>
              <a:gd name="T9" fmla="*/ 272899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8160"/>
              <a:gd name="T17" fmla="*/ 792086 w 792086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8160">
                <a:moveTo>
                  <a:pt x="0" y="268160"/>
                </a:moveTo>
                <a:lnTo>
                  <a:pt x="792086" y="268160"/>
                </a:lnTo>
                <a:lnTo>
                  <a:pt x="792086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52" name="object 120"/>
          <p:cNvSpPr>
            <a:spLocks/>
          </p:cNvSpPr>
          <p:nvPr/>
        </p:nvSpPr>
        <p:spPr bwMode="auto">
          <a:xfrm>
            <a:off x="5580063" y="5522913"/>
            <a:ext cx="719137" cy="268287"/>
          </a:xfrm>
          <a:custGeom>
            <a:avLst/>
            <a:gdLst>
              <a:gd name="T0" fmla="*/ 0 w 720077"/>
              <a:gd name="T1" fmla="*/ 272899 h 268160"/>
              <a:gd name="T2" fmla="*/ 686101 w 720077"/>
              <a:gd name="T3" fmla="*/ 272899 h 268160"/>
              <a:gd name="T4" fmla="*/ 686101 w 720077"/>
              <a:gd name="T5" fmla="*/ 0 h 268160"/>
              <a:gd name="T6" fmla="*/ 0 w 720077"/>
              <a:gd name="T7" fmla="*/ 0 h 268160"/>
              <a:gd name="T8" fmla="*/ 0 w 720077"/>
              <a:gd name="T9" fmla="*/ 272899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8160"/>
              <a:gd name="T17" fmla="*/ 720077 w 720077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8160">
                <a:moveTo>
                  <a:pt x="0" y="268160"/>
                </a:moveTo>
                <a:lnTo>
                  <a:pt x="720077" y="268160"/>
                </a:lnTo>
                <a:lnTo>
                  <a:pt x="720077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53" name="object 121"/>
          <p:cNvSpPr>
            <a:spLocks/>
          </p:cNvSpPr>
          <p:nvPr/>
        </p:nvSpPr>
        <p:spPr bwMode="auto">
          <a:xfrm>
            <a:off x="6299200" y="5522913"/>
            <a:ext cx="865188" cy="268287"/>
          </a:xfrm>
          <a:custGeom>
            <a:avLst/>
            <a:gdLst>
              <a:gd name="T0" fmla="*/ 0 w 864095"/>
              <a:gd name="T1" fmla="*/ 272899 h 268160"/>
              <a:gd name="T2" fmla="*/ 905472 w 864095"/>
              <a:gd name="T3" fmla="*/ 272899 h 268160"/>
              <a:gd name="T4" fmla="*/ 905472 w 864095"/>
              <a:gd name="T5" fmla="*/ 0 h 268160"/>
              <a:gd name="T6" fmla="*/ 0 w 864095"/>
              <a:gd name="T7" fmla="*/ 0 h 268160"/>
              <a:gd name="T8" fmla="*/ 0 w 864095"/>
              <a:gd name="T9" fmla="*/ 272899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8160"/>
              <a:gd name="T17" fmla="*/ 864095 w 864095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8160">
                <a:moveTo>
                  <a:pt x="0" y="268160"/>
                </a:moveTo>
                <a:lnTo>
                  <a:pt x="864095" y="268160"/>
                </a:lnTo>
                <a:lnTo>
                  <a:pt x="864095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54" name="object 122"/>
          <p:cNvSpPr>
            <a:spLocks/>
          </p:cNvSpPr>
          <p:nvPr/>
        </p:nvSpPr>
        <p:spPr bwMode="auto">
          <a:xfrm>
            <a:off x="7164388" y="5522913"/>
            <a:ext cx="1079500" cy="268287"/>
          </a:xfrm>
          <a:custGeom>
            <a:avLst/>
            <a:gdLst>
              <a:gd name="T0" fmla="*/ 0 w 1080122"/>
              <a:gd name="T1" fmla="*/ 272899 h 268160"/>
              <a:gd name="T2" fmla="*/ 1057345 w 1080122"/>
              <a:gd name="T3" fmla="*/ 272899 h 268160"/>
              <a:gd name="T4" fmla="*/ 1057345 w 1080122"/>
              <a:gd name="T5" fmla="*/ 0 h 268160"/>
              <a:gd name="T6" fmla="*/ 0 w 1080122"/>
              <a:gd name="T7" fmla="*/ 0 h 268160"/>
              <a:gd name="T8" fmla="*/ 0 w 1080122"/>
              <a:gd name="T9" fmla="*/ 272899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8160"/>
              <a:gd name="T17" fmla="*/ 1080122 w 1080122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8160">
                <a:moveTo>
                  <a:pt x="0" y="268160"/>
                </a:moveTo>
                <a:lnTo>
                  <a:pt x="1080122" y="268160"/>
                </a:lnTo>
                <a:lnTo>
                  <a:pt x="1080122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55" name="object 123"/>
          <p:cNvSpPr>
            <a:spLocks/>
          </p:cNvSpPr>
          <p:nvPr/>
        </p:nvSpPr>
        <p:spPr bwMode="auto">
          <a:xfrm>
            <a:off x="8243888" y="5522913"/>
            <a:ext cx="900112" cy="268287"/>
          </a:xfrm>
          <a:custGeom>
            <a:avLst/>
            <a:gdLst>
              <a:gd name="T0" fmla="*/ 0 w 899591"/>
              <a:gd name="T1" fmla="*/ 272899 h 268160"/>
              <a:gd name="T2" fmla="*/ 919071 w 899591"/>
              <a:gd name="T3" fmla="*/ 272899 h 268160"/>
              <a:gd name="T4" fmla="*/ 919071 w 899591"/>
              <a:gd name="T5" fmla="*/ 0 h 268160"/>
              <a:gd name="T6" fmla="*/ 0 w 899591"/>
              <a:gd name="T7" fmla="*/ 0 h 268160"/>
              <a:gd name="T8" fmla="*/ 0 w 899591"/>
              <a:gd name="T9" fmla="*/ 272899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8160"/>
              <a:gd name="T17" fmla="*/ 899591 w 899591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8160">
                <a:moveTo>
                  <a:pt x="0" y="268160"/>
                </a:moveTo>
                <a:lnTo>
                  <a:pt x="899591" y="268160"/>
                </a:lnTo>
                <a:lnTo>
                  <a:pt x="899591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56" name="object 124"/>
          <p:cNvSpPr>
            <a:spLocks/>
          </p:cNvSpPr>
          <p:nvPr/>
        </p:nvSpPr>
        <p:spPr bwMode="auto">
          <a:xfrm>
            <a:off x="34925" y="5791200"/>
            <a:ext cx="3854450" cy="266700"/>
          </a:xfrm>
          <a:custGeom>
            <a:avLst/>
            <a:gdLst>
              <a:gd name="T0" fmla="*/ 0 w 3854830"/>
              <a:gd name="T1" fmla="*/ 272745 h 266534"/>
              <a:gd name="T2" fmla="*/ 3840793 w 3854830"/>
              <a:gd name="T3" fmla="*/ 272745 h 266534"/>
              <a:gd name="T4" fmla="*/ 3840793 w 3854830"/>
              <a:gd name="T5" fmla="*/ 0 h 266534"/>
              <a:gd name="T6" fmla="*/ 0 w 3854830"/>
              <a:gd name="T7" fmla="*/ 0 h 266534"/>
              <a:gd name="T8" fmla="*/ 0 w 3854830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57" name="object 125"/>
          <p:cNvSpPr>
            <a:spLocks/>
          </p:cNvSpPr>
          <p:nvPr/>
        </p:nvSpPr>
        <p:spPr bwMode="auto">
          <a:xfrm>
            <a:off x="3889375" y="5791200"/>
            <a:ext cx="898525" cy="266700"/>
          </a:xfrm>
          <a:custGeom>
            <a:avLst/>
            <a:gdLst>
              <a:gd name="T0" fmla="*/ 0 w 897712"/>
              <a:gd name="T1" fmla="*/ 272745 h 266534"/>
              <a:gd name="T2" fmla="*/ 928288 w 897712"/>
              <a:gd name="T3" fmla="*/ 272745 h 266534"/>
              <a:gd name="T4" fmla="*/ 928288 w 897712"/>
              <a:gd name="T5" fmla="*/ 0 h 266534"/>
              <a:gd name="T6" fmla="*/ 0 w 897712"/>
              <a:gd name="T7" fmla="*/ 0 h 266534"/>
              <a:gd name="T8" fmla="*/ 0 w 89771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58" name="object 126"/>
          <p:cNvSpPr>
            <a:spLocks/>
          </p:cNvSpPr>
          <p:nvPr/>
        </p:nvSpPr>
        <p:spPr bwMode="auto">
          <a:xfrm>
            <a:off x="4787900" y="5791200"/>
            <a:ext cx="792163" cy="266700"/>
          </a:xfrm>
          <a:custGeom>
            <a:avLst/>
            <a:gdLst>
              <a:gd name="T0" fmla="*/ 0 w 792086"/>
              <a:gd name="T1" fmla="*/ 272745 h 266534"/>
              <a:gd name="T2" fmla="*/ 794935 w 792086"/>
              <a:gd name="T3" fmla="*/ 272745 h 266534"/>
              <a:gd name="T4" fmla="*/ 794935 w 792086"/>
              <a:gd name="T5" fmla="*/ 0 h 266534"/>
              <a:gd name="T6" fmla="*/ 0 w 792086"/>
              <a:gd name="T7" fmla="*/ 0 h 266534"/>
              <a:gd name="T8" fmla="*/ 0 w 792086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59" name="object 127"/>
          <p:cNvSpPr>
            <a:spLocks/>
          </p:cNvSpPr>
          <p:nvPr/>
        </p:nvSpPr>
        <p:spPr bwMode="auto">
          <a:xfrm>
            <a:off x="5580063" y="5791200"/>
            <a:ext cx="719137" cy="266700"/>
          </a:xfrm>
          <a:custGeom>
            <a:avLst/>
            <a:gdLst>
              <a:gd name="T0" fmla="*/ 0 w 720077"/>
              <a:gd name="T1" fmla="*/ 272745 h 266534"/>
              <a:gd name="T2" fmla="*/ 686101 w 720077"/>
              <a:gd name="T3" fmla="*/ 272745 h 266534"/>
              <a:gd name="T4" fmla="*/ 686101 w 720077"/>
              <a:gd name="T5" fmla="*/ 0 h 266534"/>
              <a:gd name="T6" fmla="*/ 0 w 720077"/>
              <a:gd name="T7" fmla="*/ 0 h 266534"/>
              <a:gd name="T8" fmla="*/ 0 w 720077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60" name="object 128"/>
          <p:cNvSpPr>
            <a:spLocks/>
          </p:cNvSpPr>
          <p:nvPr/>
        </p:nvSpPr>
        <p:spPr bwMode="auto">
          <a:xfrm>
            <a:off x="6299200" y="5791200"/>
            <a:ext cx="865188" cy="266700"/>
          </a:xfrm>
          <a:custGeom>
            <a:avLst/>
            <a:gdLst>
              <a:gd name="T0" fmla="*/ 0 w 864095"/>
              <a:gd name="T1" fmla="*/ 272745 h 266534"/>
              <a:gd name="T2" fmla="*/ 905472 w 864095"/>
              <a:gd name="T3" fmla="*/ 272745 h 266534"/>
              <a:gd name="T4" fmla="*/ 905472 w 864095"/>
              <a:gd name="T5" fmla="*/ 0 h 266534"/>
              <a:gd name="T6" fmla="*/ 0 w 864095"/>
              <a:gd name="T7" fmla="*/ 0 h 266534"/>
              <a:gd name="T8" fmla="*/ 0 w 864095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61" name="object 129"/>
          <p:cNvSpPr>
            <a:spLocks/>
          </p:cNvSpPr>
          <p:nvPr/>
        </p:nvSpPr>
        <p:spPr bwMode="auto">
          <a:xfrm>
            <a:off x="7164388" y="5791200"/>
            <a:ext cx="1079500" cy="266700"/>
          </a:xfrm>
          <a:custGeom>
            <a:avLst/>
            <a:gdLst>
              <a:gd name="T0" fmla="*/ 0 w 1080122"/>
              <a:gd name="T1" fmla="*/ 272745 h 266534"/>
              <a:gd name="T2" fmla="*/ 1057345 w 1080122"/>
              <a:gd name="T3" fmla="*/ 272745 h 266534"/>
              <a:gd name="T4" fmla="*/ 1057345 w 1080122"/>
              <a:gd name="T5" fmla="*/ 0 h 266534"/>
              <a:gd name="T6" fmla="*/ 0 w 1080122"/>
              <a:gd name="T7" fmla="*/ 0 h 266534"/>
              <a:gd name="T8" fmla="*/ 0 w 108012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62" name="object 130"/>
          <p:cNvSpPr>
            <a:spLocks/>
          </p:cNvSpPr>
          <p:nvPr/>
        </p:nvSpPr>
        <p:spPr bwMode="auto">
          <a:xfrm>
            <a:off x="8243888" y="5791200"/>
            <a:ext cx="900112" cy="266700"/>
          </a:xfrm>
          <a:custGeom>
            <a:avLst/>
            <a:gdLst>
              <a:gd name="T0" fmla="*/ 0 w 899591"/>
              <a:gd name="T1" fmla="*/ 272745 h 266534"/>
              <a:gd name="T2" fmla="*/ 919071 w 899591"/>
              <a:gd name="T3" fmla="*/ 272745 h 266534"/>
              <a:gd name="T4" fmla="*/ 919071 w 899591"/>
              <a:gd name="T5" fmla="*/ 0 h 266534"/>
              <a:gd name="T6" fmla="*/ 0 w 899591"/>
              <a:gd name="T7" fmla="*/ 0 h 266534"/>
              <a:gd name="T8" fmla="*/ 0 w 899591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63" name="object 131"/>
          <p:cNvSpPr>
            <a:spLocks/>
          </p:cNvSpPr>
          <p:nvPr/>
        </p:nvSpPr>
        <p:spPr bwMode="auto">
          <a:xfrm>
            <a:off x="34925" y="6057900"/>
            <a:ext cx="3854450" cy="266700"/>
          </a:xfrm>
          <a:custGeom>
            <a:avLst/>
            <a:gdLst>
              <a:gd name="T0" fmla="*/ 0 w 3854830"/>
              <a:gd name="T1" fmla="*/ 272745 h 266534"/>
              <a:gd name="T2" fmla="*/ 3840793 w 3854830"/>
              <a:gd name="T3" fmla="*/ 272745 h 266534"/>
              <a:gd name="T4" fmla="*/ 3840793 w 3854830"/>
              <a:gd name="T5" fmla="*/ 0 h 266534"/>
              <a:gd name="T6" fmla="*/ 0 w 3854830"/>
              <a:gd name="T7" fmla="*/ 0 h 266534"/>
              <a:gd name="T8" fmla="*/ 0 w 3854830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64" name="object 132"/>
          <p:cNvSpPr>
            <a:spLocks/>
          </p:cNvSpPr>
          <p:nvPr/>
        </p:nvSpPr>
        <p:spPr bwMode="auto">
          <a:xfrm>
            <a:off x="3889375" y="6057900"/>
            <a:ext cx="898525" cy="266700"/>
          </a:xfrm>
          <a:custGeom>
            <a:avLst/>
            <a:gdLst>
              <a:gd name="T0" fmla="*/ 0 w 897712"/>
              <a:gd name="T1" fmla="*/ 272745 h 266534"/>
              <a:gd name="T2" fmla="*/ 928288 w 897712"/>
              <a:gd name="T3" fmla="*/ 272745 h 266534"/>
              <a:gd name="T4" fmla="*/ 928288 w 897712"/>
              <a:gd name="T5" fmla="*/ 0 h 266534"/>
              <a:gd name="T6" fmla="*/ 0 w 897712"/>
              <a:gd name="T7" fmla="*/ 0 h 266534"/>
              <a:gd name="T8" fmla="*/ 0 w 89771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65" name="object 133"/>
          <p:cNvSpPr>
            <a:spLocks/>
          </p:cNvSpPr>
          <p:nvPr/>
        </p:nvSpPr>
        <p:spPr bwMode="auto">
          <a:xfrm>
            <a:off x="4787900" y="6057900"/>
            <a:ext cx="792163" cy="266700"/>
          </a:xfrm>
          <a:custGeom>
            <a:avLst/>
            <a:gdLst>
              <a:gd name="T0" fmla="*/ 0 w 792086"/>
              <a:gd name="T1" fmla="*/ 272745 h 266534"/>
              <a:gd name="T2" fmla="*/ 794935 w 792086"/>
              <a:gd name="T3" fmla="*/ 272745 h 266534"/>
              <a:gd name="T4" fmla="*/ 794935 w 792086"/>
              <a:gd name="T5" fmla="*/ 0 h 266534"/>
              <a:gd name="T6" fmla="*/ 0 w 792086"/>
              <a:gd name="T7" fmla="*/ 0 h 266534"/>
              <a:gd name="T8" fmla="*/ 0 w 792086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66" name="object 134"/>
          <p:cNvSpPr>
            <a:spLocks/>
          </p:cNvSpPr>
          <p:nvPr/>
        </p:nvSpPr>
        <p:spPr bwMode="auto">
          <a:xfrm>
            <a:off x="5580063" y="6057900"/>
            <a:ext cx="719137" cy="266700"/>
          </a:xfrm>
          <a:custGeom>
            <a:avLst/>
            <a:gdLst>
              <a:gd name="T0" fmla="*/ 0 w 720077"/>
              <a:gd name="T1" fmla="*/ 272745 h 266534"/>
              <a:gd name="T2" fmla="*/ 686101 w 720077"/>
              <a:gd name="T3" fmla="*/ 272745 h 266534"/>
              <a:gd name="T4" fmla="*/ 686101 w 720077"/>
              <a:gd name="T5" fmla="*/ 0 h 266534"/>
              <a:gd name="T6" fmla="*/ 0 w 720077"/>
              <a:gd name="T7" fmla="*/ 0 h 266534"/>
              <a:gd name="T8" fmla="*/ 0 w 720077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67" name="object 135"/>
          <p:cNvSpPr>
            <a:spLocks/>
          </p:cNvSpPr>
          <p:nvPr/>
        </p:nvSpPr>
        <p:spPr bwMode="auto">
          <a:xfrm>
            <a:off x="6299200" y="6057900"/>
            <a:ext cx="865188" cy="266700"/>
          </a:xfrm>
          <a:custGeom>
            <a:avLst/>
            <a:gdLst>
              <a:gd name="T0" fmla="*/ 0 w 864095"/>
              <a:gd name="T1" fmla="*/ 272745 h 266534"/>
              <a:gd name="T2" fmla="*/ 905472 w 864095"/>
              <a:gd name="T3" fmla="*/ 272745 h 266534"/>
              <a:gd name="T4" fmla="*/ 905472 w 864095"/>
              <a:gd name="T5" fmla="*/ 0 h 266534"/>
              <a:gd name="T6" fmla="*/ 0 w 864095"/>
              <a:gd name="T7" fmla="*/ 0 h 266534"/>
              <a:gd name="T8" fmla="*/ 0 w 864095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68" name="object 136"/>
          <p:cNvSpPr>
            <a:spLocks/>
          </p:cNvSpPr>
          <p:nvPr/>
        </p:nvSpPr>
        <p:spPr bwMode="auto">
          <a:xfrm>
            <a:off x="7164388" y="6057900"/>
            <a:ext cx="1079500" cy="266700"/>
          </a:xfrm>
          <a:custGeom>
            <a:avLst/>
            <a:gdLst>
              <a:gd name="T0" fmla="*/ 0 w 1080122"/>
              <a:gd name="T1" fmla="*/ 272745 h 266534"/>
              <a:gd name="T2" fmla="*/ 1057345 w 1080122"/>
              <a:gd name="T3" fmla="*/ 272745 h 266534"/>
              <a:gd name="T4" fmla="*/ 1057345 w 1080122"/>
              <a:gd name="T5" fmla="*/ 0 h 266534"/>
              <a:gd name="T6" fmla="*/ 0 w 1080122"/>
              <a:gd name="T7" fmla="*/ 0 h 266534"/>
              <a:gd name="T8" fmla="*/ 0 w 108012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69" name="object 137"/>
          <p:cNvSpPr>
            <a:spLocks/>
          </p:cNvSpPr>
          <p:nvPr/>
        </p:nvSpPr>
        <p:spPr bwMode="auto">
          <a:xfrm>
            <a:off x="8243888" y="6057900"/>
            <a:ext cx="900112" cy="266700"/>
          </a:xfrm>
          <a:custGeom>
            <a:avLst/>
            <a:gdLst>
              <a:gd name="T0" fmla="*/ 0 w 899591"/>
              <a:gd name="T1" fmla="*/ 272745 h 266534"/>
              <a:gd name="T2" fmla="*/ 919071 w 899591"/>
              <a:gd name="T3" fmla="*/ 272745 h 266534"/>
              <a:gd name="T4" fmla="*/ 919071 w 899591"/>
              <a:gd name="T5" fmla="*/ 0 h 266534"/>
              <a:gd name="T6" fmla="*/ 0 w 899591"/>
              <a:gd name="T7" fmla="*/ 0 h 266534"/>
              <a:gd name="T8" fmla="*/ 0 w 899591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70" name="object 138"/>
          <p:cNvSpPr>
            <a:spLocks/>
          </p:cNvSpPr>
          <p:nvPr/>
        </p:nvSpPr>
        <p:spPr bwMode="auto">
          <a:xfrm>
            <a:off x="34925" y="6324600"/>
            <a:ext cx="3854450" cy="266700"/>
          </a:xfrm>
          <a:custGeom>
            <a:avLst/>
            <a:gdLst>
              <a:gd name="T0" fmla="*/ 0 w 3854830"/>
              <a:gd name="T1" fmla="*/ 272745 h 266534"/>
              <a:gd name="T2" fmla="*/ 3840793 w 3854830"/>
              <a:gd name="T3" fmla="*/ 272745 h 266534"/>
              <a:gd name="T4" fmla="*/ 3840793 w 3854830"/>
              <a:gd name="T5" fmla="*/ 0 h 266534"/>
              <a:gd name="T6" fmla="*/ 0 w 3854830"/>
              <a:gd name="T7" fmla="*/ 0 h 266534"/>
              <a:gd name="T8" fmla="*/ 0 w 3854830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71" name="object 139"/>
          <p:cNvSpPr>
            <a:spLocks/>
          </p:cNvSpPr>
          <p:nvPr/>
        </p:nvSpPr>
        <p:spPr bwMode="auto">
          <a:xfrm>
            <a:off x="3889375" y="6324600"/>
            <a:ext cx="898525" cy="266700"/>
          </a:xfrm>
          <a:custGeom>
            <a:avLst/>
            <a:gdLst>
              <a:gd name="T0" fmla="*/ 0 w 897712"/>
              <a:gd name="T1" fmla="*/ 272745 h 266534"/>
              <a:gd name="T2" fmla="*/ 928288 w 897712"/>
              <a:gd name="T3" fmla="*/ 272745 h 266534"/>
              <a:gd name="T4" fmla="*/ 928288 w 897712"/>
              <a:gd name="T5" fmla="*/ 0 h 266534"/>
              <a:gd name="T6" fmla="*/ 0 w 897712"/>
              <a:gd name="T7" fmla="*/ 0 h 266534"/>
              <a:gd name="T8" fmla="*/ 0 w 89771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72" name="object 140"/>
          <p:cNvSpPr>
            <a:spLocks/>
          </p:cNvSpPr>
          <p:nvPr/>
        </p:nvSpPr>
        <p:spPr bwMode="auto">
          <a:xfrm>
            <a:off x="4787900" y="6324600"/>
            <a:ext cx="792163" cy="266700"/>
          </a:xfrm>
          <a:custGeom>
            <a:avLst/>
            <a:gdLst>
              <a:gd name="T0" fmla="*/ 0 w 792086"/>
              <a:gd name="T1" fmla="*/ 272745 h 266534"/>
              <a:gd name="T2" fmla="*/ 794935 w 792086"/>
              <a:gd name="T3" fmla="*/ 272745 h 266534"/>
              <a:gd name="T4" fmla="*/ 794935 w 792086"/>
              <a:gd name="T5" fmla="*/ 0 h 266534"/>
              <a:gd name="T6" fmla="*/ 0 w 792086"/>
              <a:gd name="T7" fmla="*/ 0 h 266534"/>
              <a:gd name="T8" fmla="*/ 0 w 792086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73" name="object 141"/>
          <p:cNvSpPr>
            <a:spLocks/>
          </p:cNvSpPr>
          <p:nvPr/>
        </p:nvSpPr>
        <p:spPr bwMode="auto">
          <a:xfrm>
            <a:off x="5580063" y="6324600"/>
            <a:ext cx="719137" cy="266700"/>
          </a:xfrm>
          <a:custGeom>
            <a:avLst/>
            <a:gdLst>
              <a:gd name="T0" fmla="*/ 0 w 720077"/>
              <a:gd name="T1" fmla="*/ 272745 h 266534"/>
              <a:gd name="T2" fmla="*/ 686101 w 720077"/>
              <a:gd name="T3" fmla="*/ 272745 h 266534"/>
              <a:gd name="T4" fmla="*/ 686101 w 720077"/>
              <a:gd name="T5" fmla="*/ 0 h 266534"/>
              <a:gd name="T6" fmla="*/ 0 w 720077"/>
              <a:gd name="T7" fmla="*/ 0 h 266534"/>
              <a:gd name="T8" fmla="*/ 0 w 720077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74" name="object 142"/>
          <p:cNvSpPr>
            <a:spLocks/>
          </p:cNvSpPr>
          <p:nvPr/>
        </p:nvSpPr>
        <p:spPr bwMode="auto">
          <a:xfrm>
            <a:off x="6299200" y="6324600"/>
            <a:ext cx="865188" cy="266700"/>
          </a:xfrm>
          <a:custGeom>
            <a:avLst/>
            <a:gdLst>
              <a:gd name="T0" fmla="*/ 0 w 864095"/>
              <a:gd name="T1" fmla="*/ 272745 h 266534"/>
              <a:gd name="T2" fmla="*/ 905472 w 864095"/>
              <a:gd name="T3" fmla="*/ 272745 h 266534"/>
              <a:gd name="T4" fmla="*/ 905472 w 864095"/>
              <a:gd name="T5" fmla="*/ 0 h 266534"/>
              <a:gd name="T6" fmla="*/ 0 w 864095"/>
              <a:gd name="T7" fmla="*/ 0 h 266534"/>
              <a:gd name="T8" fmla="*/ 0 w 864095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75" name="object 143"/>
          <p:cNvSpPr>
            <a:spLocks/>
          </p:cNvSpPr>
          <p:nvPr/>
        </p:nvSpPr>
        <p:spPr bwMode="auto">
          <a:xfrm>
            <a:off x="7164388" y="6324600"/>
            <a:ext cx="1079500" cy="266700"/>
          </a:xfrm>
          <a:custGeom>
            <a:avLst/>
            <a:gdLst>
              <a:gd name="T0" fmla="*/ 0 w 1080122"/>
              <a:gd name="T1" fmla="*/ 272745 h 266534"/>
              <a:gd name="T2" fmla="*/ 1057345 w 1080122"/>
              <a:gd name="T3" fmla="*/ 272745 h 266534"/>
              <a:gd name="T4" fmla="*/ 1057345 w 1080122"/>
              <a:gd name="T5" fmla="*/ 0 h 266534"/>
              <a:gd name="T6" fmla="*/ 0 w 1080122"/>
              <a:gd name="T7" fmla="*/ 0 h 266534"/>
              <a:gd name="T8" fmla="*/ 0 w 108012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76" name="object 144"/>
          <p:cNvSpPr>
            <a:spLocks/>
          </p:cNvSpPr>
          <p:nvPr/>
        </p:nvSpPr>
        <p:spPr bwMode="auto">
          <a:xfrm>
            <a:off x="8243888" y="6324600"/>
            <a:ext cx="900112" cy="266700"/>
          </a:xfrm>
          <a:custGeom>
            <a:avLst/>
            <a:gdLst>
              <a:gd name="T0" fmla="*/ 0 w 899591"/>
              <a:gd name="T1" fmla="*/ 272745 h 266534"/>
              <a:gd name="T2" fmla="*/ 919071 w 899591"/>
              <a:gd name="T3" fmla="*/ 272745 h 266534"/>
              <a:gd name="T4" fmla="*/ 919071 w 899591"/>
              <a:gd name="T5" fmla="*/ 0 h 266534"/>
              <a:gd name="T6" fmla="*/ 0 w 899591"/>
              <a:gd name="T7" fmla="*/ 0 h 266534"/>
              <a:gd name="T8" fmla="*/ 0 w 899591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77" name="object 145"/>
          <p:cNvSpPr>
            <a:spLocks/>
          </p:cNvSpPr>
          <p:nvPr/>
        </p:nvSpPr>
        <p:spPr bwMode="auto">
          <a:xfrm>
            <a:off x="34925" y="6591300"/>
            <a:ext cx="3854450" cy="266700"/>
          </a:xfrm>
          <a:custGeom>
            <a:avLst/>
            <a:gdLst>
              <a:gd name="T0" fmla="*/ 0 w 3854830"/>
              <a:gd name="T1" fmla="*/ 272745 h 266534"/>
              <a:gd name="T2" fmla="*/ 3840793 w 3854830"/>
              <a:gd name="T3" fmla="*/ 272745 h 266534"/>
              <a:gd name="T4" fmla="*/ 3840793 w 3854830"/>
              <a:gd name="T5" fmla="*/ 0 h 266534"/>
              <a:gd name="T6" fmla="*/ 0 w 3854830"/>
              <a:gd name="T7" fmla="*/ 0 h 266534"/>
              <a:gd name="T8" fmla="*/ 0 w 3854830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78" name="object 146"/>
          <p:cNvSpPr>
            <a:spLocks/>
          </p:cNvSpPr>
          <p:nvPr/>
        </p:nvSpPr>
        <p:spPr bwMode="auto">
          <a:xfrm>
            <a:off x="3889375" y="6591300"/>
            <a:ext cx="898525" cy="266700"/>
          </a:xfrm>
          <a:custGeom>
            <a:avLst/>
            <a:gdLst>
              <a:gd name="T0" fmla="*/ 0 w 897712"/>
              <a:gd name="T1" fmla="*/ 272745 h 266534"/>
              <a:gd name="T2" fmla="*/ 928288 w 897712"/>
              <a:gd name="T3" fmla="*/ 272745 h 266534"/>
              <a:gd name="T4" fmla="*/ 928288 w 897712"/>
              <a:gd name="T5" fmla="*/ 0 h 266534"/>
              <a:gd name="T6" fmla="*/ 0 w 897712"/>
              <a:gd name="T7" fmla="*/ 0 h 266534"/>
              <a:gd name="T8" fmla="*/ 0 w 89771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79" name="object 147"/>
          <p:cNvSpPr>
            <a:spLocks/>
          </p:cNvSpPr>
          <p:nvPr/>
        </p:nvSpPr>
        <p:spPr bwMode="auto">
          <a:xfrm>
            <a:off x="4787900" y="6591300"/>
            <a:ext cx="792163" cy="266700"/>
          </a:xfrm>
          <a:custGeom>
            <a:avLst/>
            <a:gdLst>
              <a:gd name="T0" fmla="*/ 0 w 792086"/>
              <a:gd name="T1" fmla="*/ 272745 h 266534"/>
              <a:gd name="T2" fmla="*/ 794935 w 792086"/>
              <a:gd name="T3" fmla="*/ 272745 h 266534"/>
              <a:gd name="T4" fmla="*/ 794935 w 792086"/>
              <a:gd name="T5" fmla="*/ 0 h 266534"/>
              <a:gd name="T6" fmla="*/ 0 w 792086"/>
              <a:gd name="T7" fmla="*/ 0 h 266534"/>
              <a:gd name="T8" fmla="*/ 0 w 792086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80" name="object 148"/>
          <p:cNvSpPr>
            <a:spLocks/>
          </p:cNvSpPr>
          <p:nvPr/>
        </p:nvSpPr>
        <p:spPr bwMode="auto">
          <a:xfrm>
            <a:off x="5580063" y="6591300"/>
            <a:ext cx="719137" cy="266700"/>
          </a:xfrm>
          <a:custGeom>
            <a:avLst/>
            <a:gdLst>
              <a:gd name="T0" fmla="*/ 0 w 720077"/>
              <a:gd name="T1" fmla="*/ 272745 h 266534"/>
              <a:gd name="T2" fmla="*/ 686101 w 720077"/>
              <a:gd name="T3" fmla="*/ 272745 h 266534"/>
              <a:gd name="T4" fmla="*/ 686101 w 720077"/>
              <a:gd name="T5" fmla="*/ 0 h 266534"/>
              <a:gd name="T6" fmla="*/ 0 w 720077"/>
              <a:gd name="T7" fmla="*/ 0 h 266534"/>
              <a:gd name="T8" fmla="*/ 0 w 720077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81" name="object 149"/>
          <p:cNvSpPr>
            <a:spLocks/>
          </p:cNvSpPr>
          <p:nvPr/>
        </p:nvSpPr>
        <p:spPr bwMode="auto">
          <a:xfrm>
            <a:off x="6299200" y="6591300"/>
            <a:ext cx="865188" cy="266700"/>
          </a:xfrm>
          <a:custGeom>
            <a:avLst/>
            <a:gdLst>
              <a:gd name="T0" fmla="*/ 0 w 864095"/>
              <a:gd name="T1" fmla="*/ 272745 h 266534"/>
              <a:gd name="T2" fmla="*/ 905472 w 864095"/>
              <a:gd name="T3" fmla="*/ 272745 h 266534"/>
              <a:gd name="T4" fmla="*/ 905472 w 864095"/>
              <a:gd name="T5" fmla="*/ 0 h 266534"/>
              <a:gd name="T6" fmla="*/ 0 w 864095"/>
              <a:gd name="T7" fmla="*/ 0 h 266534"/>
              <a:gd name="T8" fmla="*/ 0 w 864095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82" name="object 150"/>
          <p:cNvSpPr>
            <a:spLocks/>
          </p:cNvSpPr>
          <p:nvPr/>
        </p:nvSpPr>
        <p:spPr bwMode="auto">
          <a:xfrm>
            <a:off x="7164388" y="6591300"/>
            <a:ext cx="1079500" cy="266700"/>
          </a:xfrm>
          <a:custGeom>
            <a:avLst/>
            <a:gdLst>
              <a:gd name="T0" fmla="*/ 0 w 1080122"/>
              <a:gd name="T1" fmla="*/ 272745 h 266534"/>
              <a:gd name="T2" fmla="*/ 1057345 w 1080122"/>
              <a:gd name="T3" fmla="*/ 272745 h 266534"/>
              <a:gd name="T4" fmla="*/ 1057345 w 1080122"/>
              <a:gd name="T5" fmla="*/ 0 h 266534"/>
              <a:gd name="T6" fmla="*/ 0 w 1080122"/>
              <a:gd name="T7" fmla="*/ 0 h 266534"/>
              <a:gd name="T8" fmla="*/ 0 w 1080122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83" name="object 151"/>
          <p:cNvSpPr>
            <a:spLocks/>
          </p:cNvSpPr>
          <p:nvPr/>
        </p:nvSpPr>
        <p:spPr bwMode="auto">
          <a:xfrm>
            <a:off x="8243888" y="6591300"/>
            <a:ext cx="900112" cy="266700"/>
          </a:xfrm>
          <a:custGeom>
            <a:avLst/>
            <a:gdLst>
              <a:gd name="T0" fmla="*/ 0 w 899591"/>
              <a:gd name="T1" fmla="*/ 272745 h 266534"/>
              <a:gd name="T2" fmla="*/ 919071 w 899591"/>
              <a:gd name="T3" fmla="*/ 272745 h 266534"/>
              <a:gd name="T4" fmla="*/ 919071 w 899591"/>
              <a:gd name="T5" fmla="*/ 0 h 266534"/>
              <a:gd name="T6" fmla="*/ 0 w 899591"/>
              <a:gd name="T7" fmla="*/ 0 h 266534"/>
              <a:gd name="T8" fmla="*/ 0 w 899591"/>
              <a:gd name="T9" fmla="*/ 272745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84" name="object 152"/>
          <p:cNvSpPr>
            <a:spLocks/>
          </p:cNvSpPr>
          <p:nvPr/>
        </p:nvSpPr>
        <p:spPr bwMode="auto">
          <a:xfrm>
            <a:off x="3889375" y="484188"/>
            <a:ext cx="0" cy="268287"/>
          </a:xfrm>
          <a:custGeom>
            <a:avLst/>
            <a:gdLst>
              <a:gd name="T0" fmla="*/ 0 h 267970"/>
              <a:gd name="T1" fmla="*/ 279953 h 267970"/>
              <a:gd name="T2" fmla="*/ 0 60000 65536"/>
              <a:gd name="T3" fmla="*/ 0 60000 65536"/>
              <a:gd name="T4" fmla="*/ 0 h 267970"/>
              <a:gd name="T5" fmla="*/ 267970 h 26797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7970">
                <a:moveTo>
                  <a:pt x="0" y="0"/>
                </a:moveTo>
                <a:lnTo>
                  <a:pt x="0" y="26797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85" name="object 153"/>
          <p:cNvSpPr>
            <a:spLocks/>
          </p:cNvSpPr>
          <p:nvPr/>
        </p:nvSpPr>
        <p:spPr bwMode="auto">
          <a:xfrm>
            <a:off x="3889375" y="752475"/>
            <a:ext cx="0" cy="619125"/>
          </a:xfrm>
          <a:custGeom>
            <a:avLst/>
            <a:gdLst>
              <a:gd name="T0" fmla="*/ 0 h 619759"/>
              <a:gd name="T1" fmla="*/ 596728 h 619759"/>
              <a:gd name="T2" fmla="*/ 0 60000 65536"/>
              <a:gd name="T3" fmla="*/ 0 60000 65536"/>
              <a:gd name="T4" fmla="*/ 0 h 619759"/>
              <a:gd name="T5" fmla="*/ 619759 h 61975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9759">
                <a:moveTo>
                  <a:pt x="0" y="0"/>
                </a:moveTo>
                <a:lnTo>
                  <a:pt x="0" y="619759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86" name="object 154"/>
          <p:cNvSpPr>
            <a:spLocks/>
          </p:cNvSpPr>
          <p:nvPr/>
        </p:nvSpPr>
        <p:spPr bwMode="auto">
          <a:xfrm>
            <a:off x="3889375" y="1371600"/>
            <a:ext cx="0" cy="5486400"/>
          </a:xfrm>
          <a:custGeom>
            <a:avLst/>
            <a:gdLst>
              <a:gd name="T0" fmla="*/ 0 h 5486015"/>
              <a:gd name="T1" fmla="*/ 5500278 h 5486015"/>
              <a:gd name="T2" fmla="*/ 0 60000 65536"/>
              <a:gd name="T3" fmla="*/ 0 60000 65536"/>
              <a:gd name="T4" fmla="*/ 0 h 5486015"/>
              <a:gd name="T5" fmla="*/ 5486015 h 548601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486015">
                <a:moveTo>
                  <a:pt x="0" y="0"/>
                </a:moveTo>
                <a:lnTo>
                  <a:pt x="0" y="548601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87" name="object 155"/>
          <p:cNvSpPr>
            <a:spLocks/>
          </p:cNvSpPr>
          <p:nvPr/>
        </p:nvSpPr>
        <p:spPr bwMode="auto">
          <a:xfrm>
            <a:off x="4787900" y="752475"/>
            <a:ext cx="0" cy="6105525"/>
          </a:xfrm>
          <a:custGeom>
            <a:avLst/>
            <a:gdLst>
              <a:gd name="T0" fmla="*/ 0 h 6105775"/>
              <a:gd name="T1" fmla="*/ 6096525 h 6105775"/>
              <a:gd name="T2" fmla="*/ 0 60000 65536"/>
              <a:gd name="T3" fmla="*/ 0 60000 65536"/>
              <a:gd name="T4" fmla="*/ 0 h 6105775"/>
              <a:gd name="T5" fmla="*/ 6105775 h 61057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88" name="object 156"/>
          <p:cNvSpPr>
            <a:spLocks/>
          </p:cNvSpPr>
          <p:nvPr/>
        </p:nvSpPr>
        <p:spPr bwMode="auto">
          <a:xfrm>
            <a:off x="5580063" y="752475"/>
            <a:ext cx="0" cy="6105525"/>
          </a:xfrm>
          <a:custGeom>
            <a:avLst/>
            <a:gdLst>
              <a:gd name="T0" fmla="*/ 0 h 6105775"/>
              <a:gd name="T1" fmla="*/ 6096525 h 6105775"/>
              <a:gd name="T2" fmla="*/ 0 60000 65536"/>
              <a:gd name="T3" fmla="*/ 0 60000 65536"/>
              <a:gd name="T4" fmla="*/ 0 h 6105775"/>
              <a:gd name="T5" fmla="*/ 6105775 h 61057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89" name="object 157"/>
          <p:cNvSpPr>
            <a:spLocks/>
          </p:cNvSpPr>
          <p:nvPr/>
        </p:nvSpPr>
        <p:spPr bwMode="auto">
          <a:xfrm>
            <a:off x="6299200" y="484188"/>
            <a:ext cx="0" cy="6373812"/>
          </a:xfrm>
          <a:custGeom>
            <a:avLst/>
            <a:gdLst>
              <a:gd name="T0" fmla="*/ 0 h 6373745"/>
              <a:gd name="T1" fmla="*/ 6376224 h 6373745"/>
              <a:gd name="T2" fmla="*/ 0 60000 65536"/>
              <a:gd name="T3" fmla="*/ 0 60000 65536"/>
              <a:gd name="T4" fmla="*/ 0 h 6373745"/>
              <a:gd name="T5" fmla="*/ 6373745 h 63737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373745">
                <a:moveTo>
                  <a:pt x="0" y="0"/>
                </a:moveTo>
                <a:lnTo>
                  <a:pt x="0" y="637374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90" name="object 158"/>
          <p:cNvSpPr>
            <a:spLocks/>
          </p:cNvSpPr>
          <p:nvPr/>
        </p:nvSpPr>
        <p:spPr bwMode="auto">
          <a:xfrm>
            <a:off x="7164388" y="752475"/>
            <a:ext cx="0" cy="6105525"/>
          </a:xfrm>
          <a:custGeom>
            <a:avLst/>
            <a:gdLst>
              <a:gd name="T0" fmla="*/ 0 h 6105775"/>
              <a:gd name="T1" fmla="*/ 6096525 h 6105775"/>
              <a:gd name="T2" fmla="*/ 0 60000 65536"/>
              <a:gd name="T3" fmla="*/ 0 60000 65536"/>
              <a:gd name="T4" fmla="*/ 0 h 6105775"/>
              <a:gd name="T5" fmla="*/ 6105775 h 61057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91" name="object 159"/>
          <p:cNvSpPr>
            <a:spLocks/>
          </p:cNvSpPr>
          <p:nvPr/>
        </p:nvSpPr>
        <p:spPr bwMode="auto">
          <a:xfrm>
            <a:off x="8243888" y="752475"/>
            <a:ext cx="0" cy="6105525"/>
          </a:xfrm>
          <a:custGeom>
            <a:avLst/>
            <a:gdLst>
              <a:gd name="T0" fmla="*/ 0 h 6105775"/>
              <a:gd name="T1" fmla="*/ 6096525 h 6105775"/>
              <a:gd name="T2" fmla="*/ 0 60000 65536"/>
              <a:gd name="T3" fmla="*/ 0 60000 65536"/>
              <a:gd name="T4" fmla="*/ 0 h 6105775"/>
              <a:gd name="T5" fmla="*/ 6105775 h 61057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92" name="object 160"/>
          <p:cNvSpPr>
            <a:spLocks/>
          </p:cNvSpPr>
          <p:nvPr/>
        </p:nvSpPr>
        <p:spPr bwMode="auto">
          <a:xfrm>
            <a:off x="3876675" y="765175"/>
            <a:ext cx="5267325" cy="0"/>
          </a:xfrm>
          <a:custGeom>
            <a:avLst/>
            <a:gdLst>
              <a:gd name="T0" fmla="*/ 0 w 5266943"/>
              <a:gd name="T1" fmla="*/ 5281095 w 5266943"/>
              <a:gd name="T2" fmla="*/ 0 60000 65536"/>
              <a:gd name="T3" fmla="*/ 0 60000 65536"/>
              <a:gd name="T4" fmla="*/ 0 w 5266943"/>
              <a:gd name="T5" fmla="*/ 5266943 w 526694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266943">
                <a:moveTo>
                  <a:pt x="0" y="0"/>
                </a:moveTo>
                <a:lnTo>
                  <a:pt x="5266943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93" name="object 161"/>
          <p:cNvSpPr>
            <a:spLocks/>
          </p:cNvSpPr>
          <p:nvPr/>
        </p:nvSpPr>
        <p:spPr bwMode="auto">
          <a:xfrm>
            <a:off x="28575" y="1358900"/>
            <a:ext cx="3873500" cy="0"/>
          </a:xfrm>
          <a:custGeom>
            <a:avLst/>
            <a:gdLst>
              <a:gd name="T0" fmla="*/ 0 w 3873880"/>
              <a:gd name="T1" fmla="*/ 3859843 w 3873880"/>
              <a:gd name="T2" fmla="*/ 0 60000 65536"/>
              <a:gd name="T3" fmla="*/ 0 60000 65536"/>
              <a:gd name="T4" fmla="*/ 0 w 3873880"/>
              <a:gd name="T5" fmla="*/ 3873880 w 387388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73880">
                <a:moveTo>
                  <a:pt x="0" y="0"/>
                </a:moveTo>
                <a:lnTo>
                  <a:pt x="3873880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94" name="object 162"/>
          <p:cNvSpPr>
            <a:spLocks/>
          </p:cNvSpPr>
          <p:nvPr/>
        </p:nvSpPr>
        <p:spPr bwMode="auto">
          <a:xfrm>
            <a:off x="3902075" y="1358900"/>
            <a:ext cx="5241925" cy="0"/>
          </a:xfrm>
          <a:custGeom>
            <a:avLst/>
            <a:gdLst>
              <a:gd name="T0" fmla="*/ 0 w 5241543"/>
              <a:gd name="T1" fmla="*/ 5255696 w 5241543"/>
              <a:gd name="T2" fmla="*/ 0 60000 65536"/>
              <a:gd name="T3" fmla="*/ 0 60000 65536"/>
              <a:gd name="T4" fmla="*/ 0 w 5241543"/>
              <a:gd name="T5" fmla="*/ 5241543 w 524154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241543">
                <a:moveTo>
                  <a:pt x="0" y="0"/>
                </a:moveTo>
                <a:lnTo>
                  <a:pt x="5241543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95" name="object 163"/>
          <p:cNvSpPr>
            <a:spLocks/>
          </p:cNvSpPr>
          <p:nvPr/>
        </p:nvSpPr>
        <p:spPr bwMode="auto">
          <a:xfrm>
            <a:off x="28575" y="1625600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96" name="object 164"/>
          <p:cNvSpPr>
            <a:spLocks/>
          </p:cNvSpPr>
          <p:nvPr/>
        </p:nvSpPr>
        <p:spPr bwMode="auto">
          <a:xfrm>
            <a:off x="28575" y="2070100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97" name="object 165"/>
          <p:cNvSpPr>
            <a:spLocks/>
          </p:cNvSpPr>
          <p:nvPr/>
        </p:nvSpPr>
        <p:spPr bwMode="auto">
          <a:xfrm>
            <a:off x="28575" y="2336800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98" name="object 166"/>
          <p:cNvSpPr>
            <a:spLocks/>
          </p:cNvSpPr>
          <p:nvPr/>
        </p:nvSpPr>
        <p:spPr bwMode="auto">
          <a:xfrm>
            <a:off x="28575" y="2603500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99" name="object 167"/>
          <p:cNvSpPr>
            <a:spLocks/>
          </p:cNvSpPr>
          <p:nvPr/>
        </p:nvSpPr>
        <p:spPr bwMode="auto">
          <a:xfrm>
            <a:off x="28575" y="2870200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00" name="object 168"/>
          <p:cNvSpPr>
            <a:spLocks/>
          </p:cNvSpPr>
          <p:nvPr/>
        </p:nvSpPr>
        <p:spPr bwMode="auto">
          <a:xfrm>
            <a:off x="28575" y="3136900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01" name="object 169"/>
          <p:cNvSpPr>
            <a:spLocks/>
          </p:cNvSpPr>
          <p:nvPr/>
        </p:nvSpPr>
        <p:spPr bwMode="auto">
          <a:xfrm>
            <a:off x="28575" y="3402013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02" name="object 170"/>
          <p:cNvSpPr>
            <a:spLocks/>
          </p:cNvSpPr>
          <p:nvPr/>
        </p:nvSpPr>
        <p:spPr bwMode="auto">
          <a:xfrm>
            <a:off x="28575" y="3668713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03" name="object 171"/>
          <p:cNvSpPr>
            <a:spLocks/>
          </p:cNvSpPr>
          <p:nvPr/>
        </p:nvSpPr>
        <p:spPr bwMode="auto">
          <a:xfrm>
            <a:off x="28575" y="3935413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04" name="object 172"/>
          <p:cNvSpPr>
            <a:spLocks/>
          </p:cNvSpPr>
          <p:nvPr/>
        </p:nvSpPr>
        <p:spPr bwMode="auto">
          <a:xfrm>
            <a:off x="28575" y="4202113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05" name="object 173"/>
          <p:cNvSpPr>
            <a:spLocks/>
          </p:cNvSpPr>
          <p:nvPr/>
        </p:nvSpPr>
        <p:spPr bwMode="auto">
          <a:xfrm>
            <a:off x="28575" y="4468813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06" name="object 174"/>
          <p:cNvSpPr>
            <a:spLocks/>
          </p:cNvSpPr>
          <p:nvPr/>
        </p:nvSpPr>
        <p:spPr bwMode="auto">
          <a:xfrm>
            <a:off x="28575" y="4735513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07" name="object 175"/>
          <p:cNvSpPr>
            <a:spLocks/>
          </p:cNvSpPr>
          <p:nvPr/>
        </p:nvSpPr>
        <p:spPr bwMode="auto">
          <a:xfrm>
            <a:off x="28575" y="5002213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08" name="object 176"/>
          <p:cNvSpPr>
            <a:spLocks/>
          </p:cNvSpPr>
          <p:nvPr/>
        </p:nvSpPr>
        <p:spPr bwMode="auto">
          <a:xfrm>
            <a:off x="28575" y="5268913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09" name="object 177"/>
          <p:cNvSpPr>
            <a:spLocks/>
          </p:cNvSpPr>
          <p:nvPr/>
        </p:nvSpPr>
        <p:spPr bwMode="auto">
          <a:xfrm>
            <a:off x="28575" y="5522913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10" name="object 178"/>
          <p:cNvSpPr>
            <a:spLocks/>
          </p:cNvSpPr>
          <p:nvPr/>
        </p:nvSpPr>
        <p:spPr bwMode="auto">
          <a:xfrm>
            <a:off x="28575" y="5791200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11" name="object 179"/>
          <p:cNvSpPr>
            <a:spLocks/>
          </p:cNvSpPr>
          <p:nvPr/>
        </p:nvSpPr>
        <p:spPr bwMode="auto">
          <a:xfrm>
            <a:off x="28575" y="6057900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12" name="object 180"/>
          <p:cNvSpPr>
            <a:spLocks/>
          </p:cNvSpPr>
          <p:nvPr/>
        </p:nvSpPr>
        <p:spPr bwMode="auto">
          <a:xfrm>
            <a:off x="28575" y="6324600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13" name="object 181"/>
          <p:cNvSpPr>
            <a:spLocks/>
          </p:cNvSpPr>
          <p:nvPr/>
        </p:nvSpPr>
        <p:spPr bwMode="auto">
          <a:xfrm>
            <a:off x="28575" y="6591300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14" name="object 182"/>
          <p:cNvSpPr>
            <a:spLocks/>
          </p:cNvSpPr>
          <p:nvPr/>
        </p:nvSpPr>
        <p:spPr bwMode="auto">
          <a:xfrm>
            <a:off x="34925" y="484188"/>
            <a:ext cx="0" cy="6373812"/>
          </a:xfrm>
          <a:custGeom>
            <a:avLst/>
            <a:gdLst>
              <a:gd name="T0" fmla="*/ 0 h 6373745"/>
              <a:gd name="T1" fmla="*/ 6376224 h 6373745"/>
              <a:gd name="T2" fmla="*/ 0 60000 65536"/>
              <a:gd name="T3" fmla="*/ 0 60000 65536"/>
              <a:gd name="T4" fmla="*/ 0 h 6373745"/>
              <a:gd name="T5" fmla="*/ 6373745 h 63737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373745">
                <a:moveTo>
                  <a:pt x="0" y="0"/>
                </a:moveTo>
                <a:lnTo>
                  <a:pt x="0" y="637374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15" name="object 183"/>
          <p:cNvSpPr>
            <a:spLocks/>
          </p:cNvSpPr>
          <p:nvPr/>
        </p:nvSpPr>
        <p:spPr bwMode="auto">
          <a:xfrm>
            <a:off x="9144000" y="484188"/>
            <a:ext cx="0" cy="6373812"/>
          </a:xfrm>
          <a:custGeom>
            <a:avLst/>
            <a:gdLst>
              <a:gd name="T0" fmla="*/ 0 h 6373745"/>
              <a:gd name="T1" fmla="*/ 6376224 h 6373745"/>
              <a:gd name="T2" fmla="*/ 0 60000 65536"/>
              <a:gd name="T3" fmla="*/ 0 60000 65536"/>
              <a:gd name="T4" fmla="*/ 0 h 6373745"/>
              <a:gd name="T5" fmla="*/ 6373745 h 63737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373745">
                <a:moveTo>
                  <a:pt x="0" y="0"/>
                </a:moveTo>
                <a:lnTo>
                  <a:pt x="0" y="637374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16" name="object 184"/>
          <p:cNvSpPr>
            <a:spLocks/>
          </p:cNvSpPr>
          <p:nvPr/>
        </p:nvSpPr>
        <p:spPr bwMode="auto">
          <a:xfrm>
            <a:off x="28575" y="490538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17" name="object 185"/>
          <p:cNvSpPr>
            <a:spLocks/>
          </p:cNvSpPr>
          <p:nvPr/>
        </p:nvSpPr>
        <p:spPr bwMode="auto">
          <a:xfrm>
            <a:off x="28575" y="6858000"/>
            <a:ext cx="9115425" cy="0"/>
          </a:xfrm>
          <a:custGeom>
            <a:avLst/>
            <a:gdLst>
              <a:gd name="T0" fmla="*/ 0 w 9115424"/>
              <a:gd name="T1" fmla="*/ 9115461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18" name="object 186"/>
          <p:cNvSpPr txBox="1">
            <a:spLocks noChangeArrowheads="1"/>
          </p:cNvSpPr>
          <p:nvPr/>
        </p:nvSpPr>
        <p:spPr bwMode="auto">
          <a:xfrm>
            <a:off x="1168400" y="823913"/>
            <a:ext cx="15875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Расходное полномочие</a:t>
            </a:r>
            <a:endParaRPr lang="ru-RU" altLang="ru-RU" sz="1200"/>
          </a:p>
        </p:txBody>
      </p:sp>
      <p:sp>
        <p:nvSpPr>
          <p:cNvPr id="18619" name="object 187"/>
          <p:cNvSpPr txBox="1">
            <a:spLocks noChangeArrowheads="1"/>
          </p:cNvSpPr>
          <p:nvPr/>
        </p:nvSpPr>
        <p:spPr bwMode="auto">
          <a:xfrm>
            <a:off x="4149725" y="527050"/>
            <a:ext cx="18907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Финансирование (БЮДЖЕТ)</a:t>
            </a:r>
            <a:endParaRPr lang="ru-RU" altLang="ru-RU" sz="1200"/>
          </a:p>
        </p:txBody>
      </p:sp>
      <p:sp>
        <p:nvSpPr>
          <p:cNvPr id="18620" name="object 188"/>
          <p:cNvSpPr txBox="1">
            <a:spLocks noChangeArrowheads="1"/>
          </p:cNvSpPr>
          <p:nvPr/>
        </p:nvSpPr>
        <p:spPr bwMode="auto">
          <a:xfrm>
            <a:off x="6942138" y="527050"/>
            <a:ext cx="15621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Внебюджетные фонды</a:t>
            </a:r>
            <a:endParaRPr lang="ru-RU" altLang="ru-RU" sz="1200"/>
          </a:p>
        </p:txBody>
      </p:sp>
      <p:sp>
        <p:nvSpPr>
          <p:cNvPr id="18621" name="object 189"/>
          <p:cNvSpPr txBox="1">
            <a:spLocks noChangeArrowheads="1"/>
          </p:cNvSpPr>
          <p:nvPr/>
        </p:nvSpPr>
        <p:spPr bwMode="auto">
          <a:xfrm>
            <a:off x="3913188" y="969963"/>
            <a:ext cx="8524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федеральный</a:t>
            </a:r>
          </a:p>
        </p:txBody>
      </p:sp>
      <p:sp>
        <p:nvSpPr>
          <p:cNvPr id="18622" name="object 190"/>
          <p:cNvSpPr txBox="1">
            <a:spLocks noChangeArrowheads="1"/>
          </p:cNvSpPr>
          <p:nvPr/>
        </p:nvSpPr>
        <p:spPr bwMode="auto">
          <a:xfrm>
            <a:off x="4857750" y="969963"/>
            <a:ext cx="6508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областной</a:t>
            </a:r>
          </a:p>
        </p:txBody>
      </p:sp>
      <p:sp>
        <p:nvSpPr>
          <p:cNvPr id="18623" name="object 191"/>
          <p:cNvSpPr txBox="1">
            <a:spLocks noChangeArrowheads="1"/>
          </p:cNvSpPr>
          <p:nvPr/>
        </p:nvSpPr>
        <p:spPr bwMode="auto">
          <a:xfrm>
            <a:off x="5665788" y="969963"/>
            <a:ext cx="5492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местный</a:t>
            </a:r>
          </a:p>
        </p:txBody>
      </p:sp>
      <p:sp>
        <p:nvSpPr>
          <p:cNvPr id="18624" name="object 192"/>
          <p:cNvSpPr txBox="1">
            <a:spLocks noChangeArrowheads="1"/>
          </p:cNvSpPr>
          <p:nvPr/>
        </p:nvSpPr>
        <p:spPr bwMode="auto">
          <a:xfrm>
            <a:off x="6346825" y="969963"/>
            <a:ext cx="7715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пенсионный</a:t>
            </a:r>
          </a:p>
        </p:txBody>
      </p:sp>
      <p:sp>
        <p:nvSpPr>
          <p:cNvPr id="18625" name="object 193"/>
          <p:cNvSpPr txBox="1">
            <a:spLocks noChangeArrowheads="1"/>
          </p:cNvSpPr>
          <p:nvPr/>
        </p:nvSpPr>
        <p:spPr bwMode="auto">
          <a:xfrm>
            <a:off x="7254875" y="801688"/>
            <a:ext cx="900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обязательного медицинского страхования</a:t>
            </a:r>
          </a:p>
        </p:txBody>
      </p:sp>
      <p:sp>
        <p:nvSpPr>
          <p:cNvPr id="18626" name="object 194"/>
          <p:cNvSpPr txBox="1">
            <a:spLocks noChangeArrowheads="1"/>
          </p:cNvSpPr>
          <p:nvPr/>
        </p:nvSpPr>
        <p:spPr bwMode="auto">
          <a:xfrm>
            <a:off x="8302625" y="885825"/>
            <a:ext cx="7858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0638" indent="-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социального страхования</a:t>
            </a:r>
          </a:p>
        </p:txBody>
      </p:sp>
      <p:sp>
        <p:nvSpPr>
          <p:cNvPr id="18627" name="object 195"/>
          <p:cNvSpPr txBox="1">
            <a:spLocks noChangeArrowheads="1"/>
          </p:cNvSpPr>
          <p:nvPr/>
        </p:nvSpPr>
        <p:spPr bwMode="auto">
          <a:xfrm>
            <a:off x="93663" y="1392238"/>
            <a:ext cx="1597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Национальная оборона</a:t>
            </a:r>
            <a:endParaRPr lang="ru-RU" altLang="ru-RU" sz="1200"/>
          </a:p>
        </p:txBody>
      </p:sp>
      <p:sp>
        <p:nvSpPr>
          <p:cNvPr id="198" name="object 198"/>
          <p:cNvSpPr txBox="1"/>
          <p:nvPr/>
        </p:nvSpPr>
        <p:spPr>
          <a:xfrm>
            <a:off x="4302125" y="1341438"/>
            <a:ext cx="109538" cy="192087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√</a:t>
            </a:r>
            <a:endParaRPr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8629" name="object 199"/>
          <p:cNvSpPr txBox="1">
            <a:spLocks noChangeArrowheads="1"/>
          </p:cNvSpPr>
          <p:nvPr/>
        </p:nvSpPr>
        <p:spPr bwMode="auto">
          <a:xfrm>
            <a:off x="93663" y="1655763"/>
            <a:ext cx="37734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20775" algn="l"/>
                <a:tab pos="2146300" algn="l"/>
                <a:tab pos="23717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120775" algn="l"/>
                <a:tab pos="2146300" algn="l"/>
                <a:tab pos="23717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20775" algn="l"/>
                <a:tab pos="2146300" algn="l"/>
                <a:tab pos="23717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120775" algn="l"/>
                <a:tab pos="2146300" algn="l"/>
                <a:tab pos="2371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120775" algn="l"/>
                <a:tab pos="2146300" algn="l"/>
                <a:tab pos="2371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120775" algn="l"/>
                <a:tab pos="2146300" algn="l"/>
                <a:tab pos="2371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120775" algn="l"/>
                <a:tab pos="2146300" algn="l"/>
                <a:tab pos="2371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120775" algn="l"/>
                <a:tab pos="2146300" algn="l"/>
                <a:tab pos="2371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120775" algn="l"/>
                <a:tab pos="2146300" algn="l"/>
                <a:tab pos="2371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Национальная	безопасность	и	правоохранительная деятельность</a:t>
            </a:r>
            <a:endParaRPr lang="ru-RU" altLang="ru-RU" sz="1200"/>
          </a:p>
        </p:txBody>
      </p:sp>
      <p:sp>
        <p:nvSpPr>
          <p:cNvPr id="202" name="object 202"/>
          <p:cNvSpPr txBox="1"/>
          <p:nvPr/>
        </p:nvSpPr>
        <p:spPr>
          <a:xfrm>
            <a:off x="4302125" y="16954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√</a:t>
            </a:r>
            <a:endParaRPr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Symbo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5146675" y="16954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√</a:t>
            </a:r>
            <a:endParaRPr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Symbo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902325" y="16954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√</a:t>
            </a:r>
            <a:endParaRPr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Symbol"/>
            </a:endParaRPr>
          </a:p>
        </p:txBody>
      </p:sp>
      <p:sp>
        <p:nvSpPr>
          <p:cNvPr id="18633" name="object 209"/>
          <p:cNvSpPr txBox="1">
            <a:spLocks noChangeArrowheads="1"/>
          </p:cNvSpPr>
          <p:nvPr/>
        </p:nvSpPr>
        <p:spPr bwMode="auto">
          <a:xfrm>
            <a:off x="93663" y="2097088"/>
            <a:ext cx="26257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Национальная экономика, </a:t>
            </a:r>
            <a:r>
              <a:rPr lang="ru-RU" altLang="ru-RU" sz="1200"/>
              <a:t>в том числе:</a:t>
            </a:r>
          </a:p>
        </p:txBody>
      </p:sp>
      <p:sp>
        <p:nvSpPr>
          <p:cNvPr id="212" name="object 212"/>
          <p:cNvSpPr txBox="1"/>
          <p:nvPr/>
        </p:nvSpPr>
        <p:spPr>
          <a:xfrm>
            <a:off x="4302125" y="20510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215" name="object 215"/>
          <p:cNvSpPr txBox="1"/>
          <p:nvPr/>
        </p:nvSpPr>
        <p:spPr>
          <a:xfrm>
            <a:off x="5146675" y="20510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18636" name="object 216"/>
          <p:cNvSpPr txBox="1">
            <a:spLocks noChangeArrowheads="1"/>
          </p:cNvSpPr>
          <p:nvPr/>
        </p:nvSpPr>
        <p:spPr bwMode="auto">
          <a:xfrm>
            <a:off x="233363" y="2363788"/>
            <a:ext cx="23923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i="1"/>
              <a:t>Топливно-энергетический комплекс</a:t>
            </a:r>
            <a:endParaRPr lang="ru-RU" altLang="ru-RU" sz="1200"/>
          </a:p>
        </p:txBody>
      </p:sp>
      <p:sp>
        <p:nvSpPr>
          <p:cNvPr id="219" name="object 219"/>
          <p:cNvSpPr txBox="1"/>
          <p:nvPr/>
        </p:nvSpPr>
        <p:spPr>
          <a:xfrm>
            <a:off x="4302125" y="23177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5146675" y="23177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18639" name="object 223"/>
          <p:cNvSpPr txBox="1">
            <a:spLocks noChangeArrowheads="1"/>
          </p:cNvSpPr>
          <p:nvPr/>
        </p:nvSpPr>
        <p:spPr bwMode="auto">
          <a:xfrm>
            <a:off x="233363" y="2630488"/>
            <a:ext cx="26273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i="1" dirty="0"/>
              <a:t>Исследование и использование космоса</a:t>
            </a:r>
            <a:endParaRPr lang="ru-RU" altLang="ru-RU" sz="1200" dirty="0"/>
          </a:p>
        </p:txBody>
      </p:sp>
      <p:sp>
        <p:nvSpPr>
          <p:cNvPr id="226" name="object 226"/>
          <p:cNvSpPr txBox="1"/>
          <p:nvPr/>
        </p:nvSpPr>
        <p:spPr>
          <a:xfrm>
            <a:off x="4302125" y="25844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18641" name="object 227"/>
          <p:cNvSpPr txBox="1">
            <a:spLocks noChangeArrowheads="1"/>
          </p:cNvSpPr>
          <p:nvPr/>
        </p:nvSpPr>
        <p:spPr bwMode="auto">
          <a:xfrm>
            <a:off x="233363" y="2897188"/>
            <a:ext cx="30464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i="1"/>
              <a:t>Воспроизводство минерально-сырьевой базы</a:t>
            </a:r>
            <a:endParaRPr lang="ru-RU" altLang="ru-RU" sz="1200"/>
          </a:p>
        </p:txBody>
      </p:sp>
      <p:sp>
        <p:nvSpPr>
          <p:cNvPr id="230" name="object 230"/>
          <p:cNvSpPr txBox="1"/>
          <p:nvPr/>
        </p:nvSpPr>
        <p:spPr>
          <a:xfrm>
            <a:off x="4302125" y="28511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233" name="object 233"/>
          <p:cNvSpPr txBox="1"/>
          <p:nvPr/>
        </p:nvSpPr>
        <p:spPr>
          <a:xfrm>
            <a:off x="5146675" y="28511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18644" name="object 234"/>
          <p:cNvSpPr txBox="1">
            <a:spLocks noChangeArrowheads="1"/>
          </p:cNvSpPr>
          <p:nvPr/>
        </p:nvSpPr>
        <p:spPr bwMode="auto">
          <a:xfrm>
            <a:off x="233363" y="3163888"/>
            <a:ext cx="23844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i="1"/>
              <a:t>Сельское хозяйство и рыболовство</a:t>
            </a:r>
            <a:endParaRPr lang="ru-RU" altLang="ru-RU" sz="1200"/>
          </a:p>
        </p:txBody>
      </p:sp>
      <p:sp>
        <p:nvSpPr>
          <p:cNvPr id="237" name="object 237"/>
          <p:cNvSpPr txBox="1"/>
          <p:nvPr/>
        </p:nvSpPr>
        <p:spPr>
          <a:xfrm>
            <a:off x="4302125" y="31178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240" name="object 240"/>
          <p:cNvSpPr txBox="1"/>
          <p:nvPr/>
        </p:nvSpPr>
        <p:spPr>
          <a:xfrm>
            <a:off x="5146675" y="31178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18647" name="object 244"/>
          <p:cNvSpPr txBox="1">
            <a:spLocks noChangeArrowheads="1"/>
          </p:cNvSpPr>
          <p:nvPr/>
        </p:nvSpPr>
        <p:spPr bwMode="auto">
          <a:xfrm>
            <a:off x="233363" y="3430588"/>
            <a:ext cx="12223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i="1"/>
              <a:t>Водное хозяйство</a:t>
            </a:r>
            <a:endParaRPr lang="ru-RU" altLang="ru-RU" sz="1200"/>
          </a:p>
        </p:txBody>
      </p:sp>
      <p:sp>
        <p:nvSpPr>
          <p:cNvPr id="247" name="object 247"/>
          <p:cNvSpPr txBox="1"/>
          <p:nvPr/>
        </p:nvSpPr>
        <p:spPr>
          <a:xfrm>
            <a:off x="4302125" y="33845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18649" name="object 248"/>
          <p:cNvSpPr txBox="1">
            <a:spLocks noChangeArrowheads="1"/>
          </p:cNvSpPr>
          <p:nvPr/>
        </p:nvSpPr>
        <p:spPr bwMode="auto">
          <a:xfrm>
            <a:off x="233363" y="3697288"/>
            <a:ext cx="12128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i="1"/>
              <a:t>Лесное хозяйство</a:t>
            </a:r>
            <a:endParaRPr lang="ru-RU" altLang="ru-RU" sz="1200"/>
          </a:p>
        </p:txBody>
      </p:sp>
      <p:sp>
        <p:nvSpPr>
          <p:cNvPr id="251" name="object 251"/>
          <p:cNvSpPr txBox="1"/>
          <p:nvPr/>
        </p:nvSpPr>
        <p:spPr>
          <a:xfrm>
            <a:off x="4302125" y="36512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254" name="object 254"/>
          <p:cNvSpPr txBox="1"/>
          <p:nvPr/>
        </p:nvSpPr>
        <p:spPr>
          <a:xfrm>
            <a:off x="5146675" y="36512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18652" name="object 255"/>
          <p:cNvSpPr txBox="1">
            <a:spLocks noChangeArrowheads="1"/>
          </p:cNvSpPr>
          <p:nvPr/>
        </p:nvSpPr>
        <p:spPr bwMode="auto">
          <a:xfrm>
            <a:off x="233363" y="3963988"/>
            <a:ext cx="7461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i="1"/>
              <a:t>Транспорт</a:t>
            </a:r>
            <a:endParaRPr lang="ru-RU" altLang="ru-RU" sz="1200"/>
          </a:p>
        </p:txBody>
      </p:sp>
      <p:sp>
        <p:nvSpPr>
          <p:cNvPr id="258" name="object 258"/>
          <p:cNvSpPr txBox="1"/>
          <p:nvPr/>
        </p:nvSpPr>
        <p:spPr>
          <a:xfrm>
            <a:off x="4302125" y="39179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261" name="object 261"/>
          <p:cNvSpPr txBox="1"/>
          <p:nvPr/>
        </p:nvSpPr>
        <p:spPr>
          <a:xfrm>
            <a:off x="5146675" y="39179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264" name="object 264"/>
          <p:cNvSpPr txBox="1"/>
          <p:nvPr/>
        </p:nvSpPr>
        <p:spPr>
          <a:xfrm>
            <a:off x="5902325" y="39179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18656" name="object 265"/>
          <p:cNvSpPr txBox="1">
            <a:spLocks noChangeArrowheads="1"/>
          </p:cNvSpPr>
          <p:nvPr/>
        </p:nvSpPr>
        <p:spPr bwMode="auto">
          <a:xfrm>
            <a:off x="233363" y="4230688"/>
            <a:ext cx="27289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i="1"/>
              <a:t>Дорожное хозяйство (дорожные фонды)</a:t>
            </a:r>
            <a:endParaRPr lang="ru-RU" altLang="ru-RU" sz="1200"/>
          </a:p>
        </p:txBody>
      </p:sp>
      <p:sp>
        <p:nvSpPr>
          <p:cNvPr id="268" name="object 268"/>
          <p:cNvSpPr txBox="1"/>
          <p:nvPr/>
        </p:nvSpPr>
        <p:spPr>
          <a:xfrm>
            <a:off x="4302125" y="41846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271" name="object 271"/>
          <p:cNvSpPr txBox="1"/>
          <p:nvPr/>
        </p:nvSpPr>
        <p:spPr>
          <a:xfrm>
            <a:off x="5146675" y="41846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274" name="object 274"/>
          <p:cNvSpPr txBox="1"/>
          <p:nvPr/>
        </p:nvSpPr>
        <p:spPr>
          <a:xfrm>
            <a:off x="5902325" y="41846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18660" name="object 275"/>
          <p:cNvSpPr txBox="1">
            <a:spLocks noChangeArrowheads="1"/>
          </p:cNvSpPr>
          <p:nvPr/>
        </p:nvSpPr>
        <p:spPr bwMode="auto">
          <a:xfrm>
            <a:off x="233363" y="4497388"/>
            <a:ext cx="148113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i="1"/>
              <a:t>Связь и информатика</a:t>
            </a:r>
            <a:endParaRPr lang="ru-RU" altLang="ru-RU" sz="1200"/>
          </a:p>
        </p:txBody>
      </p:sp>
      <p:sp>
        <p:nvSpPr>
          <p:cNvPr id="278" name="object 278"/>
          <p:cNvSpPr txBox="1"/>
          <p:nvPr/>
        </p:nvSpPr>
        <p:spPr>
          <a:xfrm>
            <a:off x="4302125" y="44513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281" name="object 281"/>
          <p:cNvSpPr txBox="1"/>
          <p:nvPr/>
        </p:nvSpPr>
        <p:spPr>
          <a:xfrm>
            <a:off x="5146675" y="44513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18663" name="object 282"/>
          <p:cNvSpPr txBox="1">
            <a:spLocks noChangeArrowheads="1"/>
          </p:cNvSpPr>
          <p:nvPr/>
        </p:nvSpPr>
        <p:spPr bwMode="auto">
          <a:xfrm>
            <a:off x="93663" y="4764088"/>
            <a:ext cx="24161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Жилищно-коммунальное хозяйство</a:t>
            </a:r>
            <a:endParaRPr lang="ru-RU" altLang="ru-RU" sz="1200"/>
          </a:p>
        </p:txBody>
      </p:sp>
      <p:sp>
        <p:nvSpPr>
          <p:cNvPr id="285" name="object 285"/>
          <p:cNvSpPr txBox="1"/>
          <p:nvPr/>
        </p:nvSpPr>
        <p:spPr>
          <a:xfrm>
            <a:off x="4302125" y="47180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288" name="object 288"/>
          <p:cNvSpPr txBox="1"/>
          <p:nvPr/>
        </p:nvSpPr>
        <p:spPr>
          <a:xfrm>
            <a:off x="5146675" y="47180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291" name="object 291"/>
          <p:cNvSpPr txBox="1"/>
          <p:nvPr/>
        </p:nvSpPr>
        <p:spPr>
          <a:xfrm>
            <a:off x="5902325" y="47180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18667" name="object 292"/>
          <p:cNvSpPr txBox="1">
            <a:spLocks noChangeArrowheads="1"/>
          </p:cNvSpPr>
          <p:nvPr/>
        </p:nvSpPr>
        <p:spPr bwMode="auto">
          <a:xfrm>
            <a:off x="128588" y="5029200"/>
            <a:ext cx="18891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Охрана окружающей среды</a:t>
            </a:r>
            <a:endParaRPr lang="ru-RU" altLang="ru-RU" sz="1200"/>
          </a:p>
        </p:txBody>
      </p:sp>
      <p:sp>
        <p:nvSpPr>
          <p:cNvPr id="295" name="object 295"/>
          <p:cNvSpPr txBox="1"/>
          <p:nvPr/>
        </p:nvSpPr>
        <p:spPr>
          <a:xfrm>
            <a:off x="4302125" y="49847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298" name="object 298"/>
          <p:cNvSpPr txBox="1"/>
          <p:nvPr/>
        </p:nvSpPr>
        <p:spPr>
          <a:xfrm>
            <a:off x="5146675" y="49847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301" name="object 301"/>
          <p:cNvSpPr txBox="1"/>
          <p:nvPr/>
        </p:nvSpPr>
        <p:spPr>
          <a:xfrm>
            <a:off x="5902325" y="49847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18671" name="object 302"/>
          <p:cNvSpPr txBox="1">
            <a:spLocks noChangeArrowheads="1"/>
          </p:cNvSpPr>
          <p:nvPr/>
        </p:nvSpPr>
        <p:spPr bwMode="auto">
          <a:xfrm>
            <a:off x="128588" y="5295900"/>
            <a:ext cx="9080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Образование</a:t>
            </a:r>
            <a:endParaRPr lang="ru-RU" altLang="ru-RU" sz="1200"/>
          </a:p>
        </p:txBody>
      </p:sp>
      <p:sp>
        <p:nvSpPr>
          <p:cNvPr id="305" name="object 305"/>
          <p:cNvSpPr txBox="1"/>
          <p:nvPr/>
        </p:nvSpPr>
        <p:spPr>
          <a:xfrm>
            <a:off x="4302125" y="524510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308" name="object 308"/>
          <p:cNvSpPr txBox="1"/>
          <p:nvPr/>
        </p:nvSpPr>
        <p:spPr>
          <a:xfrm>
            <a:off x="5146675" y="524510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311" name="object 311"/>
          <p:cNvSpPr txBox="1"/>
          <p:nvPr/>
        </p:nvSpPr>
        <p:spPr>
          <a:xfrm>
            <a:off x="5902325" y="524510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18675" name="object 312"/>
          <p:cNvSpPr txBox="1">
            <a:spLocks noChangeArrowheads="1"/>
          </p:cNvSpPr>
          <p:nvPr/>
        </p:nvSpPr>
        <p:spPr bwMode="auto">
          <a:xfrm>
            <a:off x="93663" y="5551488"/>
            <a:ext cx="18002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Культура, кинематография</a:t>
            </a:r>
            <a:endParaRPr lang="ru-RU" altLang="ru-RU" sz="1200"/>
          </a:p>
        </p:txBody>
      </p:sp>
      <p:sp>
        <p:nvSpPr>
          <p:cNvPr id="315" name="object 315"/>
          <p:cNvSpPr txBox="1"/>
          <p:nvPr/>
        </p:nvSpPr>
        <p:spPr>
          <a:xfrm>
            <a:off x="4302125" y="5507038"/>
            <a:ext cx="109538" cy="192087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318" name="object 318"/>
          <p:cNvSpPr txBox="1"/>
          <p:nvPr/>
        </p:nvSpPr>
        <p:spPr>
          <a:xfrm>
            <a:off x="5146675" y="5507038"/>
            <a:ext cx="109538" cy="192087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321" name="object 321"/>
          <p:cNvSpPr txBox="1"/>
          <p:nvPr/>
        </p:nvSpPr>
        <p:spPr>
          <a:xfrm>
            <a:off x="5902325" y="5507038"/>
            <a:ext cx="109538" cy="192087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18679" name="object 322"/>
          <p:cNvSpPr txBox="1">
            <a:spLocks noChangeArrowheads="1"/>
          </p:cNvSpPr>
          <p:nvPr/>
        </p:nvSpPr>
        <p:spPr bwMode="auto">
          <a:xfrm>
            <a:off x="93663" y="5819775"/>
            <a:ext cx="12128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Здравоохранение</a:t>
            </a:r>
            <a:endParaRPr lang="ru-RU" altLang="ru-RU" sz="1200"/>
          </a:p>
        </p:txBody>
      </p:sp>
      <p:sp>
        <p:nvSpPr>
          <p:cNvPr id="325" name="object 325"/>
          <p:cNvSpPr txBox="1"/>
          <p:nvPr/>
        </p:nvSpPr>
        <p:spPr>
          <a:xfrm>
            <a:off x="4302125" y="57737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328" name="object 328"/>
          <p:cNvSpPr txBox="1"/>
          <p:nvPr/>
        </p:nvSpPr>
        <p:spPr>
          <a:xfrm>
            <a:off x="5146675" y="57737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331" name="object 331"/>
          <p:cNvSpPr txBox="1"/>
          <p:nvPr/>
        </p:nvSpPr>
        <p:spPr>
          <a:xfrm>
            <a:off x="7667625" y="57737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18683" name="object 332"/>
          <p:cNvSpPr txBox="1">
            <a:spLocks noChangeArrowheads="1"/>
          </p:cNvSpPr>
          <p:nvPr/>
        </p:nvSpPr>
        <p:spPr bwMode="auto">
          <a:xfrm>
            <a:off x="93663" y="6086475"/>
            <a:ext cx="19399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Физическая культура и спорт</a:t>
            </a:r>
            <a:endParaRPr lang="ru-RU" altLang="ru-RU" sz="1200"/>
          </a:p>
        </p:txBody>
      </p:sp>
      <p:sp>
        <p:nvSpPr>
          <p:cNvPr id="335" name="object 335"/>
          <p:cNvSpPr txBox="1"/>
          <p:nvPr/>
        </p:nvSpPr>
        <p:spPr>
          <a:xfrm>
            <a:off x="4302125" y="60404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338" name="object 338"/>
          <p:cNvSpPr txBox="1"/>
          <p:nvPr/>
        </p:nvSpPr>
        <p:spPr>
          <a:xfrm>
            <a:off x="5146675" y="60404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341" name="object 341"/>
          <p:cNvSpPr txBox="1"/>
          <p:nvPr/>
        </p:nvSpPr>
        <p:spPr>
          <a:xfrm>
            <a:off x="5902325" y="60404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18687" name="object 342"/>
          <p:cNvSpPr txBox="1">
            <a:spLocks noChangeArrowheads="1"/>
          </p:cNvSpPr>
          <p:nvPr/>
        </p:nvSpPr>
        <p:spPr bwMode="auto">
          <a:xfrm>
            <a:off x="93663" y="6353175"/>
            <a:ext cx="14747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Социальная политика</a:t>
            </a:r>
            <a:endParaRPr lang="ru-RU" altLang="ru-RU" sz="1200"/>
          </a:p>
        </p:txBody>
      </p:sp>
      <p:sp>
        <p:nvSpPr>
          <p:cNvPr id="345" name="object 345"/>
          <p:cNvSpPr txBox="1"/>
          <p:nvPr/>
        </p:nvSpPr>
        <p:spPr>
          <a:xfrm>
            <a:off x="4302125" y="63071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348" name="object 348"/>
          <p:cNvSpPr txBox="1"/>
          <p:nvPr/>
        </p:nvSpPr>
        <p:spPr>
          <a:xfrm>
            <a:off x="5146675" y="63071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351" name="object 351"/>
          <p:cNvSpPr txBox="1"/>
          <p:nvPr/>
        </p:nvSpPr>
        <p:spPr>
          <a:xfrm>
            <a:off x="6696075" y="63071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354" name="object 354"/>
          <p:cNvSpPr txBox="1"/>
          <p:nvPr/>
        </p:nvSpPr>
        <p:spPr>
          <a:xfrm>
            <a:off x="8656638" y="6307138"/>
            <a:ext cx="109537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18692" name="object 355"/>
          <p:cNvSpPr txBox="1">
            <a:spLocks noChangeArrowheads="1"/>
          </p:cNvSpPr>
          <p:nvPr/>
        </p:nvSpPr>
        <p:spPr bwMode="auto">
          <a:xfrm>
            <a:off x="93663" y="6626225"/>
            <a:ext cx="21986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Средства массовой информации</a:t>
            </a:r>
            <a:endParaRPr lang="ru-RU" altLang="ru-RU" sz="1200"/>
          </a:p>
        </p:txBody>
      </p:sp>
      <p:sp>
        <p:nvSpPr>
          <p:cNvPr id="358" name="object 358"/>
          <p:cNvSpPr txBox="1"/>
          <p:nvPr/>
        </p:nvSpPr>
        <p:spPr>
          <a:xfrm>
            <a:off x="4302125" y="65738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361" name="object 361"/>
          <p:cNvSpPr txBox="1"/>
          <p:nvPr/>
        </p:nvSpPr>
        <p:spPr>
          <a:xfrm>
            <a:off x="5146675" y="65738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defRPr/>
            </a:pPr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√</a:t>
            </a:r>
          </a:p>
        </p:txBody>
      </p:sp>
      <p:sp>
        <p:nvSpPr>
          <p:cNvPr id="18695" name="Номер слайда 36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C0A62-B56E-479E-920C-A76681578549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8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3"/>
          <p:cNvSpPr>
            <a:spLocks noChangeArrowheads="1"/>
          </p:cNvSpPr>
          <p:nvPr/>
        </p:nvSpPr>
        <p:spPr bwMode="auto">
          <a:xfrm>
            <a:off x="209550" y="5654675"/>
            <a:ext cx="4505325" cy="1014413"/>
          </a:xfrm>
          <a:custGeom>
            <a:avLst/>
            <a:gdLst>
              <a:gd name="T0" fmla="*/ 0 w 4506468"/>
              <a:gd name="T1" fmla="*/ 0 h 1014983"/>
              <a:gd name="T2" fmla="*/ 4506468 w 4506468"/>
              <a:gd name="T3" fmla="*/ 1014983 h 1014983"/>
            </a:gdLst>
            <a:ahLst/>
            <a:cxnLst/>
            <a:rect l="T0" t="T1" r="T2" b="T3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9C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cs typeface="Times New Roman" panose="02020603050405020304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altLang="ru-RU" sz="1500">
                <a:cs typeface="Times New Roman" panose="02020603050405020304" pitchFamily="18" charset="0"/>
              </a:rPr>
              <a:t> </a:t>
            </a:r>
            <a:r>
              <a:rPr lang="ru-RU" altLang="ru-RU" sz="1500">
                <a:cs typeface="Times New Roman" panose="02020603050405020304" pitchFamily="18" charset="0"/>
              </a:rPr>
              <a:t>средств на счёте бюджета, взять в долг).</a:t>
            </a:r>
          </a:p>
        </p:txBody>
      </p:sp>
      <p:sp>
        <p:nvSpPr>
          <p:cNvPr id="19459" name="object 2"/>
          <p:cNvSpPr>
            <a:spLocks/>
          </p:cNvSpPr>
          <p:nvPr/>
        </p:nvSpPr>
        <p:spPr bwMode="auto">
          <a:xfrm>
            <a:off x="1293813" y="4630738"/>
            <a:ext cx="1979612" cy="1006475"/>
          </a:xfrm>
          <a:custGeom>
            <a:avLst/>
            <a:gdLst>
              <a:gd name="T0" fmla="*/ 1599673 w 1979676"/>
              <a:gd name="T1" fmla="*/ 0 h 1005839"/>
              <a:gd name="T2" fmla="*/ 377635 w 1979676"/>
              <a:gd name="T3" fmla="*/ 0 h 1005839"/>
              <a:gd name="T4" fmla="*/ 0 w 1979676"/>
              <a:gd name="T5" fmla="*/ 636376 h 1005839"/>
              <a:gd name="T6" fmla="*/ 988654 w 1979676"/>
              <a:gd name="T7" fmla="*/ 1029640 h 1005839"/>
              <a:gd name="T8" fmla="*/ 1977308 w 1979676"/>
              <a:gd name="T9" fmla="*/ 636376 h 1005839"/>
              <a:gd name="T10" fmla="*/ 1599673 w 1979676"/>
              <a:gd name="T11" fmla="*/ 0 h 10058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79676"/>
              <a:gd name="T19" fmla="*/ 0 h 1005839"/>
              <a:gd name="T20" fmla="*/ 1979676 w 1979676"/>
              <a:gd name="T21" fmla="*/ 1005839 h 10058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9C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0" name="object 3"/>
          <p:cNvSpPr>
            <a:spLocks noChangeArrowheads="1"/>
          </p:cNvSpPr>
          <p:nvPr/>
        </p:nvSpPr>
        <p:spPr bwMode="auto">
          <a:xfrm>
            <a:off x="2182813" y="293688"/>
            <a:ext cx="1765300" cy="4584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1" name="object 4"/>
          <p:cNvSpPr>
            <a:spLocks noChangeArrowheads="1"/>
          </p:cNvSpPr>
          <p:nvPr/>
        </p:nvSpPr>
        <p:spPr bwMode="auto">
          <a:xfrm>
            <a:off x="800100" y="654050"/>
            <a:ext cx="1182688" cy="3043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2" name="object 5"/>
          <p:cNvSpPr>
            <a:spLocks noChangeArrowheads="1"/>
          </p:cNvSpPr>
          <p:nvPr/>
        </p:nvSpPr>
        <p:spPr bwMode="auto">
          <a:xfrm>
            <a:off x="7223125" y="582613"/>
            <a:ext cx="1192213" cy="311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3" name="object 6"/>
          <p:cNvSpPr>
            <a:spLocks noChangeArrowheads="1"/>
          </p:cNvSpPr>
          <p:nvPr/>
        </p:nvSpPr>
        <p:spPr bwMode="auto">
          <a:xfrm>
            <a:off x="5160963" y="222250"/>
            <a:ext cx="1758950" cy="47291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4" name="object 7"/>
          <p:cNvSpPr>
            <a:spLocks noChangeArrowheads="1"/>
          </p:cNvSpPr>
          <p:nvPr/>
        </p:nvSpPr>
        <p:spPr bwMode="auto">
          <a:xfrm>
            <a:off x="755650" y="836613"/>
            <a:ext cx="7704138" cy="4524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" name="object 8"/>
          <p:cNvSpPr txBox="1"/>
          <p:nvPr/>
        </p:nvSpPr>
        <p:spPr>
          <a:xfrm>
            <a:off x="2379663" y="917575"/>
            <a:ext cx="4351337" cy="287338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b="1" spc="-75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b="1" spc="-5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ды</a:t>
            </a:r>
            <a:r>
              <a:rPr b="1" spc="5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–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b="1" spc="-15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b="1" spc="-75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b="1" spc="-5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ды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=</a:t>
            </a:r>
            <a:r>
              <a:rPr b="1" spc="-5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 spc="15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b="1" spc="25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ц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ит</a:t>
            </a:r>
            <a:r>
              <a:rPr b="1" spc="15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(Про</a:t>
            </a:r>
            <a:r>
              <a:rPr b="1" spc="-15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ц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b="1" spc="-15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)</a:t>
            </a:r>
            <a:endParaRPr>
              <a:latin typeface="+mn-lt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7900" y="3836988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9467" name="object 10"/>
          <p:cNvSpPr>
            <a:spLocks/>
          </p:cNvSpPr>
          <p:nvPr/>
        </p:nvSpPr>
        <p:spPr bwMode="auto">
          <a:xfrm>
            <a:off x="646113" y="4606925"/>
            <a:ext cx="3632200" cy="0"/>
          </a:xfrm>
          <a:custGeom>
            <a:avLst/>
            <a:gdLst>
              <a:gd name="T0" fmla="*/ 0 w 3631691"/>
              <a:gd name="T1" fmla="*/ 3650570 w 3631691"/>
              <a:gd name="T2" fmla="*/ 0 60000 65536"/>
              <a:gd name="T3" fmla="*/ 0 60000 65536"/>
              <a:gd name="T4" fmla="*/ 0 w 3631691"/>
              <a:gd name="T5" fmla="*/ 3631691 w 363169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noFill/>
          <a:ln w="50038">
            <a:solidFill>
              <a:srgbClr val="F9C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8" name="object 11"/>
          <p:cNvSpPr>
            <a:spLocks/>
          </p:cNvSpPr>
          <p:nvPr/>
        </p:nvSpPr>
        <p:spPr bwMode="auto">
          <a:xfrm>
            <a:off x="5761038" y="4630738"/>
            <a:ext cx="2058987" cy="1020762"/>
          </a:xfrm>
          <a:custGeom>
            <a:avLst/>
            <a:gdLst>
              <a:gd name="T0" fmla="*/ 1667618 w 2058924"/>
              <a:gd name="T1" fmla="*/ 0 h 1019555"/>
              <a:gd name="T2" fmla="*/ 393635 w 2058924"/>
              <a:gd name="T3" fmla="*/ 0 h 1019555"/>
              <a:gd name="T4" fmla="*/ 0 w 2058924"/>
              <a:gd name="T5" fmla="*/ 658373 h 1019555"/>
              <a:gd name="T6" fmla="*/ 1030644 w 2058924"/>
              <a:gd name="T7" fmla="*/ 1065180 h 1019555"/>
              <a:gd name="T8" fmla="*/ 2061255 w 2058924"/>
              <a:gd name="T9" fmla="*/ 658373 h 1019555"/>
              <a:gd name="T10" fmla="*/ 1667618 w 2058924"/>
              <a:gd name="T11" fmla="*/ 0 h 10195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8924"/>
              <a:gd name="T19" fmla="*/ 0 h 1019555"/>
              <a:gd name="T20" fmla="*/ 2058924 w 2058924"/>
              <a:gd name="T21" fmla="*/ 1019555 h 10195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rgbClr val="92C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9" name="object 12"/>
          <p:cNvSpPr>
            <a:spLocks/>
          </p:cNvSpPr>
          <p:nvPr/>
        </p:nvSpPr>
        <p:spPr bwMode="auto">
          <a:xfrm>
            <a:off x="4949825" y="4606925"/>
            <a:ext cx="3632200" cy="0"/>
          </a:xfrm>
          <a:custGeom>
            <a:avLst/>
            <a:gdLst>
              <a:gd name="T0" fmla="*/ 0 w 3631692"/>
              <a:gd name="T1" fmla="*/ 3650533 w 3631692"/>
              <a:gd name="T2" fmla="*/ 0 60000 65536"/>
              <a:gd name="T3" fmla="*/ 0 60000 65536"/>
              <a:gd name="T4" fmla="*/ 0 w 3631692"/>
              <a:gd name="T5" fmla="*/ 3631692 w 363169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noFill/>
          <a:ln w="48513">
            <a:solidFill>
              <a:srgbClr val="92C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70" name="object 13"/>
          <p:cNvSpPr txBox="1">
            <a:spLocks noChangeArrowheads="1"/>
          </p:cNvSpPr>
          <p:nvPr/>
        </p:nvSpPr>
        <p:spPr bwMode="auto">
          <a:xfrm>
            <a:off x="287338" y="4645025"/>
            <a:ext cx="2787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19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74707"/>
                </a:solidFill>
                <a:cs typeface="Times New Roman" panose="02020603050405020304" pitchFamily="18" charset="0"/>
              </a:rPr>
              <a:t>Дефицит (расходы больше доходов)</a:t>
            </a:r>
            <a:endParaRPr lang="ru-RU" altLang="ru-RU" sz="1500"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1338" y="4108450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2663" y="3973513"/>
            <a:ext cx="985837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550" y="4048125"/>
            <a:ext cx="984250" cy="315913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9474" name="object 17"/>
          <p:cNvSpPr txBox="1">
            <a:spLocks noChangeArrowheads="1"/>
          </p:cNvSpPr>
          <p:nvPr/>
        </p:nvSpPr>
        <p:spPr bwMode="auto">
          <a:xfrm>
            <a:off x="5983288" y="4670425"/>
            <a:ext cx="156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30859C"/>
                </a:solidFill>
                <a:cs typeface="Times New Roman" panose="02020603050405020304" pitchFamily="18" charset="0"/>
              </a:rPr>
              <a:t>Профицит (доходы больше расходов)</a:t>
            </a:r>
            <a:endParaRPr lang="ru-RU" altLang="ru-RU" sz="1600">
              <a:cs typeface="Times New Roman" panose="02020603050405020304" pitchFamily="18" charset="0"/>
            </a:endParaRPr>
          </a:p>
        </p:txBody>
      </p:sp>
      <p:sp>
        <p:nvSpPr>
          <p:cNvPr id="19475" name="object 19"/>
          <p:cNvSpPr>
            <a:spLocks noChangeArrowheads="1"/>
          </p:cNvSpPr>
          <p:nvPr/>
        </p:nvSpPr>
        <p:spPr bwMode="auto">
          <a:xfrm>
            <a:off x="4945063" y="5654675"/>
            <a:ext cx="3997325" cy="1014413"/>
          </a:xfrm>
          <a:custGeom>
            <a:avLst/>
            <a:gdLst>
              <a:gd name="T0" fmla="*/ 0 w 3997452"/>
              <a:gd name="T1" fmla="*/ 0 h 1014983"/>
              <a:gd name="T2" fmla="*/ 3997452 w 3997452"/>
              <a:gd name="T3" fmla="*/ 1014983 h 1014983"/>
            </a:gdLst>
            <a:ahLst/>
            <a:cxnLst/>
            <a:rect l="T0" t="T1" r="T2" b="T3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92C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cs typeface="Times New Roman" panose="02020603050405020304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5719" y="363537"/>
            <a:ext cx="9144000" cy="373063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Дефицит и </a:t>
            </a:r>
            <a:r>
              <a:rPr lang="ru-RU" sz="2800" b="1" dirty="0" err="1">
                <a:latin typeface="+mn-lt"/>
                <a:ea typeface="+mj-ea"/>
                <a:cs typeface="+mj-cs"/>
              </a:rPr>
              <a:t>профицит</a:t>
            </a:r>
            <a:endParaRPr lang="ru-RU" sz="2800" b="1" dirty="0">
              <a:latin typeface="+mn-lt"/>
              <a:ea typeface="+mj-ea"/>
              <a:cs typeface="+mj-cs"/>
            </a:endParaRPr>
          </a:p>
        </p:txBody>
      </p:sp>
      <p:sp>
        <p:nvSpPr>
          <p:cNvPr id="19477" name="Номер слайда 2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E3747C-8DF5-4BCA-B683-EDF229BCAAB0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443" y="69629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2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277813" y="1517650"/>
            <a:ext cx="4205287" cy="24622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3" name="object 4"/>
          <p:cNvSpPr>
            <a:spLocks noChangeArrowheads="1"/>
          </p:cNvSpPr>
          <p:nvPr/>
        </p:nvSpPr>
        <p:spPr bwMode="auto">
          <a:xfrm>
            <a:off x="392113" y="1241425"/>
            <a:ext cx="3963987" cy="784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1497013" y="1320800"/>
            <a:ext cx="1722437" cy="6794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5" name="object 6"/>
          <p:cNvSpPr txBox="1">
            <a:spLocks noChangeArrowheads="1"/>
          </p:cNvSpPr>
          <p:nvPr/>
        </p:nvSpPr>
        <p:spPr bwMode="auto">
          <a:xfrm>
            <a:off x="1674813" y="1400175"/>
            <a:ext cx="1343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FF"/>
                </a:solidFill>
              </a:rPr>
              <a:t>ДЕФИЦИТ</a:t>
            </a:r>
            <a:endParaRPr lang="ru-RU" altLang="ru-RU" sz="2400"/>
          </a:p>
        </p:txBody>
      </p:sp>
      <p:sp>
        <p:nvSpPr>
          <p:cNvPr id="20486" name="object 7"/>
          <p:cNvSpPr>
            <a:spLocks noChangeArrowheads="1"/>
          </p:cNvSpPr>
          <p:nvPr/>
        </p:nvSpPr>
        <p:spPr bwMode="auto">
          <a:xfrm>
            <a:off x="2813050" y="1320800"/>
            <a:ext cx="474663" cy="679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4668838" y="1520825"/>
            <a:ext cx="4208462" cy="24590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8" name="object 9"/>
          <p:cNvSpPr>
            <a:spLocks noChangeArrowheads="1"/>
          </p:cNvSpPr>
          <p:nvPr/>
        </p:nvSpPr>
        <p:spPr bwMode="auto">
          <a:xfrm>
            <a:off x="4835525" y="1246188"/>
            <a:ext cx="3949700" cy="7842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9" name="object 10"/>
          <p:cNvSpPr>
            <a:spLocks noChangeArrowheads="1"/>
          </p:cNvSpPr>
          <p:nvPr/>
        </p:nvSpPr>
        <p:spPr bwMode="auto">
          <a:xfrm>
            <a:off x="5829300" y="1325563"/>
            <a:ext cx="1933575" cy="6794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0" name="object 11"/>
          <p:cNvSpPr txBox="1">
            <a:spLocks noChangeArrowheads="1"/>
          </p:cNvSpPr>
          <p:nvPr/>
        </p:nvSpPr>
        <p:spPr bwMode="auto">
          <a:xfrm>
            <a:off x="6007100" y="1404938"/>
            <a:ext cx="1555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FF"/>
                </a:solidFill>
              </a:rPr>
              <a:t>ПРОФИЦИТ</a:t>
            </a:r>
            <a:endParaRPr lang="ru-RU" altLang="ru-RU" sz="2400"/>
          </a:p>
        </p:txBody>
      </p:sp>
      <p:sp>
        <p:nvSpPr>
          <p:cNvPr id="20491" name="object 12"/>
          <p:cNvSpPr>
            <a:spLocks noChangeArrowheads="1"/>
          </p:cNvSpPr>
          <p:nvPr/>
        </p:nvSpPr>
        <p:spPr bwMode="auto">
          <a:xfrm>
            <a:off x="7358063" y="1325563"/>
            <a:ext cx="473075" cy="679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2" name="object 13"/>
          <p:cNvSpPr>
            <a:spLocks noChangeArrowheads="1"/>
          </p:cNvSpPr>
          <p:nvPr/>
        </p:nvSpPr>
        <p:spPr bwMode="auto">
          <a:xfrm>
            <a:off x="452438" y="2093913"/>
            <a:ext cx="3783012" cy="7016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3" name="object 14"/>
          <p:cNvSpPr>
            <a:spLocks noChangeArrowheads="1"/>
          </p:cNvSpPr>
          <p:nvPr/>
        </p:nvSpPr>
        <p:spPr bwMode="auto">
          <a:xfrm>
            <a:off x="444500" y="2894013"/>
            <a:ext cx="3781425" cy="7016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4" name="object 15"/>
          <p:cNvSpPr txBox="1">
            <a:spLocks noChangeArrowheads="1"/>
          </p:cNvSpPr>
          <p:nvPr/>
        </p:nvSpPr>
        <p:spPr bwMode="auto">
          <a:xfrm>
            <a:off x="592138" y="2260600"/>
            <a:ext cx="28146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0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Накопленные резервы</a:t>
            </a:r>
            <a:endParaRPr lang="ru-RU" altLang="ru-RU" sz="2200" dirty="0"/>
          </a:p>
          <a:p>
            <a:pPr eaLnBrk="1" hangingPunct="1">
              <a:lnSpc>
                <a:spcPts val="650"/>
              </a:lnSpc>
              <a:spcBef>
                <a:spcPts val="13"/>
              </a:spcBef>
              <a:buFontTx/>
              <a:buNone/>
            </a:pPr>
            <a:endParaRPr lang="ru-RU" altLang="ru-RU" sz="6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/>
              <a:t>Муниципальный </a:t>
            </a:r>
            <a:r>
              <a:rPr lang="ru-RU" altLang="ru-RU" sz="2200" b="1" dirty="0"/>
              <a:t>долг</a:t>
            </a:r>
            <a:endParaRPr lang="ru-RU" altLang="ru-RU" sz="2200" dirty="0"/>
          </a:p>
        </p:txBody>
      </p:sp>
      <p:sp>
        <p:nvSpPr>
          <p:cNvPr id="20495" name="object 16"/>
          <p:cNvSpPr>
            <a:spLocks noChangeArrowheads="1"/>
          </p:cNvSpPr>
          <p:nvPr/>
        </p:nvSpPr>
        <p:spPr bwMode="auto">
          <a:xfrm>
            <a:off x="3486150" y="2211388"/>
            <a:ext cx="427038" cy="47148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6" name="object 17"/>
          <p:cNvSpPr>
            <a:spLocks noChangeArrowheads="1"/>
          </p:cNvSpPr>
          <p:nvPr/>
        </p:nvSpPr>
        <p:spPr bwMode="auto">
          <a:xfrm>
            <a:off x="3486150" y="3006725"/>
            <a:ext cx="427038" cy="47148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7" name="object 18"/>
          <p:cNvSpPr>
            <a:spLocks noChangeArrowheads="1"/>
          </p:cNvSpPr>
          <p:nvPr/>
        </p:nvSpPr>
        <p:spPr bwMode="auto">
          <a:xfrm>
            <a:off x="4918075" y="2093913"/>
            <a:ext cx="3781425" cy="70167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8" name="object 19"/>
          <p:cNvSpPr>
            <a:spLocks noChangeArrowheads="1"/>
          </p:cNvSpPr>
          <p:nvPr/>
        </p:nvSpPr>
        <p:spPr bwMode="auto">
          <a:xfrm>
            <a:off x="4908550" y="2894013"/>
            <a:ext cx="3783013" cy="70167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9" name="object 20"/>
          <p:cNvSpPr txBox="1">
            <a:spLocks noChangeArrowheads="1"/>
          </p:cNvSpPr>
          <p:nvPr/>
        </p:nvSpPr>
        <p:spPr bwMode="auto">
          <a:xfrm>
            <a:off x="5057775" y="2260600"/>
            <a:ext cx="2813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0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Накопленные резервы</a:t>
            </a:r>
            <a:endParaRPr lang="ru-RU" altLang="ru-RU" sz="2200" dirty="0"/>
          </a:p>
          <a:p>
            <a:pPr eaLnBrk="1" hangingPunct="1">
              <a:lnSpc>
                <a:spcPts val="650"/>
              </a:lnSpc>
              <a:spcBef>
                <a:spcPts val="13"/>
              </a:spcBef>
              <a:buFontTx/>
              <a:buNone/>
            </a:pPr>
            <a:endParaRPr lang="ru-RU" altLang="ru-RU" sz="6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/>
              <a:t>Муниципальный </a:t>
            </a:r>
            <a:r>
              <a:rPr lang="ru-RU" altLang="ru-RU" sz="2200" b="1" dirty="0"/>
              <a:t>долг</a:t>
            </a:r>
            <a:endParaRPr lang="ru-RU" altLang="ru-RU" sz="2200" dirty="0"/>
          </a:p>
        </p:txBody>
      </p:sp>
      <p:sp>
        <p:nvSpPr>
          <p:cNvPr id="20500" name="object 21"/>
          <p:cNvSpPr>
            <a:spLocks noChangeArrowheads="1"/>
          </p:cNvSpPr>
          <p:nvPr/>
        </p:nvSpPr>
        <p:spPr bwMode="auto">
          <a:xfrm>
            <a:off x="7948613" y="2206625"/>
            <a:ext cx="430212" cy="4699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01" name="object 22"/>
          <p:cNvSpPr>
            <a:spLocks noChangeArrowheads="1"/>
          </p:cNvSpPr>
          <p:nvPr/>
        </p:nvSpPr>
        <p:spPr bwMode="auto">
          <a:xfrm>
            <a:off x="7948613" y="3013075"/>
            <a:ext cx="430212" cy="4699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02" name="object 23"/>
          <p:cNvSpPr txBox="1">
            <a:spLocks noChangeArrowheads="1"/>
          </p:cNvSpPr>
          <p:nvPr/>
        </p:nvSpPr>
        <p:spPr bwMode="auto">
          <a:xfrm>
            <a:off x="536575" y="4319588"/>
            <a:ext cx="36322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При дефицитном бюджете растет долг и (или) снижаются остатки средств (накопления)</a:t>
            </a:r>
            <a:endParaRPr lang="ru-RU" altLang="ru-RU" sz="2400"/>
          </a:p>
        </p:txBody>
      </p:sp>
      <p:sp>
        <p:nvSpPr>
          <p:cNvPr id="20503" name="object 24"/>
          <p:cNvSpPr txBox="1">
            <a:spLocks noChangeArrowheads="1"/>
          </p:cNvSpPr>
          <p:nvPr/>
        </p:nvSpPr>
        <p:spPr bwMode="auto">
          <a:xfrm>
            <a:off x="4835525" y="4319588"/>
            <a:ext cx="376713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AF50"/>
                </a:solidFill>
              </a:rPr>
              <a:t>При профицитном бюджете снижается долг или (или) растут остатки средств (накопления)</a:t>
            </a:r>
            <a:endParaRPr lang="ru-RU" altLang="ru-RU" sz="240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727868"/>
            <a:ext cx="9144000" cy="3825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Дефицит и </a:t>
            </a:r>
            <a:r>
              <a:rPr lang="ru-RU" sz="2800" b="1" dirty="0" err="1">
                <a:latin typeface="+mn-lt"/>
                <a:ea typeface="+mj-ea"/>
                <a:cs typeface="+mj-cs"/>
              </a:rPr>
              <a:t>профицит</a:t>
            </a:r>
            <a:endParaRPr lang="ru-RU" sz="2800" b="1" dirty="0">
              <a:latin typeface="+mn-lt"/>
              <a:ea typeface="+mj-ea"/>
              <a:cs typeface="+mj-cs"/>
            </a:endParaRPr>
          </a:p>
        </p:txBody>
      </p:sp>
      <p:sp>
        <p:nvSpPr>
          <p:cNvPr id="20505" name="Номер слайда 2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B517AD-8B74-47D9-8D48-CA5744A41A13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8482" y="152161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45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19161"/>
              </p:ext>
            </p:extLst>
          </p:nvPr>
        </p:nvGraphicFramePr>
        <p:xfrm>
          <a:off x="263951" y="1356125"/>
          <a:ext cx="8672660" cy="4662649"/>
        </p:xfrm>
        <a:graphic>
          <a:graphicData uri="http://schemas.openxmlformats.org/drawingml/2006/table">
            <a:tbl>
              <a:tblPr/>
              <a:tblGrid>
                <a:gridCol w="5282384"/>
                <a:gridCol w="1128274"/>
                <a:gridCol w="1128274"/>
                <a:gridCol w="1133728"/>
              </a:tblGrid>
              <a:tr h="23889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показатель</a:t>
                      </a:r>
                    </a:p>
                  </a:txBody>
                  <a:tcPr marL="5814" marR="5814" marT="5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2017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 отчет</a:t>
                      </a:r>
                    </a:p>
                  </a:txBody>
                  <a:tcPr marL="5814" marR="5814" marT="5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2018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5814" marR="5814" marT="5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оценка</a:t>
                      </a:r>
                    </a:p>
                  </a:txBody>
                  <a:tcPr marL="5814" marR="5814" marT="5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отчет</a:t>
                      </a:r>
                    </a:p>
                  </a:txBody>
                  <a:tcPr marL="5814" marR="5814" marT="5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60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Численность постоянного населения (среднегодовая), тыс. человек</a:t>
                      </a:r>
                    </a:p>
                  </a:txBody>
                  <a:tcPr marL="5814" marR="5814" marT="58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7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Индекс промышленного производства, %</a:t>
                      </a:r>
                    </a:p>
                  </a:txBody>
                  <a:tcPr marL="5814" marR="5814" marT="58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87,0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Ввод в действие жилых домов, тыс. кв.м.</a:t>
                      </a:r>
                    </a:p>
                  </a:txBody>
                  <a:tcPr marL="5814" marR="5814" marT="58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4,17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5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Средний размер назначенных пенсий (на конец года), рублей</a:t>
                      </a:r>
                    </a:p>
                  </a:txBody>
                  <a:tcPr marL="5814" marR="5814" marT="58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12 190,6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7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Среднемесячная заработная плата одного работника, тыс. рублей</a:t>
                      </a:r>
                    </a:p>
                  </a:txBody>
                  <a:tcPr marL="5814" marR="5814" marT="58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24,0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27,6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3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Величина прожиточного минимума, рублей</a:t>
                      </a:r>
                    </a:p>
                  </a:txBody>
                  <a:tcPr marL="5814" marR="5814" marT="58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9 886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10343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10407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6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Уровень безработицы, %</a:t>
                      </a:r>
                    </a:p>
                  </a:txBody>
                  <a:tcPr marL="5814" marR="5814" marT="58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9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Индекс потребительских цен на товары и услуги, %</a:t>
                      </a:r>
                    </a:p>
                  </a:txBody>
                  <a:tcPr marL="5814" marR="5814" marT="58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102,6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4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Прибыль прибыльных организаций</a:t>
                      </a:r>
                    </a:p>
                  </a:txBody>
                  <a:tcPr marL="5814" marR="5814" marT="58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544315"/>
            <a:ext cx="9144000" cy="73529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Основные показатели социально-экономического развития Любытинского муниципального района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1976" y="142916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47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object 4"/>
          <p:cNvSpPr>
            <a:spLocks noChangeArrowheads="1"/>
          </p:cNvSpPr>
          <p:nvPr/>
        </p:nvSpPr>
        <p:spPr bwMode="auto">
          <a:xfrm>
            <a:off x="8740775" y="552450"/>
            <a:ext cx="403225" cy="520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04" name="object 7"/>
          <p:cNvSpPr>
            <a:spLocks noChangeArrowheads="1"/>
          </p:cNvSpPr>
          <p:nvPr/>
        </p:nvSpPr>
        <p:spPr bwMode="auto">
          <a:xfrm>
            <a:off x="7002463" y="1314450"/>
            <a:ext cx="522287" cy="520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289781" y="699818"/>
            <a:ext cx="6854219" cy="132980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lnSpc>
                <a:spcPts val="2400"/>
              </a:lnSpc>
              <a:defRPr/>
            </a:pPr>
            <a:r>
              <a:rPr lang="ru-RU" sz="2800" b="1" dirty="0">
                <a:latin typeface="Calibri" pitchFamily="34" charset="0"/>
                <a:cs typeface="+mn-cs"/>
              </a:rPr>
              <a:t>Основные </a:t>
            </a:r>
            <a:r>
              <a:rPr lang="ru-RU" sz="2800" b="1" dirty="0" smtClean="0">
                <a:latin typeface="Calibri" pitchFamily="34" charset="0"/>
                <a:cs typeface="+mn-cs"/>
              </a:rPr>
              <a:t>показатели</a:t>
            </a:r>
            <a:endParaRPr lang="ru-RU" sz="2800" b="1" dirty="0">
              <a:latin typeface="Calibri" pitchFamily="34" charset="0"/>
              <a:cs typeface="+mn-cs"/>
            </a:endParaRPr>
          </a:p>
          <a:p>
            <a:pPr algn="ctr" eaLnBrk="1" hangingPunct="1">
              <a:lnSpc>
                <a:spcPts val="2400"/>
              </a:lnSpc>
              <a:defRPr/>
            </a:pPr>
            <a:r>
              <a:rPr lang="ru-RU" sz="2800" b="1" dirty="0" smtClean="0">
                <a:latin typeface="Calibri" pitchFamily="34" charset="0"/>
                <a:cs typeface="+mn-cs"/>
              </a:rPr>
              <a:t>консолидированного бюджета </a:t>
            </a:r>
            <a:r>
              <a:rPr lang="ru-RU" sz="2800" b="1" dirty="0">
                <a:latin typeface="Calibri" pitchFamily="34" charset="0"/>
                <a:cs typeface="+mn-cs"/>
              </a:rPr>
              <a:t>Любытинского муниципального района </a:t>
            </a:r>
            <a:r>
              <a:rPr lang="ru-RU" sz="2800" b="1" dirty="0" smtClean="0">
                <a:latin typeface="Calibri" pitchFamily="34" charset="0"/>
                <a:cs typeface="+mn-cs"/>
              </a:rPr>
              <a:t>за 2018 год</a:t>
            </a:r>
            <a:endParaRPr lang="ru-RU" sz="2800" b="1" dirty="0">
              <a:latin typeface="Calibri" pitchFamily="34" charset="0"/>
              <a:cs typeface="+mn-cs"/>
            </a:endParaRPr>
          </a:p>
        </p:txBody>
      </p:sp>
      <p:sp>
        <p:nvSpPr>
          <p:cNvPr id="25666" name="Прямоугольник 11"/>
          <p:cNvSpPr>
            <a:spLocks noChangeArrowheads="1"/>
          </p:cNvSpPr>
          <p:nvPr/>
        </p:nvSpPr>
        <p:spPr bwMode="auto">
          <a:xfrm>
            <a:off x="7610475" y="1844675"/>
            <a:ext cx="153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(млн. рублей)</a:t>
            </a:r>
          </a:p>
        </p:txBody>
      </p:sp>
      <p:sp>
        <p:nvSpPr>
          <p:cNvPr id="25667" name="Номер слайда 1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74BE5F-A852-44FA-B3F8-7D3C0D9D6246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10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01789"/>
              </p:ext>
            </p:extLst>
          </p:nvPr>
        </p:nvGraphicFramePr>
        <p:xfrm>
          <a:off x="395536" y="2342515"/>
          <a:ext cx="8496942" cy="4182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2343"/>
                <a:gridCol w="1028101"/>
                <a:gridCol w="1028101"/>
                <a:gridCol w="1072799"/>
                <a:gridCol w="1072799"/>
                <a:gridCol w="1072799"/>
              </a:tblGrid>
              <a:tr h="292970">
                <a:tc rowSpan="2">
                  <a:txBody>
                    <a:bodyPr/>
                    <a:lstStyle/>
                    <a:p>
                      <a:pPr marL="0" indent="0" algn="ctr"/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г.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%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</a:tr>
              <a:tr h="476355">
                <a:tc vMerge="1">
                  <a:txBody>
                    <a:bodyPr/>
                    <a:lstStyle/>
                    <a:p>
                      <a:pPr marL="0" indent="0" algn="ctr"/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заплани-ровано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плану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2017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</a:tr>
              <a:tr h="3907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</a:t>
                      </a:r>
                      <a:r>
                        <a:rPr sz="1400" b="1" spc="-2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2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400" b="1" spc="-4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5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sz="1400" b="1" spc="-2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ды</a:t>
                      </a:r>
                      <a:r>
                        <a:rPr sz="1400" b="1" spc="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b="1" spc="-5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sz="1400" b="1" spc="-3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sz="1400" dirty="0">
                        <a:solidFill>
                          <a:srgbClr val="009A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312,8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334,1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336,4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</a:t>
                      </a:r>
                      <a:r>
                        <a:rPr sz="1400" spc="-2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</a:t>
                      </a:r>
                      <a:r>
                        <a:rPr sz="1400" spc="-1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sz="1400" spc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9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sz="1400" b="1" spc="-1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sz="1400" b="1" spc="-3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3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овые</a:t>
                      </a:r>
                      <a:r>
                        <a:rPr sz="1400" b="1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</a:t>
                      </a:r>
                      <a:r>
                        <a:rPr sz="1400" b="1" spc="-1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sz="1400" b="1" spc="-3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3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овые</a:t>
                      </a:r>
                      <a:r>
                        <a:rPr sz="1400" b="1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400" b="1" spc="-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5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sz="1400" b="1" spc="-2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ды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120,2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139,4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107,1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80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</a:t>
                      </a:r>
                      <a:r>
                        <a:rPr sz="1400" b="1" spc="-3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sz="1400" b="1" spc="-2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45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sz="1400" b="1" spc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мездные</a:t>
                      </a:r>
                      <a:r>
                        <a:rPr sz="1400" b="1" spc="1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sz="1400" b="1" spc="-15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sz="1400" b="1" spc="1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sz="1400" b="1" spc="-2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sz="1400" b="1" spc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sz="1400" b="1" spc="-25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r>
                        <a:rPr sz="1400" b="1" spc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ения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192,6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197,0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96,6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102,3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5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</a:t>
                      </a:r>
                      <a:r>
                        <a:rPr sz="1400" b="1" spc="-2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3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sz="1400" b="1" spc="-3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sz="1400" b="1" spc="-5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sz="1400" b="1" spc="-2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</a:t>
                      </a:r>
                      <a:r>
                        <a:rPr sz="1400" b="1" spc="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b="1" spc="-5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</a:t>
                      </a:r>
                      <a:r>
                        <a:rPr sz="1400" b="1" spc="-3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sz="1400" dirty="0">
                        <a:solidFill>
                          <a:srgbClr val="009A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303,9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332,4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319,5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96,1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105,1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III.</a:t>
                      </a:r>
                      <a:r>
                        <a:rPr sz="1400" b="1" spc="-3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2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sz="1400" b="1" spc="-3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иц</a:t>
                      </a:r>
                      <a:r>
                        <a:rPr sz="1400" b="1" spc="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sz="1400" b="1" spc="4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-), пр</a:t>
                      </a:r>
                      <a:r>
                        <a:rPr sz="1400" b="1" spc="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4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-1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</a:t>
                      </a:r>
                      <a:r>
                        <a:rPr sz="1400" b="1" spc="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sz="1400" b="1" spc="4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sz="140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16,9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849">
                <a:tc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r>
                        <a:rPr sz="1400" b="1" spc="-5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sz="1400" b="1" spc="5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400" b="1" spc="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1400" b="1" spc="-2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</a:t>
                      </a:r>
                      <a:r>
                        <a:rPr sz="1400" b="1" spc="-6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sz="1400" b="1" spc="-4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чни</a:t>
                      </a:r>
                      <a:r>
                        <a:rPr sz="1400" b="1" spc="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45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4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инанс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sz="1400" b="1" spc="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1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ания</a:t>
                      </a:r>
                      <a:r>
                        <a:rPr sz="1400" b="1" spc="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sz="1400" b="1" spc="-4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</a:t>
                      </a:r>
                      <a:r>
                        <a:rPr sz="1400" b="1" spc="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</a:t>
                      </a:r>
                      <a:endParaRPr sz="1400" dirty="0">
                        <a:solidFill>
                          <a:srgbClr val="009A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-16,9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3733" y="12418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8" y="544745"/>
            <a:ext cx="2304256" cy="179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05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591931" y="1313688"/>
            <a:ext cx="403859" cy="521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2780" y="1313688"/>
            <a:ext cx="522731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22291" y="844091"/>
            <a:ext cx="6821709" cy="99080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R="0" algn="ctr">
              <a:lnSpc>
                <a:spcPts val="2400"/>
              </a:lnSpc>
            </a:pPr>
            <a:r>
              <a:rPr lang="ru-RU" sz="2800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</a:t>
            </a:r>
            <a:r>
              <a:rPr lang="ru-RU" sz="2800" spc="-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</a:t>
            </a:r>
            <a:r>
              <a:rPr lang="ru-RU" sz="2800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овн</a:t>
            </a:r>
            <a:r>
              <a:rPr lang="ru-RU" sz="2800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ы</a:t>
            </a:r>
            <a:r>
              <a:rPr lang="ru-RU" sz="2800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е</a:t>
            </a:r>
            <a:r>
              <a:rPr lang="ru-RU" sz="2800" spc="15" dirty="0" smtClean="0"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показатели исполнения</a:t>
            </a:r>
          </a:p>
          <a:p>
            <a:pPr marR="0" algn="ctr">
              <a:lnSpc>
                <a:spcPts val="24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бюджета муниципального района в 2017 году</a:t>
            </a:r>
            <a:endParaRPr lang="ru-RU" sz="2800" spc="-15" dirty="0" smtClean="0"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65540" y="2028780"/>
            <a:ext cx="1823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31470" algn="r">
              <a:lnSpc>
                <a:spcPct val="100000"/>
              </a:lnSpc>
            </a:pPr>
            <a:r>
              <a:rPr lang="ru-RU" spc="-10" dirty="0" smtClean="0">
                <a:cs typeface="Arial"/>
              </a:rPr>
              <a:t>(</a:t>
            </a:r>
            <a:r>
              <a:rPr lang="ru-RU" spc="-25" dirty="0" smtClean="0">
                <a:cs typeface="Arial"/>
              </a:rPr>
              <a:t>м</a:t>
            </a:r>
            <a:r>
              <a:rPr lang="ru-RU" spc="-10" dirty="0" smtClean="0">
                <a:cs typeface="Arial"/>
              </a:rPr>
              <a:t>лн.</a:t>
            </a:r>
            <a:r>
              <a:rPr lang="ru-RU" spc="20" dirty="0" smtClean="0">
                <a:cs typeface="Arial"/>
              </a:rPr>
              <a:t> </a:t>
            </a:r>
            <a:r>
              <a:rPr lang="ru-RU" spc="-25" dirty="0" smtClean="0">
                <a:cs typeface="Arial"/>
              </a:rPr>
              <a:t>р</a:t>
            </a:r>
            <a:r>
              <a:rPr lang="ru-RU" spc="-20" dirty="0" smtClean="0">
                <a:cs typeface="Arial"/>
              </a:rPr>
              <a:t>у</a:t>
            </a:r>
            <a:r>
              <a:rPr lang="ru-RU" spc="-85" dirty="0" smtClean="0">
                <a:cs typeface="Arial"/>
              </a:rPr>
              <a:t>б</a:t>
            </a:r>
            <a:r>
              <a:rPr lang="ru-RU" spc="-10" dirty="0" smtClean="0">
                <a:cs typeface="Arial"/>
              </a:rPr>
              <a:t>лей)</a:t>
            </a:r>
            <a:endParaRPr lang="ru-RU" dirty="0">
              <a:cs typeface="Arial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1976" y="142916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934032"/>
              </p:ext>
            </p:extLst>
          </p:nvPr>
        </p:nvGraphicFramePr>
        <p:xfrm>
          <a:off x="418318" y="2514103"/>
          <a:ext cx="8496942" cy="4182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2343"/>
                <a:gridCol w="1028101"/>
                <a:gridCol w="1028101"/>
                <a:gridCol w="1072799"/>
                <a:gridCol w="1072799"/>
                <a:gridCol w="1072799"/>
              </a:tblGrid>
              <a:tr h="292970">
                <a:tc rowSpan="2">
                  <a:txBody>
                    <a:bodyPr/>
                    <a:lstStyle/>
                    <a:p>
                      <a:pPr marL="0" indent="0" algn="ctr"/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г.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%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</a:tr>
              <a:tr h="476355">
                <a:tc vMerge="1">
                  <a:txBody>
                    <a:bodyPr/>
                    <a:lstStyle/>
                    <a:p>
                      <a:pPr marL="0" indent="0" algn="ctr"/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заплани-ровано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плану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2017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</a:tr>
              <a:tr h="3907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</a:t>
                      </a:r>
                      <a:r>
                        <a:rPr sz="1400" b="1" spc="-2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2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400" b="1" spc="-4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5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sz="1400" b="1" spc="-2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ды</a:t>
                      </a:r>
                      <a:r>
                        <a:rPr sz="1400" b="1" spc="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b="1" spc="-5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sz="1400" b="1" spc="-3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sz="1400" dirty="0">
                        <a:solidFill>
                          <a:srgbClr val="009A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9A46"/>
                          </a:solidFill>
                          <a:effectLst/>
                          <a:latin typeface="Calibri" panose="020F0502020204030204" pitchFamily="34" charset="0"/>
                        </a:rPr>
                        <a:t>289,5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313,9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315,0</a:t>
                      </a:r>
                      <a:endParaRPr lang="ru-RU" sz="1400" b="1" i="0" u="none" strike="noStrike" dirty="0">
                        <a:solidFill>
                          <a:srgbClr val="009A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</a:t>
                      </a:r>
                      <a:r>
                        <a:rPr sz="1400" spc="-2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</a:t>
                      </a:r>
                      <a:r>
                        <a:rPr sz="1400" spc="-1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sz="1400" spc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9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sz="1400" b="1" spc="-1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sz="1400" b="1" spc="-3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3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овые</a:t>
                      </a:r>
                      <a:r>
                        <a:rPr sz="1400" b="1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</a:t>
                      </a:r>
                      <a:r>
                        <a:rPr sz="1400" b="1" spc="-1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sz="1400" b="1" spc="-3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3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овые</a:t>
                      </a:r>
                      <a:r>
                        <a:rPr sz="1400" b="1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400" b="1" spc="-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5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sz="1400" b="1" spc="-2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ды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101,4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120,9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107,2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119,2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80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</a:t>
                      </a:r>
                      <a:r>
                        <a:rPr sz="1400" b="1" spc="-3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sz="1400" b="1" spc="-2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45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sz="1400" b="1" spc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мездные</a:t>
                      </a:r>
                      <a:r>
                        <a:rPr sz="1400" b="1" spc="1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sz="1400" b="1" spc="-15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sz="1400" b="1" spc="1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sz="1400" b="1" spc="-2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sz="1400" b="1" spc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sz="1400" b="1" spc="-25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r>
                        <a:rPr sz="1400" b="1" spc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ения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194,1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96,6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103,2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5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</a:t>
                      </a:r>
                      <a:r>
                        <a:rPr sz="1400" b="1" spc="-2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3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sz="1400" b="1" spc="-3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sz="1400" b="1" spc="-5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sz="1400" b="1" spc="-2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</a:t>
                      </a:r>
                      <a:r>
                        <a:rPr sz="1400" b="1" spc="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b="1" spc="-5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</a:t>
                      </a:r>
                      <a:r>
                        <a:rPr sz="1400" b="1" spc="-3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sz="1400" dirty="0">
                        <a:solidFill>
                          <a:srgbClr val="009A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9A46"/>
                          </a:solidFill>
                          <a:effectLst/>
                          <a:latin typeface="Calibri" panose="020F0502020204030204" pitchFamily="34" charset="0"/>
                        </a:rPr>
                        <a:t>282,9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310,5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300,2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96,7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106,1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III.</a:t>
                      </a:r>
                      <a:r>
                        <a:rPr sz="1400" b="1" spc="-3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2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sz="1400" b="1" spc="-3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иц</a:t>
                      </a:r>
                      <a:r>
                        <a:rPr sz="1400" b="1" spc="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sz="1400" b="1" spc="4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-), пр</a:t>
                      </a:r>
                      <a:r>
                        <a:rPr sz="1400" b="1" spc="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4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-1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</a:t>
                      </a:r>
                      <a:r>
                        <a:rPr sz="1400" b="1" spc="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sz="1400" b="1" spc="4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sz="140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849">
                <a:tc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r>
                        <a:rPr sz="1400" b="1" spc="-5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sz="1400" b="1" spc="5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400" b="1" spc="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1400" b="1" spc="-2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</a:t>
                      </a:r>
                      <a:r>
                        <a:rPr sz="1400" b="1" spc="-6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sz="1400" b="1" spc="-4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чни</a:t>
                      </a:r>
                      <a:r>
                        <a:rPr sz="1400" b="1" spc="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45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4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инанс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sz="1400" b="1" spc="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1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ания</a:t>
                      </a:r>
                      <a:r>
                        <a:rPr sz="1400" b="1" spc="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sz="1400" b="1" spc="-4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</a:t>
                      </a:r>
                      <a:r>
                        <a:rPr sz="1400" b="1" spc="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</a:t>
                      </a:r>
                      <a:endParaRPr sz="1400" dirty="0">
                        <a:solidFill>
                          <a:srgbClr val="009A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-6,5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-14,8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3" y="546714"/>
            <a:ext cx="2304256" cy="179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2895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1976" y="142916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2177" y="512248"/>
            <a:ext cx="9134354" cy="37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/>
              <a:t>Рейтинг оценки качества управления муниципальными финансами</a:t>
            </a:r>
            <a:endParaRPr lang="ru-RU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1703"/>
              </p:ext>
            </p:extLst>
          </p:nvPr>
        </p:nvGraphicFramePr>
        <p:xfrm>
          <a:off x="1431796" y="1103175"/>
          <a:ext cx="2633211" cy="4400898"/>
        </p:xfrm>
        <a:graphic>
          <a:graphicData uri="http://schemas.openxmlformats.org/drawingml/2006/table">
            <a:tbl>
              <a:tblPr/>
              <a:tblGrid>
                <a:gridCol w="1539573"/>
                <a:gridCol w="1093638"/>
              </a:tblGrid>
              <a:tr h="98132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Наименование </a:t>
                      </a:r>
                      <a:r>
                        <a:rPr lang="ru-RU" sz="1600" b="1" dirty="0" smtClean="0">
                          <a:latin typeface="Arial Narrow" pitchFamily="34" charset="0"/>
                        </a:rPr>
                        <a:t>муниципального района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Narrow" panose="020B0606020202030204" pitchFamily="34" charset="0"/>
                        </a:rPr>
                        <a:t>Степень качества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 Cyr" panose="020B0604020202020204" pitchFamily="34" charset="0"/>
                        </a:rPr>
                        <a:t>Шимский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 CYR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Валдайский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 CYR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Холмский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Times New Roman CYR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 Cyr" panose="020B0604020202020204" pitchFamily="34" charset="0"/>
                        </a:rPr>
                        <a:t>Парфинский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 CYR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Новгород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Times New Roman CYR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 Cyr" panose="020B0604020202020204" pitchFamily="34" charset="0"/>
                        </a:rPr>
                        <a:t>Любытинский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Times New Roman CYR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Старорусский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 CYR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 Cyr" panose="020B0604020202020204" pitchFamily="34" charset="0"/>
                        </a:rPr>
                        <a:t>Окуловский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Times New Roman CYR" panose="02020603050405020304" pitchFamily="18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 Cyr" panose="020B0604020202020204" pitchFamily="34" charset="0"/>
                        </a:rPr>
                        <a:t>Поддорский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 CYR" panose="02020603050405020304" pitchFamily="18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 Cyr" panose="020B0604020202020204" pitchFamily="34" charset="0"/>
                        </a:rPr>
                        <a:t>Пестовский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 CYR" panose="02020603050405020304" pitchFamily="18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 Cyr" panose="020B0604020202020204" pitchFamily="34" charset="0"/>
                        </a:rPr>
                        <a:t>Волотовский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Times New Roman CYR" panose="02020603050405020304" pitchFamily="18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649082"/>
              </p:ext>
            </p:extLst>
          </p:nvPr>
        </p:nvGraphicFramePr>
        <p:xfrm>
          <a:off x="4863639" y="1103173"/>
          <a:ext cx="2510580" cy="4400900"/>
        </p:xfrm>
        <a:graphic>
          <a:graphicData uri="http://schemas.openxmlformats.org/drawingml/2006/table">
            <a:tbl>
              <a:tblPr/>
              <a:tblGrid>
                <a:gridCol w="1602558"/>
                <a:gridCol w="908022"/>
              </a:tblGrid>
              <a:tr h="98664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Наименование </a:t>
                      </a:r>
                      <a:r>
                        <a:rPr lang="ru-RU" sz="1600" b="1" dirty="0" smtClean="0">
                          <a:latin typeface="Arial Narrow" pitchFamily="34" charset="0"/>
                        </a:rPr>
                        <a:t>муниципального района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Степень качества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 Cyr" panose="020B0604020202020204" pitchFamily="34" charset="0"/>
                        </a:rPr>
                        <a:t>Солецкий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 CYR" panose="02020603050405020304" pitchFamily="18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 Cyr" panose="020B0604020202020204" pitchFamily="34" charset="0"/>
                        </a:rPr>
                        <a:t>Мошенской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 CYR" panose="02020603050405020304" pitchFamily="18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Новгородский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 CYR" panose="02020603050405020304" pitchFamily="18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 Cyr" panose="020B0604020202020204" pitchFamily="34" charset="0"/>
                        </a:rPr>
                        <a:t>Маловишерский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 CYR" panose="02020603050405020304" pitchFamily="18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 Cyr" panose="020B0604020202020204" pitchFamily="34" charset="0"/>
                        </a:rPr>
                        <a:t>Демянский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 CYR" panose="02020603050405020304" pitchFamily="18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 Cyr" panose="020B0604020202020204" pitchFamily="34" charset="0"/>
                        </a:rPr>
                        <a:t>Боровичский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 CYR" panose="02020603050405020304" pitchFamily="18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 Cyr" panose="020B0604020202020204" pitchFamily="34" charset="0"/>
                        </a:rPr>
                        <a:t>Крестецкий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 CYR" panose="02020603050405020304" pitchFamily="18" charset="0"/>
                        </a:rPr>
                        <a:t>III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 Cyr" panose="020B0604020202020204" pitchFamily="34" charset="0"/>
                        </a:rPr>
                        <a:t>Чудовский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 CYR" panose="02020603050405020304" pitchFamily="18" charset="0"/>
                        </a:rPr>
                        <a:t>III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 Cyr" panose="020B0604020202020204" pitchFamily="34" charset="0"/>
                        </a:rPr>
                        <a:t>Хвойнинский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 CYR" panose="02020603050405020304" pitchFamily="18" charset="0"/>
                        </a:rPr>
                        <a:t>III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33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 Cyr" panose="020B0604020202020204" pitchFamily="34" charset="0"/>
                        </a:rPr>
                        <a:t>Маревский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 CYR" panose="02020603050405020304" pitchFamily="18" charset="0"/>
                        </a:rPr>
                        <a:t>III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Батецкий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Times New Roman CYR" panose="02020603050405020304" pitchFamily="18" charset="0"/>
                        </a:rPr>
                        <a:t>III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http://4geo.ru/images/personal-pages-share/213740624/img-1051551196_1902122184370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2595" y="3421131"/>
            <a:ext cx="538644" cy="538644"/>
          </a:xfrm>
          <a:prstGeom prst="rect">
            <a:avLst/>
          </a:prstGeom>
          <a:noFill/>
        </p:spPr>
      </p:pic>
      <p:sp>
        <p:nvSpPr>
          <p:cNvPr id="8" name="Лента лицом вверх 7"/>
          <p:cNvSpPr/>
          <p:nvPr/>
        </p:nvSpPr>
        <p:spPr>
          <a:xfrm>
            <a:off x="1993767" y="6056712"/>
            <a:ext cx="4769963" cy="612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Итого 22 района</a:t>
            </a:r>
            <a:endParaRPr lang="ru-RU" dirty="0"/>
          </a:p>
        </p:txBody>
      </p:sp>
      <p:sp>
        <p:nvSpPr>
          <p:cNvPr id="16" name="object 4"/>
          <p:cNvSpPr/>
          <p:nvPr/>
        </p:nvSpPr>
        <p:spPr>
          <a:xfrm>
            <a:off x="1420103" y="3648075"/>
            <a:ext cx="2691136" cy="311700"/>
          </a:xfrm>
          <a:custGeom>
            <a:avLst/>
            <a:gdLst/>
            <a:ahLst/>
            <a:cxnLst/>
            <a:rect l="l" t="t" r="r" b="b"/>
            <a:pathLst>
              <a:path w="3528377" h="792099">
                <a:moveTo>
                  <a:pt x="0" y="132079"/>
                </a:moveTo>
                <a:lnTo>
                  <a:pt x="6996" y="89560"/>
                </a:lnTo>
                <a:lnTo>
                  <a:pt x="26445" y="52783"/>
                </a:lnTo>
                <a:lnTo>
                  <a:pt x="56040" y="24064"/>
                </a:lnTo>
                <a:lnTo>
                  <a:pt x="93471" y="5722"/>
                </a:lnTo>
                <a:lnTo>
                  <a:pt x="3396424" y="0"/>
                </a:lnTo>
                <a:lnTo>
                  <a:pt x="3411094" y="807"/>
                </a:lnTo>
                <a:lnTo>
                  <a:pt x="3451944" y="12228"/>
                </a:lnTo>
                <a:lnTo>
                  <a:pt x="3486261" y="35347"/>
                </a:lnTo>
                <a:lnTo>
                  <a:pt x="3511740" y="67843"/>
                </a:lnTo>
                <a:lnTo>
                  <a:pt x="3526076" y="107400"/>
                </a:lnTo>
                <a:lnTo>
                  <a:pt x="3528377" y="660146"/>
                </a:lnTo>
                <a:lnTo>
                  <a:pt x="3527571" y="674822"/>
                </a:lnTo>
                <a:lnTo>
                  <a:pt x="3516160" y="715690"/>
                </a:lnTo>
                <a:lnTo>
                  <a:pt x="3493057" y="750017"/>
                </a:lnTo>
                <a:lnTo>
                  <a:pt x="3460571" y="775494"/>
                </a:lnTo>
                <a:lnTo>
                  <a:pt x="3421011" y="789814"/>
                </a:lnTo>
                <a:lnTo>
                  <a:pt x="132016" y="792099"/>
                </a:lnTo>
                <a:lnTo>
                  <a:pt x="117339" y="791293"/>
                </a:lnTo>
                <a:lnTo>
                  <a:pt x="76467" y="779887"/>
                </a:lnTo>
                <a:lnTo>
                  <a:pt x="42127" y="756795"/>
                </a:lnTo>
                <a:lnTo>
                  <a:pt x="16632" y="724322"/>
                </a:lnTo>
                <a:lnTo>
                  <a:pt x="2294" y="684777"/>
                </a:lnTo>
                <a:lnTo>
                  <a:pt x="0" y="132079"/>
                </a:lnTo>
                <a:close/>
              </a:path>
            </a:pathLst>
          </a:custGeom>
          <a:ln w="38100">
            <a:solidFill>
              <a:srgbClr val="35C3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97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97100" y="170940"/>
            <a:ext cx="8229599" cy="980644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Исполнение доходной части бюджета муниципального района за 2018 год,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520706"/>
              </p:ext>
            </p:extLst>
          </p:nvPr>
        </p:nvGraphicFramePr>
        <p:xfrm>
          <a:off x="552450" y="1151584"/>
          <a:ext cx="8321119" cy="552848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037088"/>
                <a:gridCol w="907994"/>
                <a:gridCol w="876685"/>
                <a:gridCol w="868249"/>
                <a:gridCol w="1334902"/>
                <a:gridCol w="1296201"/>
              </a:tblGrid>
              <a:tr h="297591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Факт</a:t>
                      </a:r>
                      <a:r>
                        <a:rPr lang="ru-RU" sz="160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2017г.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2018г.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Факт 2018г. в %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</a:tr>
              <a:tr h="297591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к плану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к факту 2017г.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 на доходы физических лиц 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80 317,80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84 210,00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89 499,50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106,3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111,4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Акцизы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7 092,20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6 894,80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7 830,00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113,6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110,4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4 261,60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8 516,80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8 716,10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102,3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204,5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Госпошлина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596,2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754,1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107,7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126,5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Прочие налоговые доходы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доходы</a:t>
                      </a:r>
                      <a:r>
                        <a:rPr lang="ru-RU" sz="1600" b="1" i="0" u="none" strike="noStrike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92 268,40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100 321,60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106 799,70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106,5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115,7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Неналоговые доходы</a:t>
                      </a:r>
                      <a:r>
                        <a:rPr lang="ru-RU" sz="1600" b="1" i="0" u="none" strike="noStrike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9 136,30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12 491,90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14 112,20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154,5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073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  <a:r>
                        <a:rPr lang="ru-RU" sz="1600" b="1" i="0" u="none" strike="noStrike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101 404,70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112 813,50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120 911,90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107,2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119,2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188 052,60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201 080,90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194 123,10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96,5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103,2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86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 поступления от других бюджетов</a:t>
                      </a:r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</a:rPr>
                        <a:t>, в т.ч.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188 052,60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201 181,30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194 231,00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96,5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103,3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дотации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10 711,30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18 890,30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18 890,30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176,4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субсидии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31 199,70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34 278,30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28 884,30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84,3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92,6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субвенции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137 065,60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138 556,70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137 000,40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98,9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9 076,00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9 456,00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9 456,00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104,2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864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 поступления от негосударственных организаций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977,40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977,40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Возврат остатков прошлых лет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-1077,8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-1085,3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ДОХОДЫ 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289 457,30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313 894,40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315 035,00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108,8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779442" y="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" y="0"/>
            <a:ext cx="1751343" cy="87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29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317211"/>
            <a:ext cx="9144000" cy="980644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Основные показатели исполнения бюджета муниципального района по годам, тыс. 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9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719304"/>
              </p:ext>
            </p:extLst>
          </p:nvPr>
        </p:nvGraphicFramePr>
        <p:xfrm>
          <a:off x="688157" y="1123997"/>
          <a:ext cx="7767686" cy="559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ая выноска 4"/>
          <p:cNvSpPr/>
          <p:nvPr/>
        </p:nvSpPr>
        <p:spPr bwMode="auto">
          <a:xfrm>
            <a:off x="5435695" y="1390577"/>
            <a:ext cx="1484089" cy="449270"/>
          </a:xfrm>
          <a:prstGeom prst="wedgeRectCallout">
            <a:avLst>
              <a:gd name="adj1" fmla="val 23086"/>
              <a:gd name="adj2" fmla="val 114960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108,8%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к уровню 2017 г.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 bwMode="auto">
          <a:xfrm>
            <a:off x="7335821" y="1335309"/>
            <a:ext cx="1309816" cy="444843"/>
          </a:xfrm>
          <a:prstGeom prst="wedgeRectCallout">
            <a:avLst>
              <a:gd name="adj1" fmla="val -36291"/>
              <a:gd name="adj2" fmla="val 132146"/>
            </a:avLst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106,0 %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к уровню 2017 г.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3123" y="-13726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03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735019" y="542815"/>
            <a:ext cx="8130746" cy="85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Динамика доходов бюджета муниципального района, тыс. рублей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29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538892"/>
              </p:ext>
            </p:extLst>
          </p:nvPr>
        </p:nvGraphicFramePr>
        <p:xfrm>
          <a:off x="337271" y="853017"/>
          <a:ext cx="8712461" cy="555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2550" y="143918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1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71754" y="259802"/>
            <a:ext cx="9144000" cy="73442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Налоговые и неналоговые доходы бюджета муниципального района в 2018 году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776365907"/>
              </p:ext>
            </p:extLst>
          </p:nvPr>
        </p:nvGraphicFramePr>
        <p:xfrm>
          <a:off x="0" y="1994174"/>
          <a:ext cx="47160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ject 4"/>
          <p:cNvSpPr txBox="1"/>
          <p:nvPr/>
        </p:nvSpPr>
        <p:spPr>
          <a:xfrm rot="16200000">
            <a:off x="-648326" y="2493150"/>
            <a:ext cx="1476164" cy="1795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endParaRPr sz="1000" dirty="0">
              <a:latin typeface="Calibri"/>
              <a:cs typeface="Calibri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35209737"/>
              </p:ext>
            </p:extLst>
          </p:nvPr>
        </p:nvGraphicFramePr>
        <p:xfrm>
          <a:off x="4572000" y="728699"/>
          <a:ext cx="4428492" cy="599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87770" y="1040067"/>
            <a:ext cx="4284476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</a:rPr>
              <a:t>Структура налоговых и неналоговых доходов бюджета муниципального района за 2018 год в разрезе доходных источников (</a:t>
            </a:r>
            <a:r>
              <a:rPr lang="ru-RU" sz="1400" b="1" dirty="0" err="1" smtClean="0">
                <a:latin typeface="Calibri" pitchFamily="34" charset="0"/>
              </a:rPr>
              <a:t>тыс.рублей</a:t>
            </a:r>
            <a:r>
              <a:rPr lang="ru-RU" sz="1400" b="1" dirty="0" smtClean="0">
                <a:latin typeface="Calibri" pitchFamily="34" charset="0"/>
              </a:rPr>
              <a:t>, % в общей сумме доходов)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524" y="1180835"/>
            <a:ext cx="4284476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</a:rPr>
              <a:t>Динамика поступлений по налоговым и неналоговым доходам бюджета муниципального района с 2016 года (</a:t>
            </a:r>
            <a:r>
              <a:rPr lang="ru-RU" sz="1400" b="1" dirty="0" err="1" smtClean="0">
                <a:latin typeface="Calibri" pitchFamily="34" charset="0"/>
              </a:rPr>
              <a:t>тыс.рублей</a:t>
            </a:r>
            <a:r>
              <a:rPr lang="ru-RU" sz="1400" b="1" dirty="0" smtClean="0">
                <a:latin typeface="Calibri" pitchFamily="34" charset="0"/>
              </a:rPr>
              <a:t>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123" y="-13726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19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50829" y="804092"/>
            <a:ext cx="9144000" cy="981075"/>
          </a:xfrm>
          <a:prstGeom prst="rect">
            <a:avLst/>
          </a:prstGeom>
        </p:spPr>
        <p:txBody>
          <a:bodyPr tIns="72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Доля поступлений от крупных налогоплательщиков в бюджет муниципального района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379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782B2B-7E1F-474B-BE94-2411B0E9D470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382508"/>
              </p:ext>
            </p:extLst>
          </p:nvPr>
        </p:nvGraphicFramePr>
        <p:xfrm>
          <a:off x="2358829" y="1615282"/>
          <a:ext cx="6372225" cy="4213224"/>
        </p:xfrm>
        <a:graphic>
          <a:graphicData uri="http://schemas.openxmlformats.org/drawingml/2006/table">
            <a:tbl>
              <a:tblPr/>
              <a:tblGrid>
                <a:gridCol w="5447013"/>
                <a:gridCol w="925212"/>
              </a:tblGrid>
              <a:tr h="104853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ООО «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Сетново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12,8 %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760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ООО Новгородская Лесопромышленная Компания «Содружество»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5,3%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853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ЗАО «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Неболчинское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карьероуправление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4,4%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853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ООО «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Неболчская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ДПМК»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380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25" y="1842417"/>
            <a:ext cx="6032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00" y="2925909"/>
            <a:ext cx="952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7" y="4007096"/>
            <a:ext cx="14811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6416" y="213831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36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539552" y="764704"/>
            <a:ext cx="8280413" cy="63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Расходы бюджета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муниципального района в 2018 году, тыс. рублей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72979"/>
              </p:ext>
            </p:extLst>
          </p:nvPr>
        </p:nvGraphicFramePr>
        <p:xfrm>
          <a:off x="323528" y="1664804"/>
          <a:ext cx="8669643" cy="4691545"/>
        </p:xfrm>
        <a:graphic>
          <a:graphicData uri="http://schemas.openxmlformats.org/drawingml/2006/table">
            <a:tbl>
              <a:tblPr firstRow="1" lastRow="1">
                <a:tableStyleId>{B301B821-A1FF-4177-AEE7-76D212191A09}</a:tableStyleId>
              </a:tblPr>
              <a:tblGrid>
                <a:gridCol w="2816719"/>
                <a:gridCol w="987681"/>
                <a:gridCol w="841358"/>
                <a:gridCol w="1291444"/>
                <a:gridCol w="734827"/>
                <a:gridCol w="1216917"/>
                <a:gridCol w="780697"/>
              </a:tblGrid>
              <a:tr h="520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Arial Narrow" pitchFamily="34" charset="0"/>
                        </a:rPr>
                        <a:t>Показатели</a:t>
                      </a:r>
                      <a:endParaRPr lang="ru-RU" sz="1400" b="1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 2015 году,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 2016 году,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 2017 году,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Arial Narrow" pitchFamily="34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33 335,00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111,70%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34 534,30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39 832,40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115,34%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Arial Narrow" pitchFamily="34" charset="0"/>
                        </a:rPr>
                        <a:t>Национальная оборона</a:t>
                      </a:r>
                      <a:endParaRPr lang="ru-RU" sz="1400" b="0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112,65%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0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latin typeface="Arial Narrow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115,81%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108,16%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latin typeface="Arial Narrow" pitchFamily="34" charset="0"/>
                        </a:rPr>
                        <a:t>Национальная экономика</a:t>
                      </a:r>
                      <a:endParaRPr lang="ru-RU" sz="1400" b="0" i="0" u="none" strike="noStrike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11 175,20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11 706,20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104,75%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16 274,40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139,02%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latin typeface="Arial Narrow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1 680,40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5 443,50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323,94%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5 163,00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94,85%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Arial Narrow" pitchFamily="34" charset="0"/>
                        </a:rPr>
                        <a:t>Образование</a:t>
                      </a:r>
                      <a:endParaRPr lang="ru-RU" sz="1400" b="0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102 596,70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112 406,00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109,56%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112 526,60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latin typeface="Arial Narrow" pitchFamily="34" charset="0"/>
                        </a:rPr>
                        <a:t>Культура, кинематография</a:t>
                      </a:r>
                      <a:endParaRPr lang="ru-RU" sz="1400" b="0" i="0" u="none" strike="noStrike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30 919,30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109,70%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35 608,10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44 228,30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124,21%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Arial Narrow" pitchFamily="34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57 394,90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57 433,40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55 374,50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96,42%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latin typeface="Arial Narrow" pitchFamily="34" charset="0"/>
                        </a:rPr>
                        <a:t>Физкультура и спорт</a:t>
                      </a:r>
                      <a:endParaRPr lang="ru-RU" sz="1400" b="0" i="0" u="none" strike="noStrike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1 309,70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1 369,50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1 935,20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141,31%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Arial Narrow" pitchFamily="34" charset="0"/>
                        </a:rPr>
                        <a:t>Обслуживание </a:t>
                      </a:r>
                      <a:r>
                        <a:rPr lang="ru-RU" sz="1400" u="none" strike="noStrike" dirty="0" smtClean="0">
                          <a:latin typeface="Arial Narrow" pitchFamily="34" charset="0"/>
                        </a:rPr>
                        <a:t>муниципального </a:t>
                      </a:r>
                      <a:r>
                        <a:rPr lang="ru-RU" sz="1400" u="none" strike="noStrike" dirty="0">
                          <a:latin typeface="Arial Narrow" pitchFamily="34" charset="0"/>
                        </a:rPr>
                        <a:t>долга</a:t>
                      </a:r>
                      <a:endParaRPr lang="ru-RU" sz="1400" b="0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Arial Narrow" pitchFamily="34" charset="0"/>
                        </a:rPr>
                        <a:t>Межбюджетные трансферты общего характера</a:t>
                      </a:r>
                      <a:endParaRPr lang="ru-RU" sz="1400" b="0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18 059,40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23 158,60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128,24%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23 420,20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101,13%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Arial Narrow" pitchFamily="34" charset="0"/>
                        </a:rPr>
                        <a:t>РАСХОДЫ ВСЕГО</a:t>
                      </a:r>
                      <a:endParaRPr lang="ru-RU" sz="1400" b="1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257 721,30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282 944,50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109,79%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300 157,60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106,08%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3123" y="159783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88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415499"/>
            <a:ext cx="9144001" cy="63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Основные направления расходов бюджета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муниципального района в 2018 году, тыс. 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64636458"/>
              </p:ext>
            </p:extLst>
          </p:nvPr>
        </p:nvGraphicFramePr>
        <p:xfrm>
          <a:off x="456413" y="1369790"/>
          <a:ext cx="8385929" cy="4323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66486" y="5258176"/>
            <a:ext cx="336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Всего – 300 157,6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7681" y="5882087"/>
            <a:ext cx="363393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endParaRPr lang="ru-RU" sz="1600" b="1" dirty="0" smtClean="0">
              <a:latin typeface="Calibri" pitchFamily="34" charset="0"/>
            </a:endParaRPr>
          </a:p>
          <a:p>
            <a:pPr algn="ctr"/>
            <a:r>
              <a:rPr lang="ru-RU" sz="1600" b="1" dirty="0" smtClean="0">
                <a:latin typeface="Calibri" pitchFamily="34" charset="0"/>
              </a:rPr>
              <a:t>Процент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исполнения: 96,7%</a:t>
            </a:r>
          </a:p>
          <a:p>
            <a:r>
              <a:rPr lang="ru-RU" sz="1600" b="1" dirty="0" smtClean="0">
                <a:latin typeface="Calibri" pitchFamily="34" charset="0"/>
              </a:rPr>
              <a:t>			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17006" y="6297587"/>
            <a:ext cx="2057400" cy="365125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3123" y="159783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для </a:t>
            </a: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9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8254" y="168580"/>
            <a:ext cx="9144000" cy="85753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расходной части бюджета муниципального района за 2018 год в разрезе разделов и подразделов, </a:t>
            </a:r>
            <a:r>
              <a:rPr 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13733"/>
              </p:ext>
            </p:extLst>
          </p:nvPr>
        </p:nvGraphicFramePr>
        <p:xfrm>
          <a:off x="148567" y="1025051"/>
          <a:ext cx="8923374" cy="5749265"/>
        </p:xfrm>
        <a:graphic>
          <a:graphicData uri="http://schemas.openxmlformats.org/drawingml/2006/table">
            <a:tbl>
              <a:tblPr/>
              <a:tblGrid>
                <a:gridCol w="5516826"/>
                <a:gridCol w="829038"/>
                <a:gridCol w="772511"/>
                <a:gridCol w="941447"/>
                <a:gridCol w="863552"/>
              </a:tblGrid>
              <a:tr h="457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</a:t>
                      </a: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Раздел, подраздел</a:t>
                      </a: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заплани-ровано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исполне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но</a:t>
                      </a: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исполне-ния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40 679,5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39 832,4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265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0102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1 409,3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1 404,4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99,6%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2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0103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2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0104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22 165,8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21 819,8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98,4%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Судебная система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0105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433,3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5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0106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5 127,2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5 103,1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99,5%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Резервные фонды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0111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Другие общегосударственные вопросы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0113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11 422,7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11 334,3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оборона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0200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386,4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386,4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Мобилизационная и вневойсковая подготовка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0203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386,4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386,4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0300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1 010,3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265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0309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1 010,3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0400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23 327,2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16 274,3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Сельское хозяйство и рыболовство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0405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Дорожное хозяйство (дорожные фонды)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0409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22 632,7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15 651,1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0412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509,7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Жилищно-коммунальное хозяйство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0500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5 985,3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5 163,0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Жилищное хозяйство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0501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2 897,2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2 601,6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Коммунальное хозяйство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0502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3 088,1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2 561,4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254" y="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для </a:t>
            </a: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06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0596" y="187188"/>
            <a:ext cx="9144000" cy="85753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расходной части бюджета муниципального района за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в разрезе разделов и подразделов, 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388418"/>
              </p:ext>
            </p:extLst>
          </p:nvPr>
        </p:nvGraphicFramePr>
        <p:xfrm>
          <a:off x="58917" y="1044721"/>
          <a:ext cx="9026166" cy="5652804"/>
        </p:xfrm>
        <a:graphic>
          <a:graphicData uri="http://schemas.openxmlformats.org/drawingml/2006/table">
            <a:tbl>
              <a:tblPr/>
              <a:tblGrid>
                <a:gridCol w="5093128"/>
                <a:gridCol w="936448"/>
                <a:gridCol w="926892"/>
                <a:gridCol w="926892"/>
                <a:gridCol w="1142806"/>
              </a:tblGrid>
              <a:tr h="41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</a:t>
                      </a: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Раздел, подраздел</a:t>
                      </a: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заплани-ровано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исполне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но</a:t>
                      </a: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Образование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0700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112 786,8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112 526,6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Дошкольное образование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0701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34 410,3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34 368,6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Общее образование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0702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55 507,5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55 297,2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Дополнительное образование детей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0703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11 192,3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11 192,3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Молодежная политика и оздоровление детей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0707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5 195,9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5 195,7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Другие вопросы в области образования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0709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6 480,8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6 472,7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Культура, кинематография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0800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44 237,8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44 228,3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Культура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0801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36 360,6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36 360,2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0804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7 877,3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7 868,1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Социальная политика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56 679,3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55 374,6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Пенсионное обеспечение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1001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2 709,7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2 709,6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Социальное обеспечение населения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1003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30 796,8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29 639,3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Охрана семьи и детства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1004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19 694,3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19 596,9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Другие вопросы в области социальной политики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1006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3 478,5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3 428,8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Физическая культура и спорт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1 935,3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1 935,2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Физическая культура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1101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1 935,3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1 935,2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685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1301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07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23 420,2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23 420,2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9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1401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23 420,2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23 420,2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5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ВСЕГО РАСХОДОВ:</a:t>
                      </a: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310 459,6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300 157,6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7835" y="-52567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73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618" y="500687"/>
            <a:ext cx="9144000" cy="60618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Исполнение расходной части бюджета муниципального района </a:t>
            </a:r>
          </a:p>
          <a:p>
            <a:pPr algn="ctr" fontAlgn="b">
              <a:lnSpc>
                <a:spcPts val="19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2018 году в разрезе видов расходов, тыс.рублей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02839"/>
              </p:ext>
            </p:extLst>
          </p:nvPr>
        </p:nvGraphicFramePr>
        <p:xfrm>
          <a:off x="319210" y="1238225"/>
          <a:ext cx="8616817" cy="517140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80086"/>
                <a:gridCol w="537813"/>
                <a:gridCol w="860501"/>
                <a:gridCol w="860501"/>
                <a:gridCol w="477916"/>
              </a:tblGrid>
              <a:tr h="553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Arial Narrow" pitchFamily="34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Arial Narrow" pitchFamily="34" charset="0"/>
                        </a:rPr>
                        <a:t>вид </a:t>
                      </a:r>
                      <a:r>
                        <a:rPr lang="ru-RU" sz="1200" u="none" strike="noStrike" dirty="0" err="1">
                          <a:latin typeface="Arial Narrow" pitchFamily="34" charset="0"/>
                        </a:rPr>
                        <a:t>расхо-дов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 smtClean="0">
                          <a:latin typeface="Arial Narrow" pitchFamily="34" charset="0"/>
                        </a:rPr>
                        <a:t>Заплани-ровано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 Narrow" pitchFamily="34" charset="0"/>
                        </a:rPr>
                        <a:t>Исполнено</a:t>
                      </a:r>
                      <a:endParaRPr lang="ru-RU" sz="1200" b="0" i="0" u="none" strike="noStrike" dirty="0"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 Narrow" pitchFamily="34" charset="0"/>
                        </a:rPr>
                        <a:t>% </a:t>
                      </a:r>
                      <a:r>
                        <a:rPr lang="ru-RU" sz="1200" u="none" strike="noStrike" dirty="0" err="1" smtClean="0">
                          <a:latin typeface="Arial Narrow" pitchFamily="34" charset="0"/>
                        </a:rPr>
                        <a:t>испол-нения</a:t>
                      </a:r>
                      <a:endParaRPr lang="ru-RU" sz="1200" b="0" i="0" u="none" strike="noStrike" dirty="0"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</a:tr>
              <a:tr h="18589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Фонд оплаты труда учреждений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latin typeface="Arial Narrow" pitchFamily="34" charset="0"/>
                        </a:rPr>
                        <a:t>111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6 975,7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6 975,7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  <a:tr h="36961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Взносы по обязательному социальному страхованию на выплаты по оплате труда работников и иные выплаты работникам учреждений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119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2 055,0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2 055,0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  <a:tr h="18589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Фонд оплаты труда государственных (муниципальных) органов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121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23 505,2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23 339,5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99,3%</a:t>
                      </a:r>
                    </a:p>
                  </a:txBody>
                  <a:tcPr marL="9525" marR="9525" marT="9525" marB="0" anchor="b"/>
                </a:tc>
              </a:tr>
              <a:tr h="36961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Иные выплаты персоналу государственных (муниципальных) органов, за исключением фонда оплаты труда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122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1 869,3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1 820,5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97,4%</a:t>
                      </a:r>
                    </a:p>
                  </a:txBody>
                  <a:tcPr marL="9525" marR="9525" marT="9525" marB="0" anchor="b"/>
                </a:tc>
              </a:tr>
              <a:tr h="36961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Взносы по обязательному социальному страхованию на выплаты денежного содержания и иные выплаты работникам государственных (муниципальных) органов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129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7 051,4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6 883,9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97,6%</a:t>
                      </a:r>
                    </a:p>
                  </a:txBody>
                  <a:tcPr marL="9525" marR="9525" marT="9525" marB="0" anchor="b"/>
                </a:tc>
              </a:tr>
              <a:tr h="18589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Научно-исследовательские и опытно-конструкторские работы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241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36961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Закупка товаров, работ, услуг в целях капитального ремонта государственного (муниципального) имущества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243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27 078,5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19 381,3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71,6%</a:t>
                      </a:r>
                    </a:p>
                  </a:txBody>
                  <a:tcPr marL="9525" marR="9525" marT="9525" marB="0" anchor="b"/>
                </a:tc>
              </a:tr>
              <a:tr h="2096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Прочая закупка товаров, работ и услуг для обеспечения государственных (муниципальных) нужд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244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2 683,0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2 683,0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  <a:tr h="18589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Arial Narrow" pitchFamily="34" charset="0"/>
                        </a:rPr>
                        <a:t>Иные пенсии, социальные доплаты к пенсиям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312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39 980,9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38 825,2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97,1%</a:t>
                      </a:r>
                    </a:p>
                  </a:txBody>
                  <a:tcPr marL="9525" marR="9525" marT="9525" marB="0" anchor="b"/>
                </a:tc>
              </a:tr>
              <a:tr h="19117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Пособия, компенсации, меры социальной поддержки по публичным нормативным обязательствам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313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  <a:tr h="36961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Пособия, компенсации и иные социальные выплаты гражданам, кроме публичных нормативных обязательств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321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  <a:tr h="18589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Субсидии гражданам на приобретение жилья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322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5 423,5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5 406,0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99,7%</a:t>
                      </a:r>
                    </a:p>
                  </a:txBody>
                  <a:tcPr marL="9525" marR="9525" marT="9525" marB="0" anchor="b"/>
                </a:tc>
              </a:tr>
              <a:tr h="18589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Приобретение товаров, работ, услуг в пользу граждан в целях их социального обеспечения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323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87,1%</a:t>
                      </a:r>
                    </a:p>
                  </a:txBody>
                  <a:tcPr marL="9525" marR="9525" marT="9525" marB="0" anchor="b"/>
                </a:tc>
              </a:tr>
              <a:tr h="18589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Arial Narrow" pitchFamily="34" charset="0"/>
                        </a:rPr>
                        <a:t>Публичные нормативные выплаты гражданам несоциального характера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330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93,9%</a:t>
                      </a:r>
                    </a:p>
                  </a:txBody>
                  <a:tcPr marL="9525" marR="9525" marT="9525" marB="0" anchor="b"/>
                </a:tc>
              </a:tr>
              <a:tr h="18589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Иные выплаты населению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360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3 900,2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3 890,1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99,7%</a:t>
                      </a:r>
                    </a:p>
                  </a:txBody>
                  <a:tcPr marL="9525" marR="9525" marT="9525" marB="0" anchor="b"/>
                </a:tc>
              </a:tr>
              <a:tr h="18589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Бюджетные инвестиции на приобретение объектов недвижимого имущества в государственную (муниципальную) собственность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412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2 845,7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2 326,7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81,8%</a:t>
                      </a:r>
                    </a:p>
                  </a:txBody>
                  <a:tcPr marL="9525" marR="9525" marT="9525" marB="0" anchor="b"/>
                </a:tc>
              </a:tr>
              <a:tr h="4607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Бюджетные инвестиции в объекты капитального строительства государственной (муниципальной) собственности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414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6 975,7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6 975,7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4842" y="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6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5"/>
          <p:cNvSpPr txBox="1">
            <a:spLocks noChangeArrowheads="1"/>
          </p:cNvSpPr>
          <p:nvPr/>
        </p:nvSpPr>
        <p:spPr bwMode="auto">
          <a:xfrm>
            <a:off x="3817938" y="4643438"/>
            <a:ext cx="12334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A6A6A6"/>
                </a:solidFill>
                <a:latin typeface="Arial" panose="020B0604020202020204" pitchFamily="34" charset="0"/>
              </a:rPr>
              <a:t>Решение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8195" name="object 6"/>
          <p:cNvSpPr txBox="1">
            <a:spLocks noChangeArrowheads="1"/>
          </p:cNvSpPr>
          <p:nvPr/>
        </p:nvSpPr>
        <p:spPr bwMode="auto">
          <a:xfrm>
            <a:off x="5194300" y="4540250"/>
            <a:ext cx="17573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76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900" dirty="0">
                <a:solidFill>
                  <a:srgbClr val="A6A6A6"/>
                </a:solidFill>
                <a:latin typeface="Arial" panose="020B0604020202020204" pitchFamily="34" charset="0"/>
              </a:rPr>
              <a:t>Граждане</a:t>
            </a:r>
            <a:endParaRPr lang="ru-RU" altLang="ru-RU" sz="1900" dirty="0">
              <a:latin typeface="Arial" panose="020B0604020202020204" pitchFamily="34" charset="0"/>
            </a:endParaRPr>
          </a:p>
          <a:p>
            <a:pPr>
              <a:lnSpc>
                <a:spcPts val="3675"/>
              </a:lnSpc>
              <a:spcBef>
                <a:spcPct val="0"/>
              </a:spcBef>
              <a:buFontTx/>
              <a:buNone/>
            </a:pPr>
            <a:r>
              <a:rPr lang="ru-RU" altLang="ru-RU" sz="3100" b="1" dirty="0">
                <a:solidFill>
                  <a:srgbClr val="3333CC"/>
                </a:solidFill>
                <a:latin typeface="Arial" panose="020B0604020202020204" pitchFamily="34" charset="0"/>
              </a:rPr>
              <a:t>Бюджет</a:t>
            </a:r>
            <a:endParaRPr lang="ru-RU" altLang="ru-RU" sz="3100" dirty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object 7"/>
          <p:cNvSpPr txBox="1">
            <a:spLocks noChangeArrowheads="1"/>
          </p:cNvSpPr>
          <p:nvPr/>
        </p:nvSpPr>
        <p:spPr bwMode="auto">
          <a:xfrm>
            <a:off x="6951663" y="4576763"/>
            <a:ext cx="1438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A6A6A6"/>
                </a:solidFill>
                <a:latin typeface="Arial" panose="020B0604020202020204" pitchFamily="34" charset="0"/>
              </a:rPr>
              <a:t>Образование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197" name="object 8"/>
          <p:cNvSpPr txBox="1">
            <a:spLocks noChangeArrowheads="1"/>
          </p:cNvSpPr>
          <p:nvPr/>
        </p:nvSpPr>
        <p:spPr bwMode="auto">
          <a:xfrm>
            <a:off x="7065963" y="5054600"/>
            <a:ext cx="17859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A6A6A6"/>
                </a:solidFill>
                <a:latin typeface="Arial" panose="020B0604020202020204" pitchFamily="34" charset="0"/>
              </a:rPr>
              <a:t>Глава района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8198" name="object 9"/>
          <p:cNvSpPr txBox="1">
            <a:spLocks noChangeArrowheads="1"/>
          </p:cNvSpPr>
          <p:nvPr/>
        </p:nvSpPr>
        <p:spPr bwMode="auto">
          <a:xfrm>
            <a:off x="3890963" y="5210175"/>
            <a:ext cx="12334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900">
                <a:solidFill>
                  <a:srgbClr val="A6A6A6"/>
                </a:solidFill>
                <a:latin typeface="Arial" panose="020B0604020202020204" pitchFamily="34" charset="0"/>
              </a:rPr>
              <a:t>Финансы</a:t>
            </a:r>
            <a:endParaRPr lang="ru-RU" altLang="ru-RU" sz="1900">
              <a:latin typeface="Arial" panose="020B0604020202020204" pitchFamily="34" charset="0"/>
            </a:endParaRPr>
          </a:p>
        </p:txBody>
      </p:sp>
      <p:sp>
        <p:nvSpPr>
          <p:cNvPr id="8199" name="object 10"/>
          <p:cNvSpPr txBox="1">
            <a:spLocks noChangeArrowheads="1"/>
          </p:cNvSpPr>
          <p:nvPr/>
        </p:nvSpPr>
        <p:spPr bwMode="auto">
          <a:xfrm>
            <a:off x="5124450" y="5462588"/>
            <a:ext cx="11715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A6A6A6"/>
                </a:solidFill>
                <a:latin typeface="Arial" panose="020B0604020202020204" pitchFamily="34" charset="0"/>
              </a:rPr>
              <a:t>Культура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00" name="object 11"/>
          <p:cNvSpPr txBox="1">
            <a:spLocks noChangeArrowheads="1"/>
          </p:cNvSpPr>
          <p:nvPr/>
        </p:nvSpPr>
        <p:spPr bwMode="auto">
          <a:xfrm>
            <a:off x="6515100" y="5434013"/>
            <a:ext cx="2514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900">
                <a:solidFill>
                  <a:srgbClr val="A6A6A6"/>
                </a:solidFill>
                <a:latin typeface="Arial" panose="020B0604020202020204" pitchFamily="34" charset="0"/>
              </a:rPr>
              <a:t>Экономика</a:t>
            </a:r>
            <a:endParaRPr lang="ru-RU" altLang="ru-RU" sz="1900">
              <a:latin typeface="Arial" panose="020B0604020202020204" pitchFamily="34" charset="0"/>
            </a:endParaRPr>
          </a:p>
          <a:p>
            <a:pPr>
              <a:spcBef>
                <a:spcPts val="388"/>
              </a:spcBef>
              <a:buFontTx/>
              <a:buNone/>
            </a:pPr>
            <a:r>
              <a:rPr lang="ru-RU" altLang="ru-RU" sz="1800">
                <a:solidFill>
                  <a:srgbClr val="A6A6A6"/>
                </a:solidFill>
                <a:latin typeface="Arial" panose="020B0604020202020204" pitchFamily="34" charset="0"/>
              </a:rPr>
              <a:t>Социальная политика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01" name="object 12"/>
          <p:cNvSpPr txBox="1">
            <a:spLocks noChangeArrowheads="1"/>
          </p:cNvSpPr>
          <p:nvPr/>
        </p:nvSpPr>
        <p:spPr bwMode="auto">
          <a:xfrm>
            <a:off x="4692650" y="5842000"/>
            <a:ext cx="1787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900">
                <a:solidFill>
                  <a:srgbClr val="A6A6A6"/>
                </a:solidFill>
                <a:latin typeface="Arial" panose="020B0604020202020204" pitchFamily="34" charset="0"/>
              </a:rPr>
              <a:t>Предприятия</a:t>
            </a:r>
            <a:endParaRPr lang="ru-RU" altLang="ru-RU" sz="1900">
              <a:latin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195263"/>
            <a:ext cx="9144000" cy="585787"/>
          </a:xfrm>
          <a:prstGeom prst="rect">
            <a:avLst/>
          </a:prstGeom>
          <a:effectLst/>
        </p:spPr>
        <p:txBody>
          <a:bodyPr lIns="61568" tIns="61568" rIns="61568" bIns="61568">
            <a:normAutofit/>
          </a:bodyPr>
          <a:lstStyle/>
          <a:p>
            <a:pPr algn="ctr" defTabSz="891996">
              <a:lnSpc>
                <a:spcPts val="2341"/>
              </a:lnSpc>
              <a:defRPr/>
            </a:pPr>
            <a:r>
              <a:rPr lang="ru-RU" sz="2052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«Бюджет для граждан» - это</a:t>
            </a:r>
          </a:p>
        </p:txBody>
      </p:sp>
      <p:pic>
        <p:nvPicPr>
          <p:cNvPr id="8203" name="Picture 2" descr="http://nvinder.ru/sites/default/files/gazeta/2016/05/otkrytyi_byudzh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584200"/>
            <a:ext cx="2006600" cy="1982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890963" y="842963"/>
            <a:ext cx="3586162" cy="723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91996">
              <a:defRPr/>
            </a:pPr>
            <a:r>
              <a:rPr lang="ru-RU" sz="1368" b="1" i="1" dirty="0">
                <a:solidFill>
                  <a:srgbClr val="3333CC"/>
                </a:solidFill>
                <a:latin typeface="Calibri" pitchFamily="34" charset="0"/>
              </a:rPr>
              <a:t>Знакомство с положениями проекта решения Любытинского района об бюджете муниципального района</a:t>
            </a:r>
          </a:p>
        </p:txBody>
      </p:sp>
      <p:pic>
        <p:nvPicPr>
          <p:cNvPr id="8205" name="Picture 4" descr="http://media.buzzle.com/media/images-en/illustrations/relationships/family/1200-25272987-extended-fami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2566988"/>
            <a:ext cx="2590800" cy="1754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Прямоугольник 16"/>
          <p:cNvSpPr>
            <a:spLocks noChangeArrowheads="1"/>
          </p:cNvSpPr>
          <p:nvPr/>
        </p:nvSpPr>
        <p:spPr bwMode="auto">
          <a:xfrm>
            <a:off x="6296025" y="2536825"/>
            <a:ext cx="267811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0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05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05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05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05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b="1" i="1" dirty="0">
                <a:solidFill>
                  <a:srgbClr val="3333CC"/>
                </a:solidFill>
              </a:rPr>
              <a:t>Информация для широкого круга пользователей - студенты, педагоги, врачи, молодые семьи, граждане пожилого возраста, люди с ограниченными возможностями здоровья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722813"/>
            <a:ext cx="3586163" cy="11445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91996">
              <a:defRPr/>
            </a:pPr>
            <a:r>
              <a:rPr lang="ru-RU" sz="1368" b="1" i="1" dirty="0">
                <a:solidFill>
                  <a:srgbClr val="3333CC"/>
                </a:solidFill>
                <a:latin typeface="Calibri" pitchFamily="34" charset="0"/>
              </a:rPr>
              <a:t>Уверенность в прозрачности и эффективности использования средств, конкретные результаты как для общества в целом, так и для каждого жителя района</a:t>
            </a:r>
          </a:p>
        </p:txBody>
      </p:sp>
      <p:pic>
        <p:nvPicPr>
          <p:cNvPr id="8208" name="Picture 8" descr="https://e.sfu-kras.ru/pluginfile.php/818143/course/overviewfiles/Fotolia_41752688_Subscription_Monthly_X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813050"/>
            <a:ext cx="2124075" cy="1938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453188"/>
            <a:ext cx="298450" cy="311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smtClean="0">
                <a:solidFill>
                  <a:srgbClr val="898989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34200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367651"/>
            <a:ext cx="9144000" cy="60618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Исполнение расходной части бюджета муниципального района </a:t>
            </a:r>
          </a:p>
          <a:p>
            <a:pPr algn="ctr" fontAlgn="b">
              <a:lnSpc>
                <a:spcPts val="19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2018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году в разрезе видов расходов,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тыс.рублей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323170"/>
              </p:ext>
            </p:extLst>
          </p:nvPr>
        </p:nvGraphicFramePr>
        <p:xfrm>
          <a:off x="533532" y="1009415"/>
          <a:ext cx="8364789" cy="53694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08102"/>
                <a:gridCol w="522083"/>
                <a:gridCol w="835333"/>
                <a:gridCol w="835333"/>
                <a:gridCol w="463938"/>
              </a:tblGrid>
              <a:tr h="556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Arial Narrow" pitchFamily="34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Arial Narrow" pitchFamily="34" charset="0"/>
                        </a:rPr>
                        <a:t>вид </a:t>
                      </a:r>
                      <a:r>
                        <a:rPr lang="ru-RU" sz="1200" u="none" strike="noStrike" dirty="0" err="1">
                          <a:latin typeface="Arial Narrow" pitchFamily="34" charset="0"/>
                        </a:rPr>
                        <a:t>расхо-дов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 smtClean="0">
                          <a:latin typeface="Arial Narrow" pitchFamily="34" charset="0"/>
                        </a:rPr>
                        <a:t>Запланиро-вано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 Narrow" pitchFamily="34" charset="0"/>
                        </a:rPr>
                        <a:t>Исполнено</a:t>
                      </a:r>
                      <a:endParaRPr lang="ru-RU" sz="1200" b="0" i="0" u="none" strike="noStrike" dirty="0"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 Narrow" pitchFamily="34" charset="0"/>
                        </a:rPr>
                        <a:t>% </a:t>
                      </a:r>
                      <a:r>
                        <a:rPr lang="ru-RU" sz="1200" u="none" strike="noStrike" dirty="0" err="1" smtClean="0">
                          <a:latin typeface="Arial Narrow" pitchFamily="34" charset="0"/>
                        </a:rPr>
                        <a:t>испол-нения</a:t>
                      </a:r>
                      <a:endParaRPr lang="ru-RU" sz="1200" b="0" i="0" u="none" strike="noStrike" dirty="0"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</a:tr>
              <a:tr h="2421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Дотации на выравнивание бюджетной обеспеченности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511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23 420,2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23 420,2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  <a:tr h="2421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Субвенции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530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  <a:tr h="1979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Иные межбюджетные трансферты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540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3 496,9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3 467,4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99,2%</a:t>
                      </a:r>
                    </a:p>
                  </a:txBody>
                  <a:tcPr marL="9525" marR="9525" marT="9525" marB="0" anchor="b"/>
                </a:tc>
              </a:tr>
              <a:tr h="5567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Субсидии бюджетным учреждениям на финансовое обеспечение государственного (муниципального) задания на оказание государственных (муниципальных) услуг (выполнение работ)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611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50 209,8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50 208,5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  <a:tr h="18799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Субсидии бюджетным учреждениям на иные цели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612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5 622,9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5 622,9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  <a:tr h="5513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Субсидии автономным учреждениям на финансовое обеспечение государственного (муниципального) задания на оказание государственных (муниципальных) услуг (выполнение работ)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621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97 405,8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97 153,8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99,7%</a:t>
                      </a:r>
                    </a:p>
                  </a:txBody>
                  <a:tcPr marL="9525" marR="9525" marT="9525" marB="0" anchor="b"/>
                </a:tc>
              </a:tr>
              <a:tr h="187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Субсидии автономным учреждениям на иные цели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622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4 143,9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4 142,6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  <a:tr h="187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Arial Narrow" pitchFamily="34" charset="0"/>
                        </a:rPr>
                        <a:t>Обслуживание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730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58,2%</a:t>
                      </a:r>
                    </a:p>
                  </a:txBody>
                  <a:tcPr marL="9525" marR="9525" marT="9525" marB="0" anchor="b"/>
                </a:tc>
              </a:tr>
              <a:tr h="7415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Субсидии(гранты в форме субсидий) на финансовое обеспечение затрат в связи с производством (реализацией товаров), выполнением работ, оказанием услуг, порядком (правилами)предоставления которых установлено требование подтверждения их использования в соответствии с условиями и (или) целями предоставления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812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  <a:tr h="7415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Исполнение судебных актов Российской Федерации и мировых соглашений по возмещению вреда, причиненного в результате незаконных действий (бездействия) органов государственной власти (государственных органов), органов местного самоуправления либо должностных лиц этих органов, а также в результате деятельности учреждений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831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  <a:tr h="187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Уплата налога на имущество организаций и земельного налога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851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97,8%</a:t>
                      </a:r>
                    </a:p>
                  </a:txBody>
                  <a:tcPr marL="9525" marR="9525" marT="9525" marB="0" anchor="b"/>
                </a:tc>
              </a:tr>
              <a:tr h="187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Уплата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прочих налогов, сборов и иных обязательных платежей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852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93,3%</a:t>
                      </a:r>
                    </a:p>
                  </a:txBody>
                  <a:tcPr marL="9525" marR="9525" marT="9525" marB="0" anchor="b"/>
                </a:tc>
              </a:tr>
              <a:tr h="187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Уплата иных платежей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853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  <a:tr h="187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Резервные средства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smtClean="0">
                          <a:latin typeface="Arial Narrow" pitchFamily="34" charset="0"/>
                        </a:rPr>
                        <a:t>870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87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Arial Narrow" pitchFamily="34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smtClean="0">
                          <a:latin typeface="Arial Narrow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310 459,6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300 157,6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96,7%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4582" y="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для </a:t>
            </a: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6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612B06-18CC-4AE4-828D-91A22A9F212D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13727"/>
              </p:ext>
            </p:extLst>
          </p:nvPr>
        </p:nvGraphicFramePr>
        <p:xfrm>
          <a:off x="99341" y="1446048"/>
          <a:ext cx="8941684" cy="4953135"/>
        </p:xfrm>
        <a:graphic>
          <a:graphicData uri="http://schemas.openxmlformats.org/drawingml/2006/table">
            <a:tbl>
              <a:tblPr/>
              <a:tblGrid>
                <a:gridCol w="5827636"/>
                <a:gridCol w="1069565"/>
                <a:gridCol w="993636"/>
                <a:gridCol w="1050847"/>
              </a:tblGrid>
              <a:tr h="369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Муниципальные 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запланировано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исполнено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исполнения</a:t>
                      </a: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программа Любытинского муниципального  района "Развитие образования  Любытинского муниципального района на 2014-2020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117 808,8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117 519,3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 программа Любытинского муниципального района «Развитие культуры и туризма на территории Любытинского муниципального района на 2014-2020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53 462,3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53 452,5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52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 программа Любытинского муниципального района «Развитие физической культуры и спорта в Любытинском муниципальном районе на 2014-2020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4 656,7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4 656,6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6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 программа Любытинского муниципального района «Улучшение жилищных условий граждан и повышение качества жилищно-коммунальных услуг в Любытинском муниципальном районе на 2017-2022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4 228,6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3 514,7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83,1%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30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программа Любытинского муниципального района  "Развитие агропромышленного комплекса  Любытинского муниципального района  на 2014-2020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 программа Любытинского муниципального района "Устойчивое развитие сельских территорий Любытинского муниципального района на 2014-2020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 программа Любытинского муниципального района «Обеспечение жильем молодых семей на территории Любытинского муниципального района на 2014-2020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864,1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864,1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5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 программа Любытинского муниципального района «Совершенствование и содержание дорожного хозяйства Любытинского муниципального района (за исключением автомобильных дорог федерального и областного значения) на 2014-2020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22 632,7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15 651,1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69,2%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-1817" y="624327"/>
            <a:ext cx="9144000" cy="6477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Исполнение бюджета района в разрезе муниципальных  программ Любытинского муниципального района за 2018 год, </a:t>
            </a:r>
            <a:r>
              <a:rPr lang="ru-RU" sz="2000" b="1" dirty="0" err="1" smtClean="0">
                <a:latin typeface="+mj-lt"/>
                <a:ea typeface="+mj-ea"/>
                <a:cs typeface="+mj-cs"/>
              </a:rPr>
              <a:t>тыс.рублей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341" y="80974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для </a:t>
            </a: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38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01F238-3379-4B2A-BEDB-F9BAB7CAECA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987148"/>
              </p:ext>
            </p:extLst>
          </p:nvPr>
        </p:nvGraphicFramePr>
        <p:xfrm>
          <a:off x="204787" y="1409241"/>
          <a:ext cx="8821738" cy="4823324"/>
        </p:xfrm>
        <a:graphic>
          <a:graphicData uri="http://schemas.openxmlformats.org/drawingml/2006/table">
            <a:tbl>
              <a:tblPr/>
              <a:tblGrid>
                <a:gridCol w="5581098"/>
                <a:gridCol w="1044206"/>
                <a:gridCol w="1152227"/>
                <a:gridCol w="1044207"/>
              </a:tblGrid>
              <a:tr h="4105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Муниципальные 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запланировано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исполнено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исполнения</a:t>
                      </a: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4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 программа Любытинского муниципального района «Совершенствование системы муниципального управления и поддержки развития территориального общественного самоуправления на 2017-2022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34 824,4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34 477,9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4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 программа Любытинского муниципального района "Управление муниципальными финансами Любытинского муниципального района на 2014-2020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28 408,6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28 383,7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4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 программа Любытинского муниципального района "Развитие малого и среднего предпринимательства в Любытинском муниципальном районе на 2017-2019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 программа Любытинского муниципального района "Развитие информационного общества в Любытинском муниципальном районе на 2017-2022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86,9%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6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 программа Любытинского муниципального района "Социальная поддержка граждан Любытинского муниципального района на 2016-2020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36 003,7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34 728,6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96,5%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48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программа Любытинского муниципального района "Профилактика терроризма и экстремизма в Любытинском муниципальном районе на 2017-2022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0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программа Любытинского муниципального района "Управление муниципальным имуществом Любытинского муниципального района на 2018-2023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616,6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87,2%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программных расходов</a:t>
                      </a:r>
                    </a:p>
                  </a:txBody>
                  <a:tcPr marL="7621" marR="7621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304 629,9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294 830,6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3656" y="617970"/>
            <a:ext cx="9144000" cy="6477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Исполнение бюджета района в разрезе муниципальных  программ Любытинского муниципального района за 2017 год, </a:t>
            </a:r>
            <a:r>
              <a:rPr lang="ru-RU" sz="2000" b="1" dirty="0" err="1" smtClean="0">
                <a:latin typeface="+mj-lt"/>
                <a:ea typeface="+mj-ea"/>
                <a:cs typeface="+mj-cs"/>
              </a:rPr>
              <a:t>тыс.рублей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582" y="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для </a:t>
            </a: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2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F0608F-57B8-4749-95AA-FB779DA8D474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384363"/>
              </p:ext>
            </p:extLst>
          </p:nvPr>
        </p:nvGraphicFramePr>
        <p:xfrm>
          <a:off x="253608" y="1439012"/>
          <a:ext cx="8713788" cy="490967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688422"/>
                <a:gridCol w="1044078"/>
                <a:gridCol w="1008075"/>
                <a:gridCol w="973213"/>
              </a:tblGrid>
              <a:tr h="417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Непрограммные направления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запланировано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исполнено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% исполнения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5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Переданные полномочия из бюджетов сельских поселений в бюджет муниципального района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224,0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224,0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70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Расходы на обеспечение деятельности высшего должностного лица муниципального образования, не отнесенные к муниципальным программам Любытинского муниципального района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1 409,3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1 404,4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99,6%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308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Дума Любытинского муниципального района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21,2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21,2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8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Контрольно-счетная палата Любытинского муниципального района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519,6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515,9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99,3%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4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Взносы в Ассоциацию"Совет муниципальных образований"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120,3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120,3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15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Прочие  расходы, не отнесенные к муниципальным программам Любытинского муниципального района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2 524,4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2 031,0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80,5%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0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Расходы на обеспечение деятельности учреждений, не отнесенные к муниципальным программам Любытинского муниципального района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1 010,9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1 010,3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99,9%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3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непрограммных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" marR="532" marT="5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5 829,7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5 327,0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91,4%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548531"/>
            <a:ext cx="9144000" cy="6477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Исполнение бюджета района в разрезе непрограммных направлений расходов Любытинского муниципального района за 2018 год, </a:t>
            </a:r>
            <a:r>
              <a:rPr lang="ru-RU" sz="2000" b="1" dirty="0" err="1" smtClean="0">
                <a:latin typeface="+mj-lt"/>
                <a:ea typeface="+mj-ea"/>
                <a:cs typeface="+mj-cs"/>
              </a:rPr>
              <a:t>тыс.рублей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582" y="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для </a:t>
            </a: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30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836712"/>
            <a:ext cx="9144000" cy="375350"/>
          </a:xfrm>
          <a:prstGeom prst="rect">
            <a:avLst/>
          </a:prstGeom>
          <a:effectLst/>
        </p:spPr>
        <p:txBody>
          <a:bodyPr wrap="square" tIns="72000">
            <a:spAutoFit/>
          </a:bodyPr>
          <a:lstStyle/>
          <a:p>
            <a:pPr algn="ctr" fontAlgn="b">
              <a:lnSpc>
                <a:spcPts val="2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Муниципальные программы Любытинского муниципального района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6076" y="4437112"/>
            <a:ext cx="374441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itchFamily="34" charset="0"/>
              </a:rPr>
              <a:t>Где найти: </a:t>
            </a:r>
            <a:r>
              <a:rPr lang="en-US" sz="1600" dirty="0">
                <a:latin typeface="Arial Narrow" pitchFamily="34" charset="0"/>
              </a:rPr>
              <a:t>http://lubytino.ru/administratsiya/munitsipalnye-programmy/</a:t>
            </a:r>
            <a:endParaRPr lang="ru-RU" sz="1600" dirty="0" smtClean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518" y="1788899"/>
            <a:ext cx="435648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Распоряжение Администрации Любытинского муниципального района  29.08.2018 № 422-рг «</a:t>
            </a:r>
            <a:r>
              <a:rPr lang="ru-RU" sz="1600" dirty="0">
                <a:latin typeface="Arial Narrow" panose="020B0606020202030204" pitchFamily="34" charset="0"/>
              </a:rPr>
              <a:t>Об утверждении перечня муниципальных программ Любытинского муниципального </a:t>
            </a:r>
            <a:r>
              <a:rPr lang="ru-RU" sz="1600" dirty="0" smtClean="0">
                <a:latin typeface="Arial Narrow" panose="020B0606020202030204" pitchFamily="34" charset="0"/>
              </a:rPr>
              <a:t>района»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3518" y="3128421"/>
            <a:ext cx="4356484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Постановление </a:t>
            </a:r>
            <a:r>
              <a:rPr lang="ru-RU" sz="1600" dirty="0">
                <a:latin typeface="Arial Narrow" pitchFamily="34" charset="0"/>
              </a:rPr>
              <a:t>Администрации Любытинского муниципального района </a:t>
            </a:r>
            <a:r>
              <a:rPr lang="ru-RU" sz="1600" dirty="0" smtClean="0">
                <a:latin typeface="Arial Narrow" pitchFamily="34" charset="0"/>
              </a:rPr>
              <a:t>от 24.12.2018 № 1229</a:t>
            </a:r>
          </a:p>
          <a:p>
            <a:r>
              <a:rPr lang="ru-RU" sz="1600" dirty="0" smtClean="0">
                <a:latin typeface="Arial Narrow" pitchFamily="34" charset="0"/>
              </a:rPr>
              <a:t>«</a:t>
            </a:r>
            <a:r>
              <a:rPr lang="ru-RU" sz="1600" dirty="0">
                <a:latin typeface="Arial Narrow" panose="020B0606020202030204" pitchFamily="34" charset="0"/>
              </a:rPr>
              <a:t>Об утверждении Порядка разработки муниципальных </a:t>
            </a:r>
            <a:r>
              <a:rPr lang="ru-RU" sz="1600" dirty="0" smtClean="0">
                <a:latin typeface="Arial Narrow" panose="020B0606020202030204" pitchFamily="34" charset="0"/>
              </a:rPr>
              <a:t>программ Любытинского </a:t>
            </a:r>
            <a:r>
              <a:rPr lang="ru-RU" sz="1600" dirty="0">
                <a:latin typeface="Arial Narrow" panose="020B0606020202030204" pitchFamily="34" charset="0"/>
              </a:rPr>
              <a:t>муниципального района, их формирования, реализации и проведения оценки </a:t>
            </a:r>
            <a:r>
              <a:rPr lang="ru-RU" sz="1600" dirty="0" smtClean="0">
                <a:latin typeface="Arial Narrow" panose="020B0606020202030204" pitchFamily="34" charset="0"/>
              </a:rPr>
              <a:t>эффективности»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6116" y="1268760"/>
            <a:ext cx="3276364" cy="576064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16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муниципальных программ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572" y="1304764"/>
            <a:ext cx="3456384" cy="468052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Нормативное регулирование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9522" y="5106672"/>
            <a:ext cx="432048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itchFamily="34" charset="0"/>
              </a:rPr>
              <a:t>Где найти:</a:t>
            </a:r>
            <a:r>
              <a:rPr lang="en-US" sz="1600" dirty="0">
                <a:latin typeface="Arial Narrow" pitchFamily="34" charset="0"/>
              </a:rPr>
              <a:t>http://lubytino.ru/documents/</a:t>
            </a:r>
            <a:endParaRPr lang="ru-RU" sz="1600" dirty="0">
              <a:latin typeface="Arial Narrow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004048" y="1232756"/>
            <a:ext cx="0" cy="507656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292080" y="1988840"/>
            <a:ext cx="36004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</a:rPr>
              <a:t>Расходы на программы в 2018 году –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294 830,6 </a:t>
            </a:r>
            <a:r>
              <a:rPr lang="ru-RU" sz="1600" dirty="0" err="1">
                <a:latin typeface="Arial Narrow" pitchFamily="34" charset="0"/>
              </a:rPr>
              <a:t>тыс.рублей</a:t>
            </a:r>
            <a:endParaRPr lang="ru-RU" sz="1600" dirty="0" smtClean="0"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2924944"/>
            <a:ext cx="36004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</a:rPr>
              <a:t>Доля «программных» расходов -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98,2 %</a:t>
            </a:r>
            <a:endParaRPr lang="ru-RU" sz="1600" dirty="0" smtClean="0"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4582" y="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для </a:t>
            </a: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7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emp\20160525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6" y="11390"/>
            <a:ext cx="1522743" cy="1573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306042" y="555892"/>
            <a:ext cx="7060675" cy="126319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«</a:t>
            </a:r>
            <a:r>
              <a:rPr lang="ru-RU" sz="2000" dirty="0">
                <a:solidFill>
                  <a:srgbClr val="000000"/>
                </a:solidFill>
              </a:rPr>
              <a:t>Развитие образования Любытинского муниципального </a:t>
            </a:r>
            <a:endParaRPr lang="ru-RU" sz="2000" dirty="0" smtClean="0">
              <a:solidFill>
                <a:srgbClr val="000000"/>
              </a:solidFill>
            </a:endParaRPr>
          </a:p>
          <a:p>
            <a:pPr lvl="0" algn="ctr"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района </a:t>
            </a:r>
            <a:r>
              <a:rPr lang="ru-RU" sz="2000" dirty="0">
                <a:solidFill>
                  <a:srgbClr val="000000"/>
                </a:solidFill>
              </a:rPr>
              <a:t>на 2014-2020 годы</a:t>
            </a:r>
            <a:r>
              <a:rPr lang="ru-RU" sz="2000" b="1" noProof="0" dirty="0" smtClean="0"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761" y="4385392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2018 году (тыс.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159407"/>
              </p:ext>
            </p:extLst>
          </p:nvPr>
        </p:nvGraphicFramePr>
        <p:xfrm>
          <a:off x="3935035" y="1760708"/>
          <a:ext cx="5081032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550"/>
                <a:gridCol w="803404"/>
                <a:gridCol w="839922"/>
                <a:gridCol w="1387697"/>
                <a:gridCol w="954459"/>
              </a:tblGrid>
              <a:tr h="50585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2017 год 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2017 году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плану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117685,7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117808,8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117519,3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13826" y="6054085"/>
            <a:ext cx="9144000" cy="720080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Отчёт о ходе реализации муниципальной программы размещен по адресу: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http://lubytino.ru/administratsiya/munitsipalnye-programmy//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 rot="16200000">
            <a:off x="4387805" y="854622"/>
            <a:ext cx="396044" cy="8370309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893166"/>
              </p:ext>
            </p:extLst>
          </p:nvPr>
        </p:nvGraphicFramePr>
        <p:xfrm>
          <a:off x="220206" y="5214727"/>
          <a:ext cx="8731240" cy="904669"/>
        </p:xfrm>
        <a:graphic>
          <a:graphicData uri="http://schemas.openxmlformats.org/drawingml/2006/table">
            <a:tbl>
              <a:tblPr/>
              <a:tblGrid>
                <a:gridCol w="1463528"/>
                <a:gridCol w="1708501"/>
                <a:gridCol w="4023029"/>
                <a:gridCol w="1536182"/>
              </a:tblGrid>
              <a:tr h="2543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2165,0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799,4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3924,7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110630,2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Развитие дошкольного и общего образования 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дополнительного образования в районе;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Социальная адаптация детей-сирот и детей, оставшихся без попечения родителей, а также лиц из числа детей-сирот и детей, оставшихся без попечения   родителей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Обеспечение реализации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муниципальной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программы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278415"/>
              </p:ext>
            </p:extLst>
          </p:nvPr>
        </p:nvGraphicFramePr>
        <p:xfrm>
          <a:off x="141129" y="1606050"/>
          <a:ext cx="3697446" cy="2815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446"/>
              </a:tblGrid>
              <a:tr h="2653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18125">
                <a:tc>
                  <a:txBody>
                    <a:bodyPr/>
                    <a:lstStyle/>
                    <a:p>
                      <a:pPr>
                        <a:buAutoNum type="arabicPeriod"/>
                      </a:pPr>
                      <a:r>
                        <a:rPr lang="ru-RU" sz="1000" dirty="0" smtClean="0"/>
                        <a:t>Обеспечение на территории района доступного и качественного образования, соответствующего перспективным задачам развития экономики и потребностям населения района</a:t>
                      </a:r>
                    </a:p>
                    <a:p>
                      <a:pPr>
                        <a:buNone/>
                      </a:pPr>
                      <a:r>
                        <a:rPr lang="ru-RU" sz="1000" dirty="0" smtClean="0"/>
                        <a:t>2.Развитие</a:t>
                      </a:r>
                      <a:r>
                        <a:rPr lang="ru-RU" sz="1000" baseline="0" dirty="0" smtClean="0"/>
                        <a:t> дополнительного образования в Любытинском муниципальном районе.</a:t>
                      </a:r>
                      <a:endParaRPr lang="ru-RU" sz="1000" dirty="0" smtClean="0"/>
                    </a:p>
                    <a:p>
                      <a:r>
                        <a:rPr lang="ru-RU" sz="1000" dirty="0" smtClean="0"/>
                        <a:t> 3. Обеспечение эффективной системы по социализации и самореализации молодежи в Любытинском районе.</a:t>
                      </a:r>
                    </a:p>
                    <a:p>
                      <a:r>
                        <a:rPr lang="ru-RU" sz="1000" dirty="0" smtClean="0"/>
                        <a:t>4. Комплексное решение жизнеустройства детей-сирот и детей, оставшихся без попечения родителей.</a:t>
                      </a:r>
                    </a:p>
                    <a:p>
                      <a:r>
                        <a:rPr lang="ru-RU" sz="1000" dirty="0" smtClean="0"/>
                        <a:t>5.Создание</a:t>
                      </a:r>
                      <a:r>
                        <a:rPr lang="ru-RU" sz="1000" baseline="0" dirty="0" smtClean="0"/>
                        <a:t> условий для реализации муниципальной программы развития Любытинского муниципального района</a:t>
                      </a:r>
                      <a:endParaRPr lang="ru-RU" sz="10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3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8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комитет образования Администрации Любытинского муниципального района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58334" y="74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2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35496" y="528198"/>
            <a:ext cx="9144000" cy="116074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                              «</a:t>
            </a:r>
            <a:r>
              <a:rPr lang="ru-RU" sz="2000" dirty="0" smtClean="0">
                <a:solidFill>
                  <a:srgbClr val="000000"/>
                </a:solidFill>
              </a:rPr>
              <a:t>Развитие </a:t>
            </a:r>
            <a:r>
              <a:rPr lang="ru-RU" sz="2000" dirty="0">
                <a:solidFill>
                  <a:srgbClr val="000000"/>
                </a:solidFill>
              </a:rPr>
              <a:t>культуры и туризма на </a:t>
            </a:r>
            <a:r>
              <a:rPr lang="ru-RU" sz="2000" dirty="0" smtClean="0">
                <a:solidFill>
                  <a:srgbClr val="000000"/>
                </a:solidFill>
              </a:rPr>
              <a:t>территории Любытинского</a:t>
            </a:r>
          </a:p>
          <a:p>
            <a:pPr lvl="0" algn="ctr"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                        муниципального </a:t>
            </a:r>
            <a:r>
              <a:rPr lang="ru-RU" sz="2000" dirty="0">
                <a:solidFill>
                  <a:srgbClr val="000000"/>
                </a:solidFill>
              </a:rPr>
              <a:t>района  </a:t>
            </a:r>
            <a:endParaRPr lang="ru-RU" sz="2000" dirty="0" smtClean="0">
              <a:solidFill>
                <a:srgbClr val="000000"/>
              </a:solidFill>
            </a:endParaRPr>
          </a:p>
          <a:p>
            <a:pPr lvl="0" algn="ctr"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                         на </a:t>
            </a:r>
            <a:r>
              <a:rPr lang="ru-RU" sz="2000" dirty="0">
                <a:solidFill>
                  <a:srgbClr val="000000"/>
                </a:solidFill>
              </a:rPr>
              <a:t>2014-2020 годы</a:t>
            </a:r>
            <a:r>
              <a:rPr lang="ru-RU" sz="2000" b="1" noProof="0" dirty="0" smtClean="0"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7504" y="4170161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2018 году (тыс.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233053"/>
              </p:ext>
            </p:extLst>
          </p:nvPr>
        </p:nvGraphicFramePr>
        <p:xfrm>
          <a:off x="3995936" y="1669189"/>
          <a:ext cx="5040560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828092"/>
                <a:gridCol w="1368152"/>
                <a:gridCol w="972108"/>
              </a:tblGrid>
              <a:tr h="50585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2017 год 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2017 году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плану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/>
                        <a:t>45173,7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/>
                        <a:t>53462,3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/>
                        <a:t>53452,3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/>
                        <a:t>118,3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501309" y="1364781"/>
            <a:ext cx="396044" cy="6755739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6061907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Отчёт о ходе реализации муниципальной программы размещен по адресу: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http://lubytino.ru/administratsiya/munitsipalnye-programmy//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en-US" b="1" dirty="0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698496"/>
              </p:ext>
            </p:extLst>
          </p:nvPr>
        </p:nvGraphicFramePr>
        <p:xfrm>
          <a:off x="114304" y="1957953"/>
          <a:ext cx="3816424" cy="2071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84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1.Развитие культурного потенциала и туризма на территории Любытинского муниципального района</a:t>
                      </a:r>
                    </a:p>
                    <a:p>
                      <a:r>
                        <a:rPr lang="ru-RU" sz="1200" dirty="0" smtClean="0"/>
                        <a:t>2.</a:t>
                      </a:r>
                      <a:r>
                        <a:rPr lang="ru-RU" sz="13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эффективной системы по социализации и самореализации молодежи Любытинском районе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3.Патриотическое воспитание населения Любытинского муниципального района</a:t>
                      </a:r>
                      <a:endParaRPr lang="en-US" sz="1200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9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Комитет культуры, спорта и туризма Администрации Любытинского муниципального района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463860"/>
              </p:ext>
            </p:extLst>
          </p:nvPr>
        </p:nvGraphicFramePr>
        <p:xfrm>
          <a:off x="1641650" y="4791404"/>
          <a:ext cx="6088328" cy="800224"/>
        </p:xfrm>
        <a:graphic>
          <a:graphicData uri="http://schemas.openxmlformats.org/drawingml/2006/table">
            <a:tbl>
              <a:tblPr/>
              <a:tblGrid>
                <a:gridCol w="2111774"/>
                <a:gridCol w="1988277"/>
                <a:gridCol w="1988277"/>
              </a:tblGrid>
              <a:tr h="2877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48903,9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4526,6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22,0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1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культуры и туризма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Вовлечение молодежи в социальную практику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Патриотическое воспитание населения Любытинского района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96" y="-51744"/>
            <a:ext cx="2134656" cy="197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099938" y="-74137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emp\20160525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16322" cy="1268760"/>
          </a:xfrm>
          <a:prstGeom prst="rect">
            <a:avLst/>
          </a:prstGeom>
          <a:noFill/>
          <a:effectLst>
            <a:innerShdw blurRad="381000" dist="317500" dir="2700000">
              <a:schemeClr val="bg1">
                <a:lumMod val="95000"/>
              </a:schemeClr>
            </a:inn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623826" y="355562"/>
            <a:ext cx="7532016" cy="105273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«</a:t>
            </a:r>
            <a:r>
              <a:rPr lang="ru-RU" sz="2000" dirty="0">
                <a:solidFill>
                  <a:srgbClr val="000000"/>
                </a:solidFill>
              </a:rPr>
              <a:t>Развитие физической культуры и спорта в Любытинском муниципальном районе на 2014-2020 годы</a:t>
            </a:r>
            <a:r>
              <a:rPr lang="ru-RU" sz="2000" b="1" noProof="0" dirty="0" smtClean="0"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822805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2018 году (тыс.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786954"/>
              </p:ext>
            </p:extLst>
          </p:nvPr>
        </p:nvGraphicFramePr>
        <p:xfrm>
          <a:off x="4031431" y="1344659"/>
          <a:ext cx="5040560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828092"/>
                <a:gridCol w="1368152"/>
                <a:gridCol w="972108"/>
              </a:tblGrid>
              <a:tr h="50585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2017 год 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2017 году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плану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4448,9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4656,7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4656,6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104,7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320421" y="1422666"/>
            <a:ext cx="396044" cy="6240544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-53557" y="6043004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/>
              <a:t>Отчёт о ходе реализации муниципальной программы размещен по адресу: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http://lubytino.ru/administratsiya/munitsipalnye-programmy//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247296"/>
              </p:ext>
            </p:extLst>
          </p:nvPr>
        </p:nvGraphicFramePr>
        <p:xfrm>
          <a:off x="107504" y="1232756"/>
          <a:ext cx="3816424" cy="2597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53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1.Обеспечение гражданам Любытинского муниципального  района возможности систематически заниматься физической культурой и спортом, вести здоровый образ жизни.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2. Повышение эффективности управления развитием отрасли физической культуры и спорта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3.Создание условий для занятий физической культурой и спортом лиц с ограниченными возможностями здоровья и инвалидов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9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Комитет культуры, спорта и туризма Администрации Любытинского муниципального района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250435"/>
              </p:ext>
            </p:extLst>
          </p:nvPr>
        </p:nvGraphicFramePr>
        <p:xfrm>
          <a:off x="1265096" y="4709579"/>
          <a:ext cx="6613807" cy="1121811"/>
        </p:xfrm>
        <a:graphic>
          <a:graphicData uri="http://schemas.openxmlformats.org/drawingml/2006/table">
            <a:tbl>
              <a:tblPr/>
              <a:tblGrid>
                <a:gridCol w="2890067"/>
                <a:gridCol w="3723740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38,0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4618,6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6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физической культуры и массового спорта на территории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муниципального района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Развитие отрасли физической культуры и спорта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23826" y="-11436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0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emp\20160525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5796"/>
            <a:ext cx="2892463" cy="169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324611" y="504935"/>
            <a:ext cx="6881567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«</a:t>
            </a:r>
            <a:r>
              <a:rPr lang="ru-RU" sz="2000" dirty="0">
                <a:solidFill>
                  <a:srgbClr val="000000"/>
                </a:solidFill>
              </a:rPr>
              <a:t>Улучшение жилищных условий граждан и повышение качества жилищно-коммунальных услуг в Любытинском муниципальном районе на </a:t>
            </a:r>
            <a:r>
              <a:rPr lang="ru-RU" sz="2000" dirty="0" smtClean="0">
                <a:solidFill>
                  <a:srgbClr val="000000"/>
                </a:solidFill>
              </a:rPr>
              <a:t>2017-2022 </a:t>
            </a:r>
            <a:r>
              <a:rPr lang="ru-RU" sz="2000" dirty="0">
                <a:solidFill>
                  <a:srgbClr val="000000"/>
                </a:solidFill>
              </a:rPr>
              <a:t>годы</a:t>
            </a:r>
            <a:r>
              <a:rPr lang="ru-RU" sz="2000" b="1" noProof="0" dirty="0" smtClean="0"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4069887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2018 году 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74645"/>
              </p:ext>
            </p:extLst>
          </p:nvPr>
        </p:nvGraphicFramePr>
        <p:xfrm>
          <a:off x="4024270" y="1708764"/>
          <a:ext cx="5040560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828092"/>
                <a:gridCol w="1368152"/>
                <a:gridCol w="972108"/>
              </a:tblGrid>
              <a:tr h="50585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2017 год 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2017 году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плану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2019,4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4228,6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3514,7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174,0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83,1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481482" y="420311"/>
            <a:ext cx="396044" cy="8442610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-1" y="6339721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/>
              <a:t>Отчёт о ходе реализации муниципальной программы размещен по адресу</a:t>
            </a:r>
            <a:r>
              <a:rPr lang="ru-RU" b="1" dirty="0" smtClean="0"/>
              <a:t>: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http://lubytino.ru/administratsiya/munitsipalnye-programmy//</a:t>
            </a:r>
          </a:p>
          <a:p>
            <a:pPr algn="ctr"/>
            <a:endParaRPr lang="ru-RU" b="1" dirty="0" smtClean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766985"/>
              </p:ext>
            </p:extLst>
          </p:nvPr>
        </p:nvGraphicFramePr>
        <p:xfrm>
          <a:off x="107504" y="1769805"/>
          <a:ext cx="3816424" cy="2426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3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1.Улучшение социально-бытовых условий жизни населения муниципального района, повышение инвестиционной привлекательности территорий муниципальных образований района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2.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безопасных и благоприятных условий проживания граждан в жилых помещениях муниципального жилищного фонда по договорам социального найма</a:t>
                      </a:r>
                      <a:endParaRPr lang="ru-RU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3.Повышение энергетической эффективности экономики муниципального района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4.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малоэтажного жилищного строительства на территории муниципального района</a:t>
                      </a:r>
                      <a:endParaRPr lang="ru-RU" sz="10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791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Администрация муниципального района</a:t>
                      </a:r>
                      <a:endParaRPr lang="ru-RU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817128"/>
              </p:ext>
            </p:extLst>
          </p:nvPr>
        </p:nvGraphicFramePr>
        <p:xfrm>
          <a:off x="458199" y="4715833"/>
          <a:ext cx="8361572" cy="1486613"/>
        </p:xfrm>
        <a:graphic>
          <a:graphicData uri="http://schemas.openxmlformats.org/drawingml/2006/table">
            <a:tbl>
              <a:tblPr/>
              <a:tblGrid>
                <a:gridCol w="2090393"/>
                <a:gridCol w="2090393"/>
                <a:gridCol w="2090393"/>
                <a:gridCol w="2090393"/>
              </a:tblGrid>
              <a:tr h="303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2309,2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947,9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144,0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113,6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63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Газификация Любытинского </a:t>
                      </a:r>
                    </a:p>
                    <a:p>
                      <a:pPr algn="ctr" fontAlgn="b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муниципального района</a:t>
                      </a:r>
                    </a:p>
                    <a:p>
                      <a:pPr algn="ctr" fontAlgn="b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2017-2022 годах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Ремонт и содержание муниципальных </a:t>
                      </a:r>
                    </a:p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жилых помещений в Любытинском муниципальном районе </a:t>
                      </a:r>
                    </a:p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 2017-2022 годах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Переселение граждан, проживающих на территории Любытинского муниципального района, из аварийного жилого фонда в 2017-2022 годах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Развитие инфраструктуры водоснабжения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и водоотведения населенных пунктов Любытинского муниципального 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района в 2017-2022 годах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41649" y="186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4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mp\20160525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43"/>
            <a:ext cx="2693470" cy="1489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626269" y="391287"/>
            <a:ext cx="6542202" cy="84550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«</a:t>
            </a:r>
            <a:r>
              <a:rPr lang="ru-RU" sz="2000" dirty="0">
                <a:solidFill>
                  <a:srgbClr val="000000"/>
                </a:solidFill>
              </a:rPr>
              <a:t>Развитие агропромышленного комплекса Любытинского муниципального района на 2014-2020 годы</a:t>
            </a:r>
            <a:r>
              <a:rPr lang="ru-RU" sz="2000" b="1" noProof="0" dirty="0" smtClean="0"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825044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2018 году (тыс.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951346"/>
              </p:ext>
            </p:extLst>
          </p:nvPr>
        </p:nvGraphicFramePr>
        <p:xfrm>
          <a:off x="4031422" y="1327876"/>
          <a:ext cx="5040560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828092"/>
                <a:gridCol w="1368152"/>
                <a:gridCol w="972108"/>
              </a:tblGrid>
              <a:tr h="50585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2017 год 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2017 году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плану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15,0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15,0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15,0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373978" y="2001088"/>
            <a:ext cx="396044" cy="5055771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6057292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/>
              <a:t>Отчёт о ходе реализации муниципальной программы размещен по адресу: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http://lubytino.ru/administratsiya/munitsipalnye-programmy//</a:t>
            </a:r>
          </a:p>
          <a:p>
            <a:pPr algn="ctr"/>
            <a:endParaRPr lang="en-US" b="1" dirty="0" smtClean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81386"/>
              </p:ext>
            </p:extLst>
          </p:nvPr>
        </p:nvGraphicFramePr>
        <p:xfrm>
          <a:off x="107499" y="1416813"/>
          <a:ext cx="3816424" cy="2375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264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6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1.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Развитие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подотрасли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животноводства, переработки и реализации продукции животноводства.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2</a:t>
                      </a:r>
                      <a:r>
                        <a:rPr lang="ru-RU" sz="1000" b="0" dirty="0" smtClean="0"/>
                        <a:t>.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Развитие </a:t>
                      </a:r>
                      <a:r>
                        <a:rPr lang="ru-RU" sz="10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подотрасли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растениеводства, переработки и реализации продукции растениеводства.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малых форм хозяйствования.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мелиорации земель сельскохозяйственного назначения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системы консультационного, информационного и научного обеспечения сельскохозяйственных товаропроизводителей и сельского населения, повышение кадрового потенциала в сельском хозяйстве</a:t>
                      </a:r>
                      <a:endParaRPr lang="ru-RU" sz="1000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2435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сельского хозяйства муниципального района </a:t>
                      </a:r>
                      <a:endParaRPr lang="ru-RU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577057"/>
              </p:ext>
            </p:extLst>
          </p:nvPr>
        </p:nvGraphicFramePr>
        <p:xfrm>
          <a:off x="2240768" y="4584204"/>
          <a:ext cx="4662464" cy="1030692"/>
        </p:xfrm>
        <a:graphic>
          <a:graphicData uri="http://schemas.openxmlformats.org/drawingml/2006/table">
            <a:tbl>
              <a:tblPr/>
              <a:tblGrid>
                <a:gridCol w="4662464"/>
              </a:tblGrid>
              <a:tr h="1932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15,0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99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Развитие системы консультационного, информационного и научного обеспечения сельскохозяйственных производителей и сельского населения, повышение кадрового потенциала в сельском хозяйстве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9143" y="-26643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03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3"/>
          <p:cNvSpPr txBox="1">
            <a:spLocks noChangeArrowheads="1"/>
          </p:cNvSpPr>
          <p:nvPr/>
        </p:nvSpPr>
        <p:spPr bwMode="auto">
          <a:xfrm>
            <a:off x="271463" y="1489075"/>
            <a:ext cx="67389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</a:rPr>
              <a:t>Бюджет </a:t>
            </a:r>
            <a:r>
              <a:rPr lang="ru-RU" altLang="ru-RU" sz="2400"/>
              <a:t>– это план доходов и расходов на определенный период</a:t>
            </a:r>
          </a:p>
        </p:txBody>
      </p:sp>
      <p:sp>
        <p:nvSpPr>
          <p:cNvPr id="9219" name="object 7"/>
          <p:cNvSpPr txBox="1">
            <a:spLocks noChangeArrowheads="1"/>
          </p:cNvSpPr>
          <p:nvPr/>
        </p:nvSpPr>
        <p:spPr bwMode="auto">
          <a:xfrm>
            <a:off x="5924550" y="5899150"/>
            <a:ext cx="1527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548ED4"/>
                </a:solidFill>
              </a:rPr>
              <a:t>Бюджет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548ED4"/>
                </a:solidFill>
              </a:rPr>
              <a:t>Неболчского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548ED4"/>
                </a:solidFill>
              </a:rPr>
              <a:t>Сельского поселение</a:t>
            </a:r>
            <a:endParaRPr lang="ru-RU" altLang="ru-RU" sz="1400"/>
          </a:p>
        </p:txBody>
      </p:sp>
      <p:sp>
        <p:nvSpPr>
          <p:cNvPr id="9220" name="object 8"/>
          <p:cNvSpPr txBox="1">
            <a:spLocks noChangeArrowheads="1"/>
          </p:cNvSpPr>
          <p:nvPr/>
        </p:nvSpPr>
        <p:spPr bwMode="auto">
          <a:xfrm>
            <a:off x="3168650" y="5181600"/>
            <a:ext cx="14605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E36C09"/>
                </a:solidFill>
              </a:rPr>
              <a:t>Бюджет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E36C09"/>
                </a:solidFill>
              </a:rPr>
              <a:t>Любытинского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E36C09"/>
                </a:solidFill>
              </a:rPr>
              <a:t>Сельского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E36C09"/>
                </a:solidFill>
              </a:rPr>
              <a:t>поселения</a:t>
            </a:r>
            <a:endParaRPr lang="ru-RU" altLang="ru-RU" sz="1400"/>
          </a:p>
        </p:txBody>
      </p:sp>
      <p:sp>
        <p:nvSpPr>
          <p:cNvPr id="9221" name="object 9"/>
          <p:cNvSpPr txBox="1">
            <a:spLocks noChangeArrowheads="1"/>
          </p:cNvSpPr>
          <p:nvPr/>
        </p:nvSpPr>
        <p:spPr bwMode="auto">
          <a:xfrm>
            <a:off x="3846513" y="5054600"/>
            <a:ext cx="16605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9222" name="object 13"/>
          <p:cNvSpPr txBox="1">
            <a:spLocks noChangeArrowheads="1"/>
          </p:cNvSpPr>
          <p:nvPr/>
        </p:nvSpPr>
        <p:spPr bwMode="auto">
          <a:xfrm>
            <a:off x="6626225" y="3706813"/>
            <a:ext cx="1720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/>
          </a:p>
        </p:txBody>
      </p:sp>
      <p:sp>
        <p:nvSpPr>
          <p:cNvPr id="9223" name="object 14"/>
          <p:cNvSpPr txBox="1">
            <a:spLocks noChangeArrowheads="1"/>
          </p:cNvSpPr>
          <p:nvPr/>
        </p:nvSpPr>
        <p:spPr bwMode="auto">
          <a:xfrm>
            <a:off x="514350" y="5373688"/>
            <a:ext cx="16271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Бюджет муниципального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района</a:t>
            </a:r>
            <a:endParaRPr lang="ru-RU" altLang="ru-RU" sz="1400"/>
          </a:p>
        </p:txBody>
      </p:sp>
      <p:sp>
        <p:nvSpPr>
          <p:cNvPr id="15" name="object 15"/>
          <p:cNvSpPr/>
          <p:nvPr/>
        </p:nvSpPr>
        <p:spPr>
          <a:xfrm>
            <a:off x="1836738" y="3656013"/>
            <a:ext cx="865187" cy="879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 rot="10582517">
            <a:off x="5295900" y="4456113"/>
            <a:ext cx="1989138" cy="441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 rot="7744343">
            <a:off x="5856288" y="5114925"/>
            <a:ext cx="1539875" cy="739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001047" y="5716772"/>
            <a:ext cx="1012673" cy="10089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2" name="Овал 21"/>
          <p:cNvSpPr/>
          <p:nvPr/>
        </p:nvSpPr>
        <p:spPr>
          <a:xfrm>
            <a:off x="4210283" y="4279268"/>
            <a:ext cx="1082627" cy="9756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4" name="Овал 23"/>
          <p:cNvSpPr/>
          <p:nvPr/>
        </p:nvSpPr>
        <p:spPr>
          <a:xfrm>
            <a:off x="514306" y="4095973"/>
            <a:ext cx="1485293" cy="127813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230" name="object 3"/>
          <p:cNvSpPr txBox="1">
            <a:spLocks noChangeArrowheads="1"/>
          </p:cNvSpPr>
          <p:nvPr/>
        </p:nvSpPr>
        <p:spPr bwMode="auto">
          <a:xfrm>
            <a:off x="258763" y="960438"/>
            <a:ext cx="70389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Со</a:t>
            </a:r>
            <a:r>
              <a:rPr lang="ru-RU" altLang="ru-RU" sz="2000">
                <a:solidFill>
                  <a:srgbClr val="0000FF"/>
                </a:solidFill>
              </a:rPr>
              <a:t> </a:t>
            </a:r>
            <a:r>
              <a:rPr lang="ru-RU" altLang="ru-RU" sz="2000"/>
              <a:t>старонормандского </a:t>
            </a:r>
            <a:r>
              <a:rPr lang="en-US" altLang="ru-RU" sz="2000" i="1"/>
              <a:t>bougette</a:t>
            </a:r>
            <a:r>
              <a:rPr lang="en-US" altLang="ru-RU" sz="2000"/>
              <a:t> — </a:t>
            </a:r>
            <a:r>
              <a:rPr lang="ru-RU" altLang="ru-RU" sz="2000"/>
              <a:t>это сумка, кошелёк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03188" y="512763"/>
            <a:ext cx="9040812" cy="44767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Что такое бюджет? Какие бывают бюджеты?</a:t>
            </a:r>
          </a:p>
        </p:txBody>
      </p:sp>
      <p:sp>
        <p:nvSpPr>
          <p:cNvPr id="9232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8296275" y="6370638"/>
            <a:ext cx="6477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530999-6682-4B7D-83D9-02DF39072543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61612" y="3084167"/>
            <a:ext cx="3694518" cy="8987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D0D0D"/>
                </a:solidFill>
              </a:rPr>
              <a:t>Консолидированный бюджет</a:t>
            </a:r>
            <a:endParaRPr lang="ru-RU" dirty="0">
              <a:solidFill>
                <a:srgbClr val="0D0D0D"/>
              </a:solidFill>
            </a:endParaRPr>
          </a:p>
          <a:p>
            <a:pPr algn="ctr" eaLnBrk="1" hangingPunct="1">
              <a:defRPr/>
            </a:pPr>
            <a:r>
              <a:rPr lang="ru-RU" dirty="0">
                <a:solidFill>
                  <a:srgbClr val="0D0D0D"/>
                </a:solidFill>
              </a:rPr>
              <a:t>Любытинского муниципального района</a:t>
            </a:r>
          </a:p>
        </p:txBody>
      </p:sp>
      <p:sp>
        <p:nvSpPr>
          <p:cNvPr id="19" name="object 15"/>
          <p:cNvSpPr/>
          <p:nvPr/>
        </p:nvSpPr>
        <p:spPr>
          <a:xfrm rot="15104864">
            <a:off x="6384925" y="3559175"/>
            <a:ext cx="1063625" cy="105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402266" y="4135953"/>
            <a:ext cx="1481335" cy="13782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9238" name="object 14"/>
          <p:cNvSpPr txBox="1">
            <a:spLocks noChangeArrowheads="1"/>
          </p:cNvSpPr>
          <p:nvPr/>
        </p:nvSpPr>
        <p:spPr bwMode="auto">
          <a:xfrm>
            <a:off x="7424738" y="5572125"/>
            <a:ext cx="158273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Бюджеты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поселений</a:t>
            </a:r>
            <a:endParaRPr lang="ru-RU" altLang="ru-RU" sz="1400"/>
          </a:p>
        </p:txBody>
      </p:sp>
      <p:sp>
        <p:nvSpPr>
          <p:cNvPr id="25" name="Прямоугольник 24"/>
          <p:cNvSpPr/>
          <p:nvPr/>
        </p:nvSpPr>
        <p:spPr>
          <a:xfrm>
            <a:off x="258763" y="115888"/>
            <a:ext cx="23637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  <p:sp>
        <p:nvSpPr>
          <p:cNvPr id="9240" name="Прямоугольник 1"/>
          <p:cNvSpPr>
            <a:spLocks noChangeArrowheads="1"/>
          </p:cNvSpPr>
          <p:nvPr/>
        </p:nvSpPr>
        <p:spPr bwMode="auto">
          <a:xfrm>
            <a:off x="130175" y="2270125"/>
            <a:ext cx="649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CC"/>
                </a:solidFill>
                <a:latin typeface="Arial" panose="020B0604020202020204" pitchFamily="34" charset="0"/>
              </a:rPr>
              <a:t>Консолидированный</a:t>
            </a:r>
            <a:r>
              <a:rPr lang="ru-RU" altLang="ru-RU" sz="1800">
                <a:solidFill>
                  <a:srgbClr val="3333CC"/>
                </a:solidFill>
                <a:latin typeface="Arial" panose="020B0604020202020204" pitchFamily="34" charset="0"/>
              </a:rPr>
              <a:t> </a:t>
            </a:r>
            <a:r>
              <a:rPr lang="ru-RU" altLang="ru-RU" sz="1800" b="1">
                <a:solidFill>
                  <a:srgbClr val="3333CC"/>
                </a:solidFill>
                <a:latin typeface="Arial" panose="020B0604020202020204" pitchFamily="34" charset="0"/>
              </a:rPr>
              <a:t>бюджет</a:t>
            </a:r>
            <a:r>
              <a:rPr lang="ru-RU" altLang="ru-RU" sz="1800">
                <a:solidFill>
                  <a:srgbClr val="333333"/>
                </a:solidFill>
                <a:latin typeface="Arial" panose="020B0604020202020204" pitchFamily="34" charset="0"/>
              </a:rPr>
              <a:t> — это свод бюджетов</a:t>
            </a:r>
            <a:r>
              <a:rPr lang="ru-RU" altLang="ru-RU" sz="1800" b="1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>
                <a:solidFill>
                  <a:srgbClr val="333333"/>
                </a:solidFill>
                <a:latin typeface="Arial" panose="020B0604020202020204" pitchFamily="34" charset="0"/>
              </a:rPr>
              <a:t>всех уровней на соответствующей территории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53" y="886221"/>
            <a:ext cx="2392523" cy="1794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35163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628882" y="468084"/>
            <a:ext cx="6403805" cy="792089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«</a:t>
            </a:r>
            <a:r>
              <a:rPr lang="ru-RU" sz="2000" dirty="0">
                <a:solidFill>
                  <a:srgbClr val="000000"/>
                </a:solidFill>
              </a:rPr>
              <a:t>Устойчивое развитие сельских территорий Любытинского муниципального района на 2014-2020 годы</a:t>
            </a:r>
            <a:r>
              <a:rPr lang="ru-RU" sz="2000" b="1" noProof="0" dirty="0" smtClean="0"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75" y="4182412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2018 году (тыс.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854359"/>
              </p:ext>
            </p:extLst>
          </p:nvPr>
        </p:nvGraphicFramePr>
        <p:xfrm>
          <a:off x="4029186" y="1839852"/>
          <a:ext cx="5040560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828092"/>
                <a:gridCol w="1368152"/>
                <a:gridCol w="972108"/>
              </a:tblGrid>
              <a:tr h="50585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2017 год 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2017 году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плану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3229,4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102,5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102,3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В 0,03 раза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99,8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312775" y="2239366"/>
            <a:ext cx="396044" cy="5417201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-2" y="6237312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/>
              <a:t>Отчёт о ходе реализации муниципальной программы размещен по адресу: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http://lubytino.ru/administratsiya/munitsipalnye-programmy//</a:t>
            </a:r>
          </a:p>
          <a:p>
            <a:pPr algn="ctr"/>
            <a:endParaRPr lang="ru-RU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101133"/>
              </p:ext>
            </p:extLst>
          </p:nvPr>
        </p:nvGraphicFramePr>
        <p:xfrm>
          <a:off x="206361" y="1839852"/>
          <a:ext cx="3679839" cy="2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839"/>
              </a:tblGrid>
              <a:tr h="238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4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1.Повышение уровня и качества жизни сельского населения путем создания комфортных условий жизнедеятельности в сельской местности.</a:t>
                      </a:r>
                    </a:p>
                    <a:p>
                      <a:r>
                        <a:rPr lang="ru-RU" sz="1000" dirty="0" smtClean="0"/>
                        <a:t>2.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Стимулирование инвестиционной активности в агропромышленном комплексе путем создания благоприятных инфраструктурных условий в сельской местности.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Создание высокотехнологичных рабочих мест в сельской местности</a:t>
                      </a:r>
                      <a:b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Активизация участия граждан, проживающих в сельской местности, в реализации общественно значимых проектов</a:t>
                      </a:r>
                      <a:endParaRPr lang="ru-RU" sz="10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17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сельского хозяйства Администрации муниципального района </a:t>
                      </a:r>
                      <a:endParaRPr lang="ru-RU" sz="1200" dirty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876577"/>
              </p:ext>
            </p:extLst>
          </p:nvPr>
        </p:nvGraphicFramePr>
        <p:xfrm>
          <a:off x="1887039" y="5138251"/>
          <a:ext cx="5247517" cy="422195"/>
        </p:xfrm>
        <a:graphic>
          <a:graphicData uri="http://schemas.openxmlformats.org/drawingml/2006/table">
            <a:tbl>
              <a:tblPr/>
              <a:tblGrid>
                <a:gridCol w="5247517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102,3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561" marR="6561" marT="65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Строительство распределительных газовых сетей в сельской местности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1" marR="6561" marT="65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Picture 2" descr="D:\temp\20160525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9" y="113123"/>
            <a:ext cx="2594813" cy="1726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28882" y="22013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02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temp\20160525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" y="97624"/>
            <a:ext cx="2723204" cy="1773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044858" y="457767"/>
            <a:ext cx="6099142" cy="105273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«</a:t>
            </a:r>
            <a:r>
              <a:rPr lang="ru-RU" sz="2000" dirty="0">
                <a:solidFill>
                  <a:srgbClr val="000000"/>
                </a:solidFill>
              </a:rPr>
              <a:t>Обеспечение жильем молодых семей на территории Любытинского муниципального района на 2014-2020 годы</a:t>
            </a:r>
            <a:r>
              <a:rPr lang="ru-RU" sz="2000" b="1" noProof="0" dirty="0" smtClean="0"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825044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2018 году (тыс.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26498"/>
              </p:ext>
            </p:extLst>
          </p:nvPr>
        </p:nvGraphicFramePr>
        <p:xfrm>
          <a:off x="3939014" y="1469498"/>
          <a:ext cx="5040560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828092"/>
                <a:gridCol w="1368152"/>
                <a:gridCol w="972108"/>
              </a:tblGrid>
              <a:tr h="50585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2017 год 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2017 году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плану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1067,5</a:t>
                      </a:r>
                    </a:p>
                    <a:p>
                      <a:pPr algn="ctr" fontAlgn="t"/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864,1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864,1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80,9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373978" y="134634"/>
            <a:ext cx="396044" cy="8640960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6129300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/>
              <a:t>Отчёт о ходе реализации муниципальной программы размещен по адресу: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http://lubytino.ru/administratsiya/munitsipalnye-programmy//</a:t>
            </a:r>
          </a:p>
          <a:p>
            <a:pPr algn="ctr"/>
            <a:endParaRPr lang="ru-RU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77450"/>
              </p:ext>
            </p:extLst>
          </p:nvPr>
        </p:nvGraphicFramePr>
        <p:xfrm>
          <a:off x="107504" y="1773022"/>
          <a:ext cx="3700925" cy="1754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0925"/>
              </a:tblGrid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2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1.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государственной поддержки в решении жилищной проблемы молодым семьям, признанным в установленном порядке нуждающимися в улучшении жилищных условий</a:t>
                      </a:r>
                      <a:endParaRPr lang="ru-RU" sz="10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965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комитет культуры, спорта и туризма Администрации муниципального района</a:t>
                      </a:r>
                      <a:endParaRPr lang="ru-RU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96800"/>
              </p:ext>
            </p:extLst>
          </p:nvPr>
        </p:nvGraphicFramePr>
        <p:xfrm>
          <a:off x="1223452" y="4689315"/>
          <a:ext cx="6811770" cy="1070610"/>
        </p:xfrm>
        <a:graphic>
          <a:graphicData uri="http://schemas.openxmlformats.org/drawingml/2006/table">
            <a:tbl>
              <a:tblPr/>
              <a:tblGrid>
                <a:gridCol w="681177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864,1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Обеспечение предоставления молодым семьям социальных выплат на предоставление жилья экономического класса или строительство индивидуального жилого дома экономического класса, а также создание условий для привлечения молодыми семьями собственных средств, дополнительных финансовых средств кредитных и других организаций, предоставляющих кредиты и займы, в том числе ипотечные кредиты, для приобретения жилого помещения или строительство индивидуального жилого дома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24828" y="70346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9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temp\20160525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39" y="332116"/>
            <a:ext cx="2190090" cy="14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084943" y="419755"/>
            <a:ext cx="7164371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«</a:t>
            </a:r>
            <a:r>
              <a:rPr lang="ru-RU" sz="2000" dirty="0">
                <a:solidFill>
                  <a:srgbClr val="000000"/>
                </a:solidFill>
              </a:rPr>
              <a:t>Совершенствование и содержание дорожного хозяйства Любытинского муниципального района(за исключением автомобильных дорог федерального и областного значения) на 2014-2020 годы</a:t>
            </a:r>
            <a:r>
              <a:rPr lang="ru-RU" sz="2000" b="1" noProof="0" dirty="0" smtClean="0"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16" y="3952259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</a:t>
            </a:r>
            <a:r>
              <a:rPr lang="ru-RU" b="1" dirty="0" smtClean="0"/>
              <a:t>2018 </a:t>
            </a:r>
            <a:r>
              <a:rPr lang="ru-RU" b="1" dirty="0" smtClean="0"/>
              <a:t>году (тыс.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619946"/>
              </p:ext>
            </p:extLst>
          </p:nvPr>
        </p:nvGraphicFramePr>
        <p:xfrm>
          <a:off x="4005363" y="1711625"/>
          <a:ext cx="5040560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828092"/>
                <a:gridCol w="1368152"/>
                <a:gridCol w="972108"/>
              </a:tblGrid>
              <a:tr h="50585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2017 год 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2017 году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плану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10970,1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22632,7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15651,1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142,7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69,2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445394" y="990434"/>
            <a:ext cx="396044" cy="7308777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1416" y="6148328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/>
              <a:t>Отчёт о ходе реализации муниципальной программы размещен по адресу</a:t>
            </a:r>
            <a:r>
              <a:rPr lang="ru-RU" b="1" dirty="0" smtClean="0"/>
              <a:t>: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http://lubytino.ru/administratsiya/munitsipalnye-programmy//</a:t>
            </a:r>
          </a:p>
          <a:p>
            <a:pPr algn="ctr"/>
            <a:endParaRPr lang="ru-RU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967590"/>
              </p:ext>
            </p:extLst>
          </p:nvPr>
        </p:nvGraphicFramePr>
        <p:xfrm>
          <a:off x="71417" y="1852015"/>
          <a:ext cx="3816424" cy="191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52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1.Повышение безопасности на автомобильных дорогах и сокращение дорожно-транспортных происшествий</a:t>
                      </a:r>
                    </a:p>
                    <a:p>
                      <a:r>
                        <a:rPr lang="ru-RU" sz="1000" b="0" dirty="0" smtClean="0"/>
                        <a:t>2.</a:t>
                      </a:r>
                      <a:r>
                        <a:rPr lang="ru-RU" sz="13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Совершенствование, улучшение и поддержание транспортно-эксплуатационного состояния автомобильных дорог, с целью обеспечения бесперебойного движения автомобильного транспорта</a:t>
                      </a:r>
                    </a:p>
                    <a:p>
                      <a:endParaRPr lang="ru-RU" sz="1000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965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ЖКХ, строительства и дорожного хозяйства Администрации  муниципального района</a:t>
                      </a:r>
                      <a:endParaRPr lang="ru-RU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267790"/>
              </p:ext>
            </p:extLst>
          </p:nvPr>
        </p:nvGraphicFramePr>
        <p:xfrm>
          <a:off x="1089511" y="4644823"/>
          <a:ext cx="7107810" cy="1178585"/>
        </p:xfrm>
        <a:graphic>
          <a:graphicData uri="http://schemas.openxmlformats.org/drawingml/2006/table">
            <a:tbl>
              <a:tblPr/>
              <a:tblGrid>
                <a:gridCol w="7107810"/>
              </a:tblGrid>
              <a:tr h="3097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15651,1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204" marR="6204" marT="6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и содержание дорожного хозяйства Любытинского муниципального района (за исключением автомобильных дорог федерального и областного значения) на 2014-2020 годы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04" marR="6204" marT="62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739" y="-1207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8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temp\20160525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40862" cy="175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187019" y="373411"/>
            <a:ext cx="6956981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«</a:t>
            </a:r>
            <a:r>
              <a:rPr lang="ru-RU" sz="2000" dirty="0">
                <a:solidFill>
                  <a:srgbClr val="000000"/>
                </a:solidFill>
              </a:rPr>
              <a:t>Совершенствование системы муниципального управления и поддержки развития территориального общественного самоуправления на </a:t>
            </a:r>
            <a:r>
              <a:rPr lang="ru-RU" sz="2000" dirty="0" smtClean="0">
                <a:solidFill>
                  <a:srgbClr val="000000"/>
                </a:solidFill>
              </a:rPr>
              <a:t>2017—2022 </a:t>
            </a:r>
            <a:r>
              <a:rPr lang="ru-RU" sz="2000" dirty="0">
                <a:solidFill>
                  <a:srgbClr val="000000"/>
                </a:solidFill>
              </a:rPr>
              <a:t>годы</a:t>
            </a:r>
            <a:r>
              <a:rPr lang="ru-RU" sz="2000" b="1" noProof="0" dirty="0" smtClean="0"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1" y="4200200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</a:t>
            </a:r>
            <a:r>
              <a:rPr lang="ru-RU" b="1" dirty="0" smtClean="0"/>
              <a:t>2018 </a:t>
            </a:r>
            <a:r>
              <a:rPr lang="ru-RU" b="1" dirty="0" smtClean="0"/>
              <a:t>году (</a:t>
            </a:r>
            <a:r>
              <a:rPr lang="ru-RU" b="1" dirty="0" err="1" smtClean="0"/>
              <a:t>тыс.рублей</a:t>
            </a:r>
            <a:r>
              <a:rPr lang="ru-RU" b="1" dirty="0" smtClean="0"/>
              <a:t>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295358"/>
              </p:ext>
            </p:extLst>
          </p:nvPr>
        </p:nvGraphicFramePr>
        <p:xfrm>
          <a:off x="4031426" y="1779745"/>
          <a:ext cx="5040560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828092"/>
                <a:gridCol w="1368152"/>
                <a:gridCol w="972108"/>
              </a:tblGrid>
              <a:tr h="50585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2017 год 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2017 году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плану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29978,6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34824,4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34477,9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115,0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99,0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300790" y="587260"/>
            <a:ext cx="396044" cy="8441959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5840277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/>
              <a:t>Отчёт о ходе реализации муниципальной программы размещен по адресу: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http://lubytino.ru/administratsiya/munitsipalnye-programmy//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547965"/>
              </p:ext>
            </p:extLst>
          </p:nvPr>
        </p:nvGraphicFramePr>
        <p:xfrm>
          <a:off x="107501" y="1680808"/>
          <a:ext cx="3816424" cy="2619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82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1.Совершенствование системы муниципального управления и поддержки развития территориального общественного самоуправления на 2017-2022 годы.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2.Формирование и подготовка кадрового резерва и резерва управленческих кадров в муниципальном районе.</a:t>
                      </a:r>
                    </a:p>
                    <a:p>
                      <a:pPr lvl="0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3.Поддержка территориального общественного самоуправления 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Любытинском муниципальном районе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Противодействие коррупции в Любытинском муниципальном районе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Обеспечение муниципального управления в Любытинском муниципальном районе</a:t>
                      </a:r>
                      <a:endParaRPr lang="ru-RU" sz="1000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965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организационный отдел Администрации муниципального района</a:t>
                      </a:r>
                      <a:endParaRPr lang="ru-RU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30767"/>
              </p:ext>
            </p:extLst>
          </p:nvPr>
        </p:nvGraphicFramePr>
        <p:xfrm>
          <a:off x="235086" y="4956748"/>
          <a:ext cx="8527455" cy="879581"/>
        </p:xfrm>
        <a:graphic>
          <a:graphicData uri="http://schemas.openxmlformats.org/drawingml/2006/table">
            <a:tbl>
              <a:tblPr/>
              <a:tblGrid>
                <a:gridCol w="2783458"/>
                <a:gridCol w="2935391"/>
                <a:gridCol w="2808606"/>
              </a:tblGrid>
              <a:tr h="1359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20,5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34417,4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0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Развитие муниципальной службы </a:t>
                      </a:r>
                    </a:p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 Любытинском муниципальном районе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08" marR="6208" marT="62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территориального общественного самоуправления в Любытинском муниципальном районе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08" marR="6208" marT="62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муниципального управления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Любытинском муниципальном районе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08" marR="6208" marT="62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40862" y="21513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52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mp\LW61AgBQz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39" y="33606"/>
            <a:ext cx="2602391" cy="162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503721" y="457782"/>
            <a:ext cx="6645897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«</a:t>
            </a:r>
            <a:r>
              <a:rPr lang="ru-RU" sz="2000" dirty="0">
                <a:solidFill>
                  <a:srgbClr val="000000"/>
                </a:solidFill>
              </a:rPr>
              <a:t>Управление муниципальными финансами Любытинского муниципального района на 2014-2020 годы</a:t>
            </a:r>
            <a:r>
              <a:rPr lang="ru-RU" sz="2000" b="1" noProof="0" dirty="0" smtClean="0"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47940" y="3490762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</a:t>
            </a:r>
            <a:r>
              <a:rPr lang="ru-RU" b="1" dirty="0" smtClean="0"/>
              <a:t>2018 </a:t>
            </a:r>
            <a:r>
              <a:rPr lang="ru-RU" b="1" dirty="0" smtClean="0"/>
              <a:t>году (тыс. рублей):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921842"/>
              </p:ext>
            </p:extLst>
          </p:nvPr>
        </p:nvGraphicFramePr>
        <p:xfrm>
          <a:off x="59565" y="4248623"/>
          <a:ext cx="8928990" cy="1232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353"/>
                <a:gridCol w="2790334"/>
                <a:gridCol w="2710303"/>
              </a:tblGrid>
              <a:tr h="307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4369,6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24005,6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8,5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85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Организация и обеспечение осуществления бюджетного процесса, управление муниципальным долгом Любытинского муниципального района на 2014-2020 годы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Финансовая поддержка муниципальных образований Любытинского района на 2014-2020 годы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Повышение эффективности бюджетных расходов Любытинского муниципального района на 2014-2020 годы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24138"/>
              </p:ext>
            </p:extLst>
          </p:nvPr>
        </p:nvGraphicFramePr>
        <p:xfrm>
          <a:off x="3995936" y="1280827"/>
          <a:ext cx="5040560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828092"/>
                <a:gridCol w="1368152"/>
                <a:gridCol w="972108"/>
              </a:tblGrid>
              <a:tr h="50585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2017 год 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2017 году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плану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27821,1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28408,6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28383,7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102,0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99,9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326038" y="-198284"/>
            <a:ext cx="396044" cy="8640960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134964"/>
              </p:ext>
            </p:extLst>
          </p:nvPr>
        </p:nvGraphicFramePr>
        <p:xfrm>
          <a:off x="107505" y="1596328"/>
          <a:ext cx="3816424" cy="1773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1012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эффективной государственной политики в сфере управления финансами, обеспечение долгосрочной сбалансированности, устойчивости бюджетной системы Любытинского района</a:t>
                      </a:r>
                      <a:endParaRPr lang="ru-RU" sz="10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965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комитет финансов Администрации Любытинского муниципального района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107504" y="6425952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/>
              <a:t>Отчёт о ходе реализации муниципальной программы размещен по адресу: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http://lubytino.ru/administratsiya/munitsipalnye-programmy//</a:t>
            </a:r>
          </a:p>
          <a:p>
            <a:pPr algn="ctr"/>
            <a:endParaRPr lang="ru-RU" b="1" dirty="0" smtClean="0"/>
          </a:p>
          <a:p>
            <a:pPr algn="ctr"/>
            <a:endParaRPr lang="en-US" b="1" dirty="0" smtClean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44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60559" y="-6108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5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432115" y="460609"/>
            <a:ext cx="6834433" cy="108012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«</a:t>
            </a:r>
            <a:r>
              <a:rPr lang="ru-RU" sz="2000" dirty="0">
                <a:solidFill>
                  <a:srgbClr val="000000"/>
                </a:solidFill>
              </a:rPr>
              <a:t>Развитие малого и среднего предпринимательства в Любытинском муниципальном районе на </a:t>
            </a:r>
            <a:r>
              <a:rPr lang="ru-RU" sz="2000" dirty="0" smtClean="0">
                <a:solidFill>
                  <a:srgbClr val="000000"/>
                </a:solidFill>
              </a:rPr>
              <a:t>2017-2019 </a:t>
            </a:r>
            <a:r>
              <a:rPr lang="ru-RU" sz="2000" dirty="0">
                <a:solidFill>
                  <a:srgbClr val="000000"/>
                </a:solidFill>
              </a:rPr>
              <a:t>годы</a:t>
            </a:r>
            <a:r>
              <a:rPr lang="ru-RU" sz="2000" b="1" noProof="0" dirty="0" smtClean="0"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" y="3580924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</a:t>
            </a:r>
            <a:r>
              <a:rPr lang="ru-RU" b="1" dirty="0" smtClean="0"/>
              <a:t>2018 </a:t>
            </a:r>
            <a:r>
              <a:rPr lang="ru-RU" b="1" dirty="0" smtClean="0"/>
              <a:t>году (тыс. рублей):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061732"/>
              </p:ext>
            </p:extLst>
          </p:nvPr>
        </p:nvGraphicFramePr>
        <p:xfrm>
          <a:off x="1232103" y="4527122"/>
          <a:ext cx="6679794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9794"/>
              </a:tblGrid>
              <a:tr h="307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298,0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85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Финансовая поддержка субъектов малого и среднего предпринимательства в муниципальном районе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250049"/>
              </p:ext>
            </p:extLst>
          </p:nvPr>
        </p:nvGraphicFramePr>
        <p:xfrm>
          <a:off x="3948311" y="1241020"/>
          <a:ext cx="5040560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828092"/>
                <a:gridCol w="1368152"/>
                <a:gridCol w="972108"/>
              </a:tblGrid>
              <a:tr h="50585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2017 год 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2017 году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плану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298,0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298,0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298,0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334435" y="1102295"/>
            <a:ext cx="396044" cy="6758881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841924"/>
              </p:ext>
            </p:extLst>
          </p:nvPr>
        </p:nvGraphicFramePr>
        <p:xfrm>
          <a:off x="107504" y="1562748"/>
          <a:ext cx="3597229" cy="1666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229"/>
              </a:tblGrid>
              <a:tr h="302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6899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малого и среднего предпринимательства в муниципальном районе</a:t>
                      </a:r>
                      <a:endParaRPr lang="ru-RU" sz="12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599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экономический отдел Администрации муниципального района 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39543" y="5526246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/>
              <a:t>Отчёт о ходе реализации муниципальной программы размещен по адресу</a:t>
            </a:r>
            <a:r>
              <a:rPr lang="ru-RU" b="1" dirty="0" smtClean="0"/>
              <a:t>: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http://lubytino.ru/administratsiya/munitsipalnye-programmy//</a:t>
            </a:r>
          </a:p>
          <a:p>
            <a:pPr algn="ctr"/>
            <a:endParaRPr lang="ru-RU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45</a:t>
            </a:fld>
            <a:endParaRPr lang="ru-RU"/>
          </a:p>
        </p:txBody>
      </p:sp>
      <p:pic>
        <p:nvPicPr>
          <p:cNvPr id="39938" name="Picture 2" descr="http://www.n-vartovsk.ru/upload/iblock/9d8/6a919fd0c3ee2765da9c4345c1df52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0"/>
            <a:ext cx="2502784" cy="1564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02784" y="-22087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1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866506" y="0"/>
            <a:ext cx="7277493" cy="105273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«</a:t>
            </a:r>
            <a:r>
              <a:rPr lang="ru-RU" sz="2000" dirty="0">
                <a:solidFill>
                  <a:srgbClr val="000000"/>
                </a:solidFill>
              </a:rPr>
              <a:t>Развитие информационного общества в Любытинском муниципальном районе на </a:t>
            </a:r>
            <a:r>
              <a:rPr lang="ru-RU" sz="2000" dirty="0" smtClean="0">
                <a:solidFill>
                  <a:srgbClr val="000000"/>
                </a:solidFill>
              </a:rPr>
              <a:t>2017-2022 </a:t>
            </a:r>
            <a:r>
              <a:rPr lang="ru-RU" sz="2000" dirty="0">
                <a:solidFill>
                  <a:srgbClr val="000000"/>
                </a:solidFill>
              </a:rPr>
              <a:t>годы</a:t>
            </a:r>
            <a:r>
              <a:rPr lang="ru-RU" sz="2000" b="1" noProof="0" dirty="0" smtClean="0"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" y="4390748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</a:t>
            </a:r>
            <a:r>
              <a:rPr lang="ru-RU" b="1" dirty="0" smtClean="0"/>
              <a:t>2018 </a:t>
            </a:r>
            <a:r>
              <a:rPr lang="ru-RU" b="1" dirty="0" smtClean="0"/>
              <a:t>году (</a:t>
            </a:r>
            <a:r>
              <a:rPr lang="ru-RU" b="1" dirty="0" err="1" smtClean="0"/>
              <a:t>тыс.рублей</a:t>
            </a:r>
            <a:r>
              <a:rPr lang="ru-RU" b="1" dirty="0" smtClean="0"/>
              <a:t>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689982"/>
              </p:ext>
            </p:extLst>
          </p:nvPr>
        </p:nvGraphicFramePr>
        <p:xfrm>
          <a:off x="3995936" y="1606686"/>
          <a:ext cx="5040560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828092"/>
                <a:gridCol w="1368152"/>
                <a:gridCol w="972108"/>
              </a:tblGrid>
              <a:tr h="50585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2017 год 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2017 году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плану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510,0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603,1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524,2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102,8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86,9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411689" y="669527"/>
            <a:ext cx="396044" cy="8578394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-107504" y="6316080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/>
              <a:t>Отчёт о ходе реализации муниципальной программы размещен по адресу: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http://lubytino.ru/administratsiya/munitsipalnye-programmy//</a:t>
            </a:r>
          </a:p>
          <a:p>
            <a:pPr algn="ctr"/>
            <a:endParaRPr lang="en-US" b="1" dirty="0" smtClean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333973"/>
              </p:ext>
            </p:extLst>
          </p:nvPr>
        </p:nvGraphicFramePr>
        <p:xfrm>
          <a:off x="141401" y="1587541"/>
          <a:ext cx="3744819" cy="2626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819"/>
              </a:tblGrid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53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1.Развитие информационно-телекоммуникационной инфраструктуры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качества и доступности предоставления услуг в электронной форме.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информационной открытости органов местного самоуправления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Обеспечение безопасности информационной телекоммуникационной инфраструктуры ОМСУ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Оборудование ОМСУ современным компьютерным оборудованием и копировальной техникой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965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организационный отдел Администрации Любытинского муниципального района</a:t>
                      </a:r>
                      <a:endParaRPr lang="ru-RU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203204"/>
              </p:ext>
            </p:extLst>
          </p:nvPr>
        </p:nvGraphicFramePr>
        <p:xfrm>
          <a:off x="122552" y="5060567"/>
          <a:ext cx="8776356" cy="902970"/>
        </p:xfrm>
        <a:graphic>
          <a:graphicData uri="http://schemas.openxmlformats.org/drawingml/2006/table">
            <a:tbl>
              <a:tblPr/>
              <a:tblGrid>
                <a:gridCol w="2220738"/>
                <a:gridCol w="2185206"/>
                <a:gridCol w="2185206"/>
                <a:gridCol w="218520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98,4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58,7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28,9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338,2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"Развитие информационно-телекоммуникационной инфраструктуры ОМСУ"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Поддержка в актуальном состоянии официальных сайтов органов местного самоуправления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Создание условий для защиты информации, а также обеспечение целостности, достоверности и конфиденциальности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Обеспечение работников ОМСУ современным компьютерным оборудованием и копировальной техникой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40962" name="Picture 2" descr="http://novogrudok.moy.su/img/diz/in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0" y="18113"/>
            <a:ext cx="2213143" cy="1659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126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emp\20160525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23" y="117798"/>
            <a:ext cx="2899647" cy="1760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790334" y="584143"/>
            <a:ext cx="6542202" cy="102416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«</a:t>
            </a:r>
            <a:r>
              <a:rPr lang="ru-RU" sz="2000" dirty="0">
                <a:solidFill>
                  <a:srgbClr val="000000"/>
                </a:solidFill>
              </a:rPr>
              <a:t>Социальная поддержка граждан Любытинского муниципального района на 2016-2020 годы</a:t>
            </a:r>
            <a:r>
              <a:rPr lang="ru-RU" sz="2000" b="1" noProof="0" dirty="0" smtClean="0"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7506" y="3480837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</a:t>
            </a:r>
            <a:r>
              <a:rPr lang="ru-RU" b="1" dirty="0" smtClean="0"/>
              <a:t>2018 </a:t>
            </a:r>
            <a:r>
              <a:rPr lang="ru-RU" b="1" dirty="0" smtClean="0"/>
              <a:t>году (тыс.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381434"/>
              </p:ext>
            </p:extLst>
          </p:nvPr>
        </p:nvGraphicFramePr>
        <p:xfrm>
          <a:off x="3995934" y="1272420"/>
          <a:ext cx="5040560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828092"/>
                <a:gridCol w="1368152"/>
                <a:gridCol w="972108"/>
              </a:tblGrid>
              <a:tr h="50585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2017 год 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2017 году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плану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35667,4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36003,7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34728,6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97,4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96,5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448087" y="381124"/>
            <a:ext cx="396044" cy="7553873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5752517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/>
              <a:t>Отчёт о ходе реализации муниципальной программы размещен по адресу: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http://lubytino.ru/administratsiya/munitsipalnye-programmy//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943634"/>
              </p:ext>
            </p:extLst>
          </p:nvPr>
        </p:nvGraphicFramePr>
        <p:xfrm>
          <a:off x="1043760" y="4418862"/>
          <a:ext cx="7204694" cy="997440"/>
        </p:xfrm>
        <a:graphic>
          <a:graphicData uri="http://schemas.openxmlformats.org/drawingml/2006/table">
            <a:tbl>
              <a:tblPr/>
              <a:tblGrid>
                <a:gridCol w="2369318"/>
                <a:gridCol w="2417688"/>
                <a:gridCol w="241768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31299,7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2488,4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940,4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поддержка отдельных категорий граждан в Любытинском муниципальном районе на 2016-2020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муниципального управления в сфере социальной защиты населения района на 2016-2020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Реализация муниципального инновационного социального проекта "Точка опоры" в Любытинском муниципальном районе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553938"/>
              </p:ext>
            </p:extLst>
          </p:nvPr>
        </p:nvGraphicFramePr>
        <p:xfrm>
          <a:off x="79223" y="1808495"/>
          <a:ext cx="3816424" cy="147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319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уровня социальной защищенности граждан Любытинского района  путем предоставления мер социальной поддержки</a:t>
                      </a:r>
                      <a:endParaRPr lang="ru-RU" sz="10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965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комитет социальной защиты населения Администрации Любытинского муниципального района 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761" y="39894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03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601798" y="404292"/>
            <a:ext cx="6542202" cy="102416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«</a:t>
            </a:r>
            <a:r>
              <a:rPr lang="ru-RU" sz="2000" dirty="0" smtClean="0">
                <a:solidFill>
                  <a:srgbClr val="000000"/>
                </a:solidFill>
              </a:rPr>
              <a:t>Профилактика терроризма и экстремизма в Любытинском муниципальном районе </a:t>
            </a:r>
            <a:r>
              <a:rPr lang="ru-RU" sz="2000" dirty="0">
                <a:solidFill>
                  <a:srgbClr val="000000"/>
                </a:solidFill>
              </a:rPr>
              <a:t>на </a:t>
            </a:r>
            <a:r>
              <a:rPr lang="ru-RU" sz="2000" dirty="0" smtClean="0">
                <a:solidFill>
                  <a:srgbClr val="000000"/>
                </a:solidFill>
              </a:rPr>
              <a:t>2017-2022 </a:t>
            </a:r>
            <a:r>
              <a:rPr lang="ru-RU" sz="2000" dirty="0">
                <a:solidFill>
                  <a:srgbClr val="000000"/>
                </a:solidFill>
              </a:rPr>
              <a:t>годы</a:t>
            </a:r>
            <a:r>
              <a:rPr lang="ru-RU" sz="2000" b="1" noProof="0" dirty="0" smtClean="0"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7506" y="3480837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</a:t>
            </a:r>
            <a:r>
              <a:rPr lang="ru-RU" b="1" dirty="0" smtClean="0"/>
              <a:t>2018 </a:t>
            </a:r>
            <a:r>
              <a:rPr lang="ru-RU" b="1" dirty="0" smtClean="0"/>
              <a:t>году (тыс.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52628"/>
              </p:ext>
            </p:extLst>
          </p:nvPr>
        </p:nvGraphicFramePr>
        <p:xfrm>
          <a:off x="4014164" y="1397462"/>
          <a:ext cx="5040560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828092"/>
                <a:gridCol w="1368152"/>
                <a:gridCol w="972108"/>
              </a:tblGrid>
              <a:tr h="50585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2017 год 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2017 году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плану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203,0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105,0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105,0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В 2 раза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622674" y="549220"/>
            <a:ext cx="396044" cy="7553873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5752517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/>
              <a:t>Отчёт о ходе реализации муниципальной программы размещен по адресу: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http://lubytino.ru/administratsiya/munitsipalnye-programmy//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96128"/>
              </p:ext>
            </p:extLst>
          </p:nvPr>
        </p:nvGraphicFramePr>
        <p:xfrm>
          <a:off x="1043760" y="4418862"/>
          <a:ext cx="7280108" cy="997440"/>
        </p:xfrm>
        <a:graphic>
          <a:graphicData uri="http://schemas.openxmlformats.org/drawingml/2006/table">
            <a:tbl>
              <a:tblPr/>
              <a:tblGrid>
                <a:gridCol w="728010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105,0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нетерпимости к проявлениям терроризма и экстремизма, а также толерантного сознания, позитивных установок к представителям иных этнических и конфессиональных сообществ, проведение воспитательной пропагандистской работы с населением Любытинского муниципального района, направленной на предупреждение террористической и экстремистской деятельности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835018"/>
              </p:ext>
            </p:extLst>
          </p:nvPr>
        </p:nvGraphicFramePr>
        <p:xfrm>
          <a:off x="94268" y="1808495"/>
          <a:ext cx="3801379" cy="1552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379"/>
              </a:tblGrid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319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Профилактика терроризма и экстремизма, а также минимизация  и  (или) ликвидация последствий проявлений терроризма и экстремизма в границах муниципального образования - Любытинского муниципального района</a:t>
                      </a:r>
                      <a:endParaRPr lang="ru-RU" sz="10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965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районная антитеррористическая комиссия  Администрации Любытинского муниципального района 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" y="74249"/>
            <a:ext cx="2448525" cy="1730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88220" y="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18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601798" y="404292"/>
            <a:ext cx="6542202" cy="102416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«</a:t>
            </a:r>
            <a:r>
              <a:rPr lang="ru-RU" sz="2000" dirty="0" smtClean="0">
                <a:solidFill>
                  <a:srgbClr val="000000"/>
                </a:solidFill>
              </a:rPr>
              <a:t>Управление муниципальным имуществом Любытинского муниципального района </a:t>
            </a:r>
            <a:r>
              <a:rPr lang="ru-RU" sz="2000" dirty="0">
                <a:solidFill>
                  <a:srgbClr val="000000"/>
                </a:solidFill>
              </a:rPr>
              <a:t>на </a:t>
            </a:r>
            <a:r>
              <a:rPr lang="ru-RU" sz="2000" dirty="0" smtClean="0">
                <a:solidFill>
                  <a:srgbClr val="000000"/>
                </a:solidFill>
              </a:rPr>
              <a:t>2018-2023 </a:t>
            </a:r>
            <a:r>
              <a:rPr lang="ru-RU" sz="2000" dirty="0">
                <a:solidFill>
                  <a:srgbClr val="000000"/>
                </a:solidFill>
              </a:rPr>
              <a:t>годы</a:t>
            </a:r>
            <a:r>
              <a:rPr lang="ru-RU" sz="2000" b="1" noProof="0" dirty="0" smtClean="0"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7506" y="4163643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</a:t>
            </a:r>
            <a:r>
              <a:rPr lang="ru-RU" b="1" dirty="0" smtClean="0"/>
              <a:t>2018 </a:t>
            </a:r>
            <a:r>
              <a:rPr lang="ru-RU" b="1" dirty="0" smtClean="0"/>
              <a:t>году (тыс.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795831"/>
              </p:ext>
            </p:extLst>
          </p:nvPr>
        </p:nvGraphicFramePr>
        <p:xfrm>
          <a:off x="4014984" y="1694951"/>
          <a:ext cx="4748016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783"/>
                <a:gridCol w="1516727"/>
                <a:gridCol w="1780506"/>
              </a:tblGrid>
              <a:tr h="50585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плану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616,6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537,7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87,2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266472" y="2292603"/>
            <a:ext cx="396044" cy="5204644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5752517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/>
              <a:t>Отчёт о ходе реализации муниципальной программы размещен по адресу: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http://lubytino.ru/administratsiya/munitsipalnye-programmy//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094326"/>
              </p:ext>
            </p:extLst>
          </p:nvPr>
        </p:nvGraphicFramePr>
        <p:xfrm>
          <a:off x="931946" y="4963401"/>
          <a:ext cx="7280108" cy="517380"/>
        </p:xfrm>
        <a:graphic>
          <a:graphicData uri="http://schemas.openxmlformats.org/drawingml/2006/table">
            <a:tbl>
              <a:tblPr/>
              <a:tblGrid>
                <a:gridCol w="728010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537,7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Обеспечение эффективного использования муниципального имущества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704448"/>
              </p:ext>
            </p:extLst>
          </p:nvPr>
        </p:nvGraphicFramePr>
        <p:xfrm>
          <a:off x="113318" y="1903364"/>
          <a:ext cx="3801379" cy="2037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379"/>
              </a:tblGrid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4812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эффективности использования муниципального имущества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системы учёта муниципального имущества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земельных участков в целях развития жилищного строительства, индивидуального жилищного строительства, включая комплексные кадастровые работы и описание границ населённых пунктов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965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по управлению муниципальным имуществом и отдел архитектуры и земельных отношений 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318" y="-9168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3" y="337947"/>
            <a:ext cx="2928412" cy="1464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6322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30238" y="5108575"/>
            <a:ext cx="1979612" cy="577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b="1" dirty="0">
                <a:latin typeface="Calibri" pitchFamily="34" charset="0"/>
              </a:rPr>
              <a:t>Бюджеты районов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09850" y="5664200"/>
            <a:ext cx="2160588" cy="474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b="1" dirty="0">
                <a:latin typeface="Calibri" pitchFamily="34" charset="0"/>
              </a:rPr>
              <a:t>Бюджеты поселений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1963" y="5138738"/>
            <a:ext cx="2736850" cy="644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b="1" dirty="0">
                <a:latin typeface="Calibri" pitchFamily="34" charset="0"/>
              </a:rPr>
              <a:t>Бюджеты городских округов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313" y="4805363"/>
            <a:ext cx="4429125" cy="145891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lIns="89200" tIns="44600" rIns="89200" bIns="44600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Консолидированные бюджеты районов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1438" y="4675188"/>
            <a:ext cx="9001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238" y="3625850"/>
            <a:ext cx="2700337" cy="849313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Бюджеты субъектов Российской Федерации</a:t>
            </a:r>
          </a:p>
        </p:txBody>
      </p:sp>
      <p:sp>
        <p:nvSpPr>
          <p:cNvPr id="24" name="object 42"/>
          <p:cNvSpPr txBox="1"/>
          <p:nvPr/>
        </p:nvSpPr>
        <p:spPr>
          <a:xfrm>
            <a:off x="4495800" y="3506788"/>
            <a:ext cx="3606800" cy="8826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/>
          <a:lstStyle>
            <a:lvl1pPr marL="11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smtClean="0">
                <a:solidFill>
                  <a:srgbClr val="2540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Бюджеты территориальных фондов обязательного медицинского страхования</a:t>
            </a:r>
            <a:endParaRPr lang="ru-RU" altLang="ru-RU" smtClean="0">
              <a:solidFill>
                <a:srgbClr val="25406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Фигура, имеющая форму буквы L 24"/>
          <p:cNvSpPr/>
          <p:nvPr/>
        </p:nvSpPr>
        <p:spPr>
          <a:xfrm>
            <a:off x="304800" y="3105150"/>
            <a:ext cx="8316913" cy="3302000"/>
          </a:xfrm>
          <a:prstGeom prst="corner">
            <a:avLst>
              <a:gd name="adj1" fmla="val 56917"/>
              <a:gd name="adj2" fmla="val 99906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00" tIns="44600" rIns="89200" bIns="4460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79388" y="2960688"/>
            <a:ext cx="88566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0013" y="4560888"/>
            <a:ext cx="2411412" cy="203200"/>
          </a:xfrm>
          <a:prstGeom prst="rect">
            <a:avLst/>
          </a:prstGeom>
          <a:solidFill>
            <a:schemeClr val="bg1"/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sz="1710" b="1" i="1" dirty="0">
                <a:latin typeface="Calibri" pitchFamily="34" charset="0"/>
              </a:rPr>
              <a:t>Местный уровень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0177" y="2790826"/>
            <a:ext cx="3059113" cy="271462"/>
          </a:xfrm>
          <a:prstGeom prst="rect">
            <a:avLst/>
          </a:prstGeom>
          <a:solidFill>
            <a:schemeClr val="bg1"/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sz="1710" b="1" i="1" dirty="0">
                <a:latin typeface="Calibri" pitchFamily="34" charset="0"/>
              </a:rPr>
              <a:t>Региональный уровень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77825" y="3041650"/>
            <a:ext cx="3311525" cy="644525"/>
          </a:xfrm>
          <a:prstGeom prst="rect">
            <a:avLst/>
          </a:prstGeom>
        </p:spPr>
        <p:txBody>
          <a:bodyPr lIns="89200" tIns="44600" rIns="89200" bIns="4460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Консолидированные бюджеты субъектов РФ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79388" y="1520825"/>
            <a:ext cx="88566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0013" y="1348581"/>
            <a:ext cx="3060701" cy="271463"/>
          </a:xfrm>
          <a:prstGeom prst="rect">
            <a:avLst/>
          </a:prstGeom>
          <a:solidFill>
            <a:schemeClr val="bg1"/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sz="1710" b="1" i="1" dirty="0">
                <a:latin typeface="Calibri" pitchFamily="34" charset="0"/>
              </a:rPr>
              <a:t>Федеральный уровень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47813" y="1681163"/>
            <a:ext cx="2233612" cy="849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Федеральный бюджет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26050" y="1633538"/>
            <a:ext cx="2879725" cy="1162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txBody>
          <a:bodyPr lIns="89200" tIns="44600" rIns="89200" bIns="44600" anchor="ctr"/>
          <a:lstStyle>
            <a:lvl1pPr marL="11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smtClean="0">
                <a:solidFill>
                  <a:srgbClr val="2540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Бюджеты государственных внебюджетных фондов Российской Федерации</a:t>
            </a:r>
            <a:endParaRPr lang="ru-RU" altLang="ru-RU" smtClean="0">
              <a:solidFill>
                <a:srgbClr val="25406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25750" y="477838"/>
            <a:ext cx="3330575" cy="795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Консолидированный бюджет Российской Федерации</a:t>
            </a:r>
          </a:p>
        </p:txBody>
      </p:sp>
      <p:cxnSp>
        <p:nvCxnSpPr>
          <p:cNvPr id="50" name="Скругленная соединительная линия 49"/>
          <p:cNvCxnSpPr>
            <a:stCxn id="40" idx="3"/>
          </p:cNvCxnSpPr>
          <p:nvPr/>
        </p:nvCxnSpPr>
        <p:spPr>
          <a:xfrm flipV="1">
            <a:off x="3781425" y="1308100"/>
            <a:ext cx="682625" cy="798513"/>
          </a:xfrm>
          <a:prstGeom prst="curved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49"/>
          <p:cNvCxnSpPr/>
          <p:nvPr/>
        </p:nvCxnSpPr>
        <p:spPr>
          <a:xfrm rot="10800000">
            <a:off x="4473575" y="1308100"/>
            <a:ext cx="719138" cy="954088"/>
          </a:xfrm>
          <a:prstGeom prst="curved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кругленная соединительная линия 49"/>
          <p:cNvCxnSpPr/>
          <p:nvPr/>
        </p:nvCxnSpPr>
        <p:spPr>
          <a:xfrm rot="5400000" flipH="1" flipV="1">
            <a:off x="3510756" y="2231232"/>
            <a:ext cx="1290637" cy="647700"/>
          </a:xfrm>
          <a:prstGeom prst="curved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49"/>
          <p:cNvCxnSpPr/>
          <p:nvPr/>
        </p:nvCxnSpPr>
        <p:spPr>
          <a:xfrm rot="16200000" flipV="1">
            <a:off x="3996531" y="2385219"/>
            <a:ext cx="1595438" cy="647700"/>
          </a:xfrm>
          <a:prstGeom prst="curved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Заголовок 1"/>
          <p:cNvSpPr txBox="1">
            <a:spLocks/>
          </p:cNvSpPr>
          <p:nvPr/>
        </p:nvSpPr>
        <p:spPr>
          <a:xfrm>
            <a:off x="0" y="109538"/>
            <a:ext cx="9144000" cy="441325"/>
          </a:xfrm>
          <a:prstGeom prst="rect">
            <a:avLst/>
          </a:prstGeom>
          <a:effectLst/>
        </p:spPr>
        <p:txBody>
          <a:bodyPr lIns="61568" tIns="61568" rIns="61568" bIns="61568">
            <a:normAutofit/>
          </a:bodyPr>
          <a:lstStyle/>
          <a:p>
            <a:pPr algn="ctr" defTabSz="891996">
              <a:lnSpc>
                <a:spcPts val="2341"/>
              </a:lnSpc>
              <a:defRPr/>
            </a:pPr>
            <a:r>
              <a:rPr lang="ru-RU" sz="205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Бюджетная система Российской Федерации</a:t>
            </a:r>
          </a:p>
        </p:txBody>
      </p:sp>
      <p:sp>
        <p:nvSpPr>
          <p:cNvPr id="1026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489700"/>
            <a:ext cx="2174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smtClean="0">
                <a:solidFill>
                  <a:srgbClr val="898989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48255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419613"/>
            <a:ext cx="9144000" cy="85753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 Любытинского муниципального района, 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517250"/>
              </p:ext>
            </p:extLst>
          </p:nvPr>
        </p:nvGraphicFramePr>
        <p:xfrm>
          <a:off x="557555" y="1277146"/>
          <a:ext cx="8028890" cy="547848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13090"/>
                <a:gridCol w="1021218"/>
                <a:gridCol w="774717"/>
                <a:gridCol w="880361"/>
                <a:gridCol w="739504"/>
              </a:tblGrid>
              <a:tr h="40952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Arial Narrow" pitchFamily="34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latin typeface="Arial Narrow" pitchFamily="34" charset="0"/>
                        </a:rPr>
                        <a:t>на </a:t>
                      </a:r>
                      <a:r>
                        <a:rPr lang="ru-RU" sz="1600" u="none" strike="noStrike" dirty="0" smtClean="0">
                          <a:latin typeface="Arial Narrow" pitchFamily="34" charset="0"/>
                        </a:rPr>
                        <a:t>01.01.2018</a:t>
                      </a:r>
                      <a:endParaRPr lang="ru-RU" sz="1600" b="1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latin typeface="Arial Narrow" pitchFamily="34" charset="0"/>
                        </a:rPr>
                        <a:t>на </a:t>
                      </a:r>
                      <a:r>
                        <a:rPr lang="ru-RU" sz="1600" u="none" strike="noStrike" dirty="0" smtClean="0">
                          <a:latin typeface="Arial Narrow" pitchFamily="34" charset="0"/>
                        </a:rPr>
                        <a:t>01.01.2019</a:t>
                      </a:r>
                      <a:endParaRPr lang="ru-RU" sz="1600" b="1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</a:tr>
              <a:tr h="678075">
                <a:tc vMerge="1">
                  <a:txBody>
                    <a:bodyPr/>
                    <a:lstStyle/>
                    <a:p>
                      <a:pPr algn="l" fontAlgn="t"/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тыс. рублей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доля, %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тыс. рублей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доля, %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52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latin typeface="+mn-lt"/>
                        </a:rPr>
                        <a:t>Муниципальный внутренний долг, всего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Arial Narrow" pitchFamily="34" charset="0"/>
                        </a:rPr>
                        <a:t>6 760,0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100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5100,0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100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11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latin typeface="+mn-lt"/>
                        </a:rPr>
                        <a:t>Бюджетные кредиты, предоставленные из областного бюджета 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latin typeface="Arial Narrow" pitchFamily="34" charset="0"/>
                        </a:rPr>
                        <a:t>6 760,0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100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5100,0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100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18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latin typeface="+mn-lt"/>
                        </a:rPr>
                        <a:t>Уровень долговой нагрузки (отношение объема муниципального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 долга муниципального района к доходам  бюджета муниципального района без учета безвозмездных поступлений и дополнительного норматива по налогу на доходы с физических лиц), %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Arial Narrow" pitchFamily="34" charset="0"/>
                        </a:rPr>
                        <a:t>13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Arial Narrow" pitchFamily="34" charset="0"/>
                        </a:rPr>
                        <a:t>10,6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Arial Narrow" pitchFamily="34" charset="0"/>
                        </a:rPr>
                        <a:t>По Бюджетному</a:t>
                      </a:r>
                      <a:r>
                        <a:rPr lang="ru-RU" sz="1400" b="0" i="0" u="none" strike="noStrike" baseline="0" dirty="0" smtClean="0">
                          <a:latin typeface="Arial Narrow" pitchFamily="34" charset="0"/>
                        </a:rPr>
                        <a:t> кодексу РФ долговая нагрузка не более 100% </a:t>
                      </a:r>
                      <a:r>
                        <a:rPr lang="ru-RU" sz="1600" b="0" i="0" u="none" strike="noStrike" baseline="0" dirty="0" smtClean="0">
                          <a:latin typeface="Arial Narrow" pitchFamily="34" charset="0"/>
                        </a:rPr>
                        <a:t>- 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B0F0"/>
                          </a:solidFill>
                          <a:latin typeface="Arial Narrow" pitchFamily="34" charset="0"/>
                        </a:rPr>
                        <a:t>соблюдено</a:t>
                      </a:r>
                      <a:endParaRPr lang="ru-RU" sz="1800" b="1" i="0" u="none" strike="noStrike" dirty="0">
                        <a:solidFill>
                          <a:srgbClr val="00B0F0"/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245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Расходы на обслуживание муниципального долга, </a:t>
                      </a:r>
                      <a:r>
                        <a:rPr lang="ru-RU" sz="1600" b="0" i="0" u="none" strike="noStrike" dirty="0" err="1" smtClean="0">
                          <a:latin typeface="Arial Narrow" pitchFamily="34" charset="0"/>
                        </a:rPr>
                        <a:t>тыс.рублей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6,3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523">
                <a:tc gridSpan="5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Arial Narrow" pitchFamily="34" charset="0"/>
                        </a:rPr>
                        <a:t>По Бюджетному</a:t>
                      </a:r>
                      <a:r>
                        <a:rPr lang="ru-RU" sz="1400" b="0" i="0" u="none" strike="noStrike" baseline="0" dirty="0" smtClean="0">
                          <a:latin typeface="Arial Narrow" pitchFamily="34" charset="0"/>
                        </a:rPr>
                        <a:t> кодексу р</a:t>
                      </a:r>
                      <a:r>
                        <a:rPr lang="ru-RU" sz="1400" b="0" i="0" u="none" strike="noStrike" dirty="0" smtClean="0">
                          <a:latin typeface="Arial Narrow" pitchFamily="34" charset="0"/>
                        </a:rPr>
                        <a:t>асходы на обслуживание муниципального</a:t>
                      </a:r>
                      <a:r>
                        <a:rPr lang="ru-RU" sz="1400" b="0" i="0" u="none" strike="noStrike" baseline="0" dirty="0" smtClean="0">
                          <a:latin typeface="Arial Narrow" pitchFamily="34" charset="0"/>
                        </a:rPr>
                        <a:t> долга</a:t>
                      </a:r>
                      <a:r>
                        <a:rPr lang="ru-RU" sz="1400" b="0" i="0" u="none" strike="noStrike" dirty="0" smtClean="0">
                          <a:latin typeface="Arial Narrow" pitchFamily="34" charset="0"/>
                        </a:rPr>
                        <a:t> не более 15% всех расходов</a:t>
                      </a:r>
                      <a:r>
                        <a:rPr lang="ru-RU" sz="1400" b="0" i="0" u="none" strike="noStrike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1800" b="0" i="0" u="none" strike="noStrike" baseline="0" dirty="0" smtClean="0">
                          <a:latin typeface="Arial Narrow" pitchFamily="34" charset="0"/>
                        </a:rPr>
                        <a:t>- 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B0F0"/>
                          </a:solidFill>
                          <a:latin typeface="Arial Narrow" pitchFamily="34" charset="0"/>
                        </a:rPr>
                        <a:t>соблюдено</a:t>
                      </a:r>
                      <a:endParaRPr lang="ru-RU" sz="1600" b="0" i="0" u="none" strike="noStrike" dirty="0">
                        <a:solidFill>
                          <a:srgbClr val="00B0F0"/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50</a:t>
            </a:fld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8345489" y="3879227"/>
            <a:ext cx="0" cy="3240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8761" y="39894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345489" y="5568196"/>
            <a:ext cx="0" cy="3240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73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object 11"/>
          <p:cNvSpPr txBox="1">
            <a:spLocks noChangeArrowheads="1"/>
          </p:cNvSpPr>
          <p:nvPr/>
        </p:nvSpPr>
        <p:spPr bwMode="auto">
          <a:xfrm>
            <a:off x="2883831" y="929878"/>
            <a:ext cx="626016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4138"/>
            <a:r>
              <a:rPr lang="ru-RU" sz="1400" dirty="0">
                <a:latin typeface="Calibri" pitchFamily="34" charset="0"/>
                <a:cs typeface="Times New Roman" pitchFamily="18" charset="0"/>
              </a:rPr>
              <a:t>Правительство Новгородской области</a:t>
            </a:r>
          </a:p>
          <a:p>
            <a:pPr marL="84138"/>
            <a:r>
              <a:rPr lang="en-US" sz="1400" u="sng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region.adm.nov.ru</a:t>
            </a:r>
            <a:endParaRPr lang="ru-RU" sz="1000" dirty="0">
              <a:latin typeface="Calibri" pitchFamily="34" charset="0"/>
            </a:endParaRPr>
          </a:p>
          <a:p>
            <a:pPr marL="84138">
              <a:lnSpc>
                <a:spcPts val="1300"/>
              </a:lnSpc>
              <a:spcBef>
                <a:spcPts val="13"/>
              </a:spcBef>
            </a:pPr>
            <a:endParaRPr lang="ru-RU" sz="1300" dirty="0">
              <a:latin typeface="Calibri" pitchFamily="34" charset="0"/>
            </a:endParaRPr>
          </a:p>
          <a:p>
            <a:pPr marL="84138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Департамент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финансов Новгородской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области  </a:t>
            </a:r>
          </a:p>
          <a:p>
            <a:pPr marL="84138"/>
            <a:r>
              <a:rPr lang="ru-RU" sz="1400" u="sng" dirty="0" err="1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2"/>
              </a:rPr>
              <a:t>www</a:t>
            </a:r>
            <a:r>
              <a:rPr lang="ru-RU" sz="1400" u="sng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400" u="sng" dirty="0" err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2"/>
              </a:rPr>
              <a:t>novkfo</a:t>
            </a:r>
            <a:r>
              <a:rPr lang="en-US" sz="1400" u="sng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ru-RU" sz="1400" u="sng" dirty="0" err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2"/>
              </a:rPr>
              <a:t>ru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84138">
              <a:lnSpc>
                <a:spcPts val="850"/>
              </a:lnSpc>
              <a:spcBef>
                <a:spcPts val="25"/>
              </a:spcBef>
            </a:pPr>
            <a:endParaRPr lang="ru-RU" sz="800" dirty="0">
              <a:latin typeface="Calibri" pitchFamily="34" charset="0"/>
            </a:endParaRPr>
          </a:p>
          <a:p>
            <a:pPr marL="841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84138"/>
            <a:r>
              <a:rPr lang="ru-RU" sz="1400" dirty="0">
                <a:latin typeface="Calibri" pitchFamily="34" charset="0"/>
              </a:rPr>
              <a:t>Департамент социальной защиты населения Новгородской области</a:t>
            </a:r>
          </a:p>
          <a:p>
            <a:pPr marL="84138"/>
            <a:r>
              <a:rPr lang="en-US" sz="1400" u="sng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sockomitet-nov.ru</a:t>
            </a:r>
            <a:endParaRPr lang="ru-RU" sz="1000" dirty="0">
              <a:latin typeface="Calibri" pitchFamily="34" charset="0"/>
            </a:endParaRPr>
          </a:p>
          <a:p>
            <a:pPr marL="84138">
              <a:lnSpc>
                <a:spcPts val="1300"/>
              </a:lnSpc>
            </a:pPr>
            <a:endParaRPr lang="ru-RU" sz="1300" dirty="0">
              <a:latin typeface="Calibri" pitchFamily="34" charset="0"/>
            </a:endParaRPr>
          </a:p>
          <a:p>
            <a:pPr marL="84138"/>
            <a:r>
              <a:rPr lang="ru-RU" sz="1400" dirty="0">
                <a:latin typeface="Calibri" pitchFamily="34" charset="0"/>
                <a:cs typeface="Times New Roman" pitchFamily="18" charset="0"/>
              </a:rPr>
              <a:t>Электронный портал государственных услуг для физических и юридических лиц </a:t>
            </a:r>
            <a:r>
              <a:rPr lang="ru-RU" sz="1400" u="sng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3"/>
              </a:rPr>
              <a:t>www.gosuslugi.ru</a:t>
            </a:r>
            <a:endParaRPr lang="ru-RU" sz="1400" u="sng" dirty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84138"/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84138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Официальный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сайт  Российской Федерации для размещения информации о проведении торгов</a:t>
            </a:r>
          </a:p>
          <a:p>
            <a:pPr marL="84138"/>
            <a:r>
              <a:rPr lang="ru-RU" sz="1400" u="sng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"/>
              </a:rPr>
              <a:t>www.torgi.gov.ru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84138">
              <a:lnSpc>
                <a:spcPts val="1200"/>
              </a:lnSpc>
            </a:pPr>
            <a:endParaRPr lang="ru-RU" sz="1200" dirty="0">
              <a:latin typeface="Calibri" pitchFamily="34" charset="0"/>
            </a:endParaRPr>
          </a:p>
          <a:p>
            <a:pPr marL="84138"/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84138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Новгородская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областная Дума</a:t>
            </a:r>
          </a:p>
          <a:p>
            <a:pPr marL="84138"/>
            <a:r>
              <a:rPr lang="en-US" sz="1400" u="sng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duma.niac.ru</a:t>
            </a:r>
            <a:endParaRPr lang="ru-RU" sz="700" dirty="0">
              <a:latin typeface="Calibri" pitchFamily="34" charset="0"/>
            </a:endParaRPr>
          </a:p>
          <a:p>
            <a:pPr marL="841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84138"/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84138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Единый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портал бюджетной системы «Электронный бюджет»</a:t>
            </a:r>
          </a:p>
          <a:p>
            <a:pPr marL="84138"/>
            <a:r>
              <a:rPr lang="ru-RU" sz="1400" u="sng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5"/>
              </a:rPr>
              <a:t>www.bus.gov.ru</a:t>
            </a:r>
            <a:endParaRPr lang="ru-RU" sz="1400" u="sng" dirty="0" smtClean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84138"/>
            <a:endParaRPr lang="ru-RU" sz="1400" u="sng" dirty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84138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Официальный сайт Администрации </a:t>
            </a:r>
            <a:r>
              <a:rPr lang="ru-RU" sz="1400" dirty="0" err="1" smtClean="0">
                <a:latin typeface="Calibri" pitchFamily="34" charset="0"/>
                <a:cs typeface="Times New Roman" pitchFamily="18" charset="0"/>
              </a:rPr>
              <a:t>Любытинского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 муниципального района</a:t>
            </a:r>
          </a:p>
          <a:p>
            <a:pPr marL="84138"/>
            <a:r>
              <a:rPr lang="en-US" sz="1400" u="sng" dirty="0">
                <a:solidFill>
                  <a:srgbClr val="6600FF"/>
                </a:solidFill>
                <a:latin typeface="Calibri" pitchFamily="34" charset="0"/>
                <a:cs typeface="Times New Roman" pitchFamily="18" charset="0"/>
              </a:rPr>
              <a:t>http://lubytino.ru</a:t>
            </a:r>
            <a:endParaRPr lang="ru-RU" sz="1400" u="sng" dirty="0">
              <a:solidFill>
                <a:srgbClr val="6600FF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6325" name="Picture 5" descr="C:\Documents and Settings\sidav_470\Рабочий стол\screen\region.adm.nov.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025" y="720012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6" name="Picture 6" descr="C:\Documents and Settings\sidav_470\Рабочий стол\screen\www.novkfo.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5688" y="1438111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7" name="Picture 7" descr="C:\Documents and Settings\sidav_470\Рабочий стол\screen\sockomitet-nov.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6434" y="2143394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8" name="Picture 8" descr="C:\Documents and Settings\sidav_470\Рабочий стол\screen\www.gosuslugi.r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5085" y="2862697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9" name="Picture 9" descr="C:\Documents and Settings\sidav_470\Рабочий стол\screen\www.torgi.gov.r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8042" y="3654697"/>
            <a:ext cx="1980000" cy="648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30" name="Picture 10" descr="C:\Documents and Settings\sidav_470\Рабочий стол\screen\duma.niac.ru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720" y="4302945"/>
            <a:ext cx="1980000" cy="792000"/>
          </a:xfrm>
          <a:prstGeom prst="rect">
            <a:avLst/>
          </a:prstGeom>
          <a:noFill/>
          <a:ln w="3175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31" name="Picture 11" descr="C:\Documents and Settings\sidav_470\Рабочий стол\screen\www.bus.gov.ru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5688" y="5085272"/>
            <a:ext cx="1980000" cy="79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7504" y="280620"/>
            <a:ext cx="9036496" cy="40853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Открытые государственные информационные ресурсы</a:t>
            </a:r>
            <a:endParaRPr lang="ru-RU" sz="28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8C513-26FC-402A-8A46-53CAC832E248}" type="slidenum">
              <a:rPr lang="ru-RU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761" y="39894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13"/>
          <a:stretch>
            <a:fillRect/>
          </a:stretch>
        </p:blipFill>
        <p:spPr>
          <a:xfrm>
            <a:off x="1127818" y="5956163"/>
            <a:ext cx="1790224" cy="555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TopUp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974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ChangeArrowheads="1"/>
          </p:cNvSpPr>
          <p:nvPr/>
        </p:nvSpPr>
        <p:spPr bwMode="auto">
          <a:xfrm>
            <a:off x="431801" y="1702962"/>
            <a:ext cx="85328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Адрес: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174760,п.Любытино, ул.</a:t>
            </a:r>
            <a:r>
              <a:rPr lang="en-US" altLang="ru-RU" sz="1800" dirty="0"/>
              <a:t> </a:t>
            </a:r>
            <a:r>
              <a:rPr lang="ru-RU" altLang="ru-RU" sz="1800" dirty="0"/>
              <a:t>Советов, д29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Телефон / факс:                                            </a:t>
            </a:r>
            <a:r>
              <a:rPr lang="ru-RU" altLang="ru-RU" sz="1800" dirty="0"/>
              <a:t>(81668) 61-552</a:t>
            </a:r>
            <a:endParaRPr lang="en-US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/>
              <a:t>E-mail:</a:t>
            </a:r>
            <a:r>
              <a:rPr lang="ru-RU" altLang="ru-RU" sz="2400" b="1" dirty="0"/>
              <a:t>                                                              </a:t>
            </a:r>
            <a:r>
              <a:rPr lang="en-US" altLang="ru-RU" sz="2400" b="1" dirty="0"/>
              <a:t>komfinan@mail.ru</a:t>
            </a:r>
            <a:endParaRPr lang="ru-RU" altLang="ru-RU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                                                                                                  </a:t>
            </a:r>
            <a:endParaRPr lang="ru-RU" altLang="ru-RU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Режим работы:                     </a:t>
            </a:r>
            <a:r>
              <a:rPr lang="ru-RU" altLang="ru-RU" sz="1800" dirty="0" err="1"/>
              <a:t>пн-пт</a:t>
            </a:r>
            <a:r>
              <a:rPr lang="ru-RU" altLang="ru-RU" sz="1800" dirty="0"/>
              <a:t> с 8:</a:t>
            </a:r>
            <a:r>
              <a:rPr lang="en-US" altLang="ru-RU" sz="1800" dirty="0"/>
              <a:t>0</a:t>
            </a:r>
            <a:r>
              <a:rPr lang="ru-RU" altLang="ru-RU" sz="1800" dirty="0"/>
              <a:t>0 до 17:</a:t>
            </a:r>
            <a:r>
              <a:rPr lang="en-US" altLang="ru-RU" sz="1800" dirty="0"/>
              <a:t>0</a:t>
            </a:r>
            <a:r>
              <a:rPr lang="ru-RU" altLang="ru-RU" sz="1800" dirty="0"/>
              <a:t>0, выходной </a:t>
            </a:r>
            <a:r>
              <a:rPr lang="ru-RU" altLang="ru-RU" sz="1800" dirty="0" err="1"/>
              <a:t>сб</a:t>
            </a:r>
            <a:r>
              <a:rPr lang="ru-RU" altLang="ru-RU" sz="1800" dirty="0"/>
              <a:t> и </a:t>
            </a:r>
            <a:r>
              <a:rPr lang="ru-RU" altLang="ru-RU" sz="1800" dirty="0" err="1"/>
              <a:t>вс</a:t>
            </a:r>
            <a:r>
              <a:rPr lang="ru-RU" altLang="ru-RU" sz="1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/>
            </a:r>
            <a:br>
              <a:rPr lang="en-US" altLang="ru-RU" sz="1800" dirty="0"/>
            </a:br>
            <a:endParaRPr lang="en-US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6839" y="632987"/>
            <a:ext cx="9144000" cy="981075"/>
          </a:xfrm>
          <a:prstGeom prst="rect">
            <a:avLst/>
          </a:prstGeom>
        </p:spPr>
        <p:txBody>
          <a:bodyPr t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Комитет финансов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Администрации Любытинского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муниципального района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5530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4B63F3-4FD6-4D03-8AD0-FDB1E456F55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179388" y="6308725"/>
            <a:ext cx="8785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/>
              <a:t>комитет </a:t>
            </a:r>
            <a:r>
              <a:rPr lang="ru-RU" altLang="ru-RU" sz="1600" b="1" dirty="0"/>
              <a:t>финансов </a:t>
            </a:r>
            <a:r>
              <a:rPr lang="ru-RU" altLang="ru-RU" sz="1600" b="1" dirty="0" smtClean="0"/>
              <a:t>Администрации Любытинского </a:t>
            </a:r>
            <a:r>
              <a:rPr lang="ru-RU" altLang="ru-RU" sz="1600" b="1" dirty="0"/>
              <a:t>муниципального района </a:t>
            </a:r>
            <a:r>
              <a:rPr lang="ru-RU" altLang="ru-RU" sz="1600" b="1" dirty="0" smtClean="0"/>
              <a:t>2019г</a:t>
            </a:r>
            <a:r>
              <a:rPr lang="ru-RU" altLang="ru-RU" sz="160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61" y="39894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33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0" y="465385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На чем основано составление проекта</a:t>
            </a:r>
          </a:p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бюджета Любытинского муниципального района</a:t>
            </a:r>
          </a:p>
        </p:txBody>
      </p:sp>
      <p:sp>
        <p:nvSpPr>
          <p:cNvPr id="10243" name="Номер слайда 3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A0791D-4DFA-42F6-9FB0-FFC77BE6D8DC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251520" y="1340768"/>
            <a:ext cx="8640960" cy="1080120"/>
          </a:xfrm>
          <a:prstGeom prst="round2SameRect">
            <a:avLst/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algn="ctr" eaLnBrk="1" hangingPunct="1">
              <a:defRPr/>
            </a:pPr>
            <a:r>
              <a:rPr lang="ru-RU" sz="32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Составление проекта бюджета Любытинского муниципального района основывается на:</a:t>
            </a:r>
            <a:endParaRPr lang="ru-RU" sz="3200" dirty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>
            <a:off x="25152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241176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>
            <a:off x="457200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>
            <a:off x="673224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>
            <a:off x="25152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Прогнозе социально-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ческого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развития муниципального района</a:t>
            </a:r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>
            <a:off x="241176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налоговой политики</a:t>
            </a:r>
          </a:p>
        </p:txBody>
      </p:sp>
      <p:sp>
        <p:nvSpPr>
          <p:cNvPr id="43" name="Прямоугольник с двумя скругленными соседними углами 42"/>
          <p:cNvSpPr/>
          <p:nvPr/>
        </p:nvSpPr>
        <p:spPr>
          <a:xfrm>
            <a:off x="4549184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бюджетной политики</a:t>
            </a:r>
          </a:p>
        </p:txBody>
      </p:sp>
      <p:sp>
        <p:nvSpPr>
          <p:cNvPr id="44" name="Прямоугольник с двумя скругленными соседними углами 43"/>
          <p:cNvSpPr/>
          <p:nvPr/>
        </p:nvSpPr>
        <p:spPr>
          <a:xfrm>
            <a:off x="673224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пальных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программах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Любытинского района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9361" y="85201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75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8" y="1452563"/>
            <a:ext cx="712787" cy="711200"/>
          </a:xfrm>
          <a:custGeom>
            <a:avLst/>
            <a:gdLst/>
            <a:ahLst/>
            <a:cxnLst/>
            <a:rect l="l" t="t" r="r" b="b"/>
            <a:pathLst>
              <a:path w="713232" h="711707">
                <a:moveTo>
                  <a:pt x="356616" y="0"/>
                </a:moveTo>
                <a:lnTo>
                  <a:pt x="298771" y="4655"/>
                </a:lnTo>
                <a:lnTo>
                  <a:pt x="243898" y="18135"/>
                </a:lnTo>
                <a:lnTo>
                  <a:pt x="192731" y="39707"/>
                </a:lnTo>
                <a:lnTo>
                  <a:pt x="146004" y="68640"/>
                </a:lnTo>
                <a:lnTo>
                  <a:pt x="104451" y="104203"/>
                </a:lnTo>
                <a:lnTo>
                  <a:pt x="68806" y="145663"/>
                </a:lnTo>
                <a:lnTo>
                  <a:pt x="39805" y="192290"/>
                </a:lnTo>
                <a:lnTo>
                  <a:pt x="18180" y="243352"/>
                </a:lnTo>
                <a:lnTo>
                  <a:pt x="4667" y="298117"/>
                </a:lnTo>
                <a:lnTo>
                  <a:pt x="0" y="355853"/>
                </a:lnTo>
                <a:lnTo>
                  <a:pt x="1182" y="385048"/>
                </a:lnTo>
                <a:lnTo>
                  <a:pt x="10364" y="441390"/>
                </a:lnTo>
                <a:lnTo>
                  <a:pt x="28024" y="494395"/>
                </a:lnTo>
                <a:lnTo>
                  <a:pt x="53429" y="543330"/>
                </a:lnTo>
                <a:lnTo>
                  <a:pt x="85844" y="587465"/>
                </a:lnTo>
                <a:lnTo>
                  <a:pt x="124534" y="626068"/>
                </a:lnTo>
                <a:lnTo>
                  <a:pt x="168766" y="658408"/>
                </a:lnTo>
                <a:lnTo>
                  <a:pt x="217805" y="683752"/>
                </a:lnTo>
                <a:lnTo>
                  <a:pt x="270917" y="701369"/>
                </a:lnTo>
                <a:lnTo>
                  <a:pt x="327368" y="710528"/>
                </a:lnTo>
                <a:lnTo>
                  <a:pt x="356616" y="711707"/>
                </a:lnTo>
                <a:lnTo>
                  <a:pt x="385863" y="710528"/>
                </a:lnTo>
                <a:lnTo>
                  <a:pt x="442314" y="701369"/>
                </a:lnTo>
                <a:lnTo>
                  <a:pt x="495426" y="683752"/>
                </a:lnTo>
                <a:lnTo>
                  <a:pt x="544465" y="658408"/>
                </a:lnTo>
                <a:lnTo>
                  <a:pt x="588697" y="626068"/>
                </a:lnTo>
                <a:lnTo>
                  <a:pt x="627387" y="587465"/>
                </a:lnTo>
                <a:lnTo>
                  <a:pt x="659802" y="543330"/>
                </a:lnTo>
                <a:lnTo>
                  <a:pt x="685207" y="494395"/>
                </a:lnTo>
                <a:lnTo>
                  <a:pt x="702867" y="441390"/>
                </a:lnTo>
                <a:lnTo>
                  <a:pt x="712049" y="385048"/>
                </a:lnTo>
                <a:lnTo>
                  <a:pt x="713232" y="355853"/>
                </a:lnTo>
                <a:lnTo>
                  <a:pt x="712049" y="326659"/>
                </a:lnTo>
                <a:lnTo>
                  <a:pt x="702867" y="270317"/>
                </a:lnTo>
                <a:lnTo>
                  <a:pt x="685207" y="217312"/>
                </a:lnTo>
                <a:lnTo>
                  <a:pt x="659802" y="168377"/>
                </a:lnTo>
                <a:lnTo>
                  <a:pt x="627387" y="124242"/>
                </a:lnTo>
                <a:lnTo>
                  <a:pt x="588697" y="85639"/>
                </a:lnTo>
                <a:lnTo>
                  <a:pt x="544465" y="53299"/>
                </a:lnTo>
                <a:lnTo>
                  <a:pt x="495426" y="27955"/>
                </a:lnTo>
                <a:lnTo>
                  <a:pt x="442314" y="10338"/>
                </a:lnTo>
                <a:lnTo>
                  <a:pt x="385863" y="1179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088" y="2244725"/>
            <a:ext cx="711200" cy="712788"/>
          </a:xfrm>
          <a:custGeom>
            <a:avLst/>
            <a:gdLst/>
            <a:ahLst/>
            <a:cxnLst/>
            <a:rect l="l" t="t" r="r" b="b"/>
            <a:pathLst>
              <a:path w="711707" h="713232">
                <a:moveTo>
                  <a:pt x="355854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5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4" y="713232"/>
                </a:lnTo>
                <a:lnTo>
                  <a:pt x="385039" y="712049"/>
                </a:lnTo>
                <a:lnTo>
                  <a:pt x="441369" y="702869"/>
                </a:lnTo>
                <a:lnTo>
                  <a:pt x="494368" y="685210"/>
                </a:lnTo>
                <a:lnTo>
                  <a:pt x="543302" y="659808"/>
                </a:lnTo>
                <a:lnTo>
                  <a:pt x="587439" y="627395"/>
                </a:lnTo>
                <a:lnTo>
                  <a:pt x="626047" y="588707"/>
                </a:lnTo>
                <a:lnTo>
                  <a:pt x="658392" y="544476"/>
                </a:lnTo>
                <a:lnTo>
                  <a:pt x="683743" y="495436"/>
                </a:lnTo>
                <a:lnTo>
                  <a:pt x="701365" y="442322"/>
                </a:lnTo>
                <a:lnTo>
                  <a:pt x="710528" y="385867"/>
                </a:lnTo>
                <a:lnTo>
                  <a:pt x="711708" y="356615"/>
                </a:lnTo>
                <a:lnTo>
                  <a:pt x="710528" y="327364"/>
                </a:lnTo>
                <a:lnTo>
                  <a:pt x="701365" y="270909"/>
                </a:lnTo>
                <a:lnTo>
                  <a:pt x="683743" y="217795"/>
                </a:lnTo>
                <a:lnTo>
                  <a:pt x="658392" y="168755"/>
                </a:lnTo>
                <a:lnTo>
                  <a:pt x="626047" y="124524"/>
                </a:lnTo>
                <a:lnTo>
                  <a:pt x="587439" y="85836"/>
                </a:lnTo>
                <a:lnTo>
                  <a:pt x="543302" y="53423"/>
                </a:lnTo>
                <a:lnTo>
                  <a:pt x="494368" y="28021"/>
                </a:lnTo>
                <a:lnTo>
                  <a:pt x="441369" y="10362"/>
                </a:lnTo>
                <a:lnTo>
                  <a:pt x="385039" y="1182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5963" y="3017838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4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30"/>
                </a:lnTo>
                <a:lnTo>
                  <a:pt x="10342" y="441349"/>
                </a:lnTo>
                <a:lnTo>
                  <a:pt x="27964" y="494341"/>
                </a:lnTo>
                <a:lnTo>
                  <a:pt x="53315" y="543274"/>
                </a:lnTo>
                <a:lnTo>
                  <a:pt x="85660" y="587413"/>
                </a:lnTo>
                <a:lnTo>
                  <a:pt x="124268" y="626026"/>
                </a:lnTo>
                <a:lnTo>
                  <a:pt x="168405" y="658377"/>
                </a:lnTo>
                <a:lnTo>
                  <a:pt x="217339" y="683734"/>
                </a:lnTo>
                <a:lnTo>
                  <a:pt x="270338" y="701362"/>
                </a:lnTo>
                <a:lnTo>
                  <a:pt x="326668" y="710527"/>
                </a:lnTo>
                <a:lnTo>
                  <a:pt x="355854" y="711707"/>
                </a:lnTo>
                <a:lnTo>
                  <a:pt x="385039" y="710527"/>
                </a:lnTo>
                <a:lnTo>
                  <a:pt x="441369" y="701362"/>
                </a:lnTo>
                <a:lnTo>
                  <a:pt x="494368" y="683734"/>
                </a:lnTo>
                <a:lnTo>
                  <a:pt x="543302" y="658377"/>
                </a:lnTo>
                <a:lnTo>
                  <a:pt x="587439" y="626026"/>
                </a:lnTo>
                <a:lnTo>
                  <a:pt x="626047" y="587413"/>
                </a:lnTo>
                <a:lnTo>
                  <a:pt x="658392" y="543274"/>
                </a:lnTo>
                <a:lnTo>
                  <a:pt x="683743" y="494341"/>
                </a:lnTo>
                <a:lnTo>
                  <a:pt x="701365" y="441349"/>
                </a:lnTo>
                <a:lnTo>
                  <a:pt x="710528" y="385030"/>
                </a:lnTo>
                <a:lnTo>
                  <a:pt x="711708" y="355853"/>
                </a:lnTo>
                <a:lnTo>
                  <a:pt x="710528" y="326659"/>
                </a:lnTo>
                <a:lnTo>
                  <a:pt x="701365" y="270317"/>
                </a:lnTo>
                <a:lnTo>
                  <a:pt x="683743" y="217312"/>
                </a:lnTo>
                <a:lnTo>
                  <a:pt x="658392" y="168377"/>
                </a:lnTo>
                <a:lnTo>
                  <a:pt x="626047" y="124242"/>
                </a:lnTo>
                <a:lnTo>
                  <a:pt x="587439" y="85639"/>
                </a:lnTo>
                <a:lnTo>
                  <a:pt x="543302" y="53299"/>
                </a:lnTo>
                <a:lnTo>
                  <a:pt x="494368" y="27955"/>
                </a:lnTo>
                <a:lnTo>
                  <a:pt x="441369" y="10338"/>
                </a:lnTo>
                <a:lnTo>
                  <a:pt x="385039" y="1179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0425" y="3848100"/>
            <a:ext cx="711200" cy="712788"/>
          </a:xfrm>
          <a:custGeom>
            <a:avLst/>
            <a:gdLst/>
            <a:ahLst/>
            <a:cxnLst/>
            <a:rect l="l" t="t" r="r" b="b"/>
            <a:pathLst>
              <a:path w="711708" h="713231">
                <a:moveTo>
                  <a:pt x="355853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6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3" y="713232"/>
                </a:lnTo>
                <a:lnTo>
                  <a:pt x="385048" y="712049"/>
                </a:lnTo>
                <a:lnTo>
                  <a:pt x="441390" y="702869"/>
                </a:lnTo>
                <a:lnTo>
                  <a:pt x="494395" y="685210"/>
                </a:lnTo>
                <a:lnTo>
                  <a:pt x="543330" y="659808"/>
                </a:lnTo>
                <a:lnTo>
                  <a:pt x="587465" y="627395"/>
                </a:lnTo>
                <a:lnTo>
                  <a:pt x="626068" y="588707"/>
                </a:lnTo>
                <a:lnTo>
                  <a:pt x="658408" y="544476"/>
                </a:lnTo>
                <a:lnTo>
                  <a:pt x="683752" y="495436"/>
                </a:lnTo>
                <a:lnTo>
                  <a:pt x="701369" y="442322"/>
                </a:lnTo>
                <a:lnTo>
                  <a:pt x="710528" y="385867"/>
                </a:lnTo>
                <a:lnTo>
                  <a:pt x="711708" y="356616"/>
                </a:lnTo>
                <a:lnTo>
                  <a:pt x="710528" y="327364"/>
                </a:lnTo>
                <a:lnTo>
                  <a:pt x="701369" y="270909"/>
                </a:lnTo>
                <a:lnTo>
                  <a:pt x="683752" y="217795"/>
                </a:lnTo>
                <a:lnTo>
                  <a:pt x="658408" y="168755"/>
                </a:lnTo>
                <a:lnTo>
                  <a:pt x="626068" y="124524"/>
                </a:lnTo>
                <a:lnTo>
                  <a:pt x="587465" y="85836"/>
                </a:lnTo>
                <a:lnTo>
                  <a:pt x="543330" y="53423"/>
                </a:lnTo>
                <a:lnTo>
                  <a:pt x="494395" y="28021"/>
                </a:lnTo>
                <a:lnTo>
                  <a:pt x="441390" y="10362"/>
                </a:lnTo>
                <a:lnTo>
                  <a:pt x="385048" y="1182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3300" y="4651375"/>
            <a:ext cx="712788" cy="711200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3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48"/>
                </a:lnTo>
                <a:lnTo>
                  <a:pt x="10342" y="441390"/>
                </a:lnTo>
                <a:lnTo>
                  <a:pt x="27964" y="494395"/>
                </a:lnTo>
                <a:lnTo>
                  <a:pt x="53315" y="543330"/>
                </a:lnTo>
                <a:lnTo>
                  <a:pt x="85660" y="587465"/>
                </a:lnTo>
                <a:lnTo>
                  <a:pt x="124268" y="626068"/>
                </a:lnTo>
                <a:lnTo>
                  <a:pt x="168405" y="658408"/>
                </a:lnTo>
                <a:lnTo>
                  <a:pt x="217339" y="683752"/>
                </a:lnTo>
                <a:lnTo>
                  <a:pt x="270338" y="701369"/>
                </a:lnTo>
                <a:lnTo>
                  <a:pt x="326668" y="710528"/>
                </a:lnTo>
                <a:lnTo>
                  <a:pt x="355853" y="711707"/>
                </a:lnTo>
                <a:lnTo>
                  <a:pt x="385048" y="710528"/>
                </a:lnTo>
                <a:lnTo>
                  <a:pt x="441390" y="701369"/>
                </a:lnTo>
                <a:lnTo>
                  <a:pt x="494395" y="683752"/>
                </a:lnTo>
                <a:lnTo>
                  <a:pt x="543330" y="658408"/>
                </a:lnTo>
                <a:lnTo>
                  <a:pt x="587465" y="626068"/>
                </a:lnTo>
                <a:lnTo>
                  <a:pt x="626068" y="587465"/>
                </a:lnTo>
                <a:lnTo>
                  <a:pt x="658408" y="543330"/>
                </a:lnTo>
                <a:lnTo>
                  <a:pt x="683752" y="494395"/>
                </a:lnTo>
                <a:lnTo>
                  <a:pt x="701369" y="441390"/>
                </a:lnTo>
                <a:lnTo>
                  <a:pt x="710528" y="385048"/>
                </a:lnTo>
                <a:lnTo>
                  <a:pt x="711707" y="355853"/>
                </a:lnTo>
                <a:lnTo>
                  <a:pt x="710528" y="326659"/>
                </a:lnTo>
                <a:lnTo>
                  <a:pt x="701369" y="270317"/>
                </a:lnTo>
                <a:lnTo>
                  <a:pt x="683752" y="217312"/>
                </a:lnTo>
                <a:lnTo>
                  <a:pt x="658408" y="168377"/>
                </a:lnTo>
                <a:lnTo>
                  <a:pt x="626068" y="124242"/>
                </a:lnTo>
                <a:lnTo>
                  <a:pt x="587465" y="85639"/>
                </a:lnTo>
                <a:lnTo>
                  <a:pt x="543330" y="53299"/>
                </a:lnTo>
                <a:lnTo>
                  <a:pt x="494395" y="27955"/>
                </a:lnTo>
                <a:lnTo>
                  <a:pt x="441390" y="10338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7763" y="5505450"/>
            <a:ext cx="712787" cy="711200"/>
          </a:xfrm>
          <a:custGeom>
            <a:avLst/>
            <a:gdLst/>
            <a:ahLst/>
            <a:cxnLst/>
            <a:rect l="l" t="t" r="r" b="b"/>
            <a:pathLst>
              <a:path w="711707" h="711708">
                <a:moveTo>
                  <a:pt x="355853" y="0"/>
                </a:moveTo>
                <a:lnTo>
                  <a:pt x="298117" y="4657"/>
                </a:lnTo>
                <a:lnTo>
                  <a:pt x="243352" y="18141"/>
                </a:lnTo>
                <a:lnTo>
                  <a:pt x="192290" y="39719"/>
                </a:lnTo>
                <a:lnTo>
                  <a:pt x="145663" y="68659"/>
                </a:lnTo>
                <a:lnTo>
                  <a:pt x="104203" y="104227"/>
                </a:lnTo>
                <a:lnTo>
                  <a:pt x="68640" y="145691"/>
                </a:lnTo>
                <a:lnTo>
                  <a:pt x="39707" y="192318"/>
                </a:lnTo>
                <a:lnTo>
                  <a:pt x="18135" y="243376"/>
                </a:lnTo>
                <a:lnTo>
                  <a:pt x="4655" y="298132"/>
                </a:lnTo>
                <a:lnTo>
                  <a:pt x="0" y="355853"/>
                </a:lnTo>
                <a:lnTo>
                  <a:pt x="1179" y="385039"/>
                </a:lnTo>
                <a:lnTo>
                  <a:pt x="10338" y="441369"/>
                </a:lnTo>
                <a:lnTo>
                  <a:pt x="27955" y="494368"/>
                </a:lnTo>
                <a:lnTo>
                  <a:pt x="53299" y="543302"/>
                </a:lnTo>
                <a:lnTo>
                  <a:pt x="85639" y="587439"/>
                </a:lnTo>
                <a:lnTo>
                  <a:pt x="124242" y="626047"/>
                </a:lnTo>
                <a:lnTo>
                  <a:pt x="168377" y="658392"/>
                </a:lnTo>
                <a:lnTo>
                  <a:pt x="217312" y="683743"/>
                </a:lnTo>
                <a:lnTo>
                  <a:pt x="270317" y="701365"/>
                </a:lnTo>
                <a:lnTo>
                  <a:pt x="326659" y="710528"/>
                </a:lnTo>
                <a:lnTo>
                  <a:pt x="355853" y="711708"/>
                </a:lnTo>
                <a:lnTo>
                  <a:pt x="385048" y="710528"/>
                </a:lnTo>
                <a:lnTo>
                  <a:pt x="441390" y="701365"/>
                </a:lnTo>
                <a:lnTo>
                  <a:pt x="494395" y="683743"/>
                </a:lnTo>
                <a:lnTo>
                  <a:pt x="543330" y="658392"/>
                </a:lnTo>
                <a:lnTo>
                  <a:pt x="587465" y="626047"/>
                </a:lnTo>
                <a:lnTo>
                  <a:pt x="626068" y="587439"/>
                </a:lnTo>
                <a:lnTo>
                  <a:pt x="658408" y="543302"/>
                </a:lnTo>
                <a:lnTo>
                  <a:pt x="683752" y="494368"/>
                </a:lnTo>
                <a:lnTo>
                  <a:pt x="701369" y="441369"/>
                </a:lnTo>
                <a:lnTo>
                  <a:pt x="710528" y="385039"/>
                </a:lnTo>
                <a:lnTo>
                  <a:pt x="711707" y="355853"/>
                </a:lnTo>
                <a:lnTo>
                  <a:pt x="710528" y="326668"/>
                </a:lnTo>
                <a:lnTo>
                  <a:pt x="701369" y="270338"/>
                </a:lnTo>
                <a:lnTo>
                  <a:pt x="683752" y="217339"/>
                </a:lnTo>
                <a:lnTo>
                  <a:pt x="658408" y="168405"/>
                </a:lnTo>
                <a:lnTo>
                  <a:pt x="626068" y="124268"/>
                </a:lnTo>
                <a:lnTo>
                  <a:pt x="587465" y="85660"/>
                </a:lnTo>
                <a:lnTo>
                  <a:pt x="543330" y="53315"/>
                </a:lnTo>
                <a:lnTo>
                  <a:pt x="494395" y="27964"/>
                </a:lnTo>
                <a:lnTo>
                  <a:pt x="441390" y="10342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1272" name="object 9"/>
          <p:cNvSpPr txBox="1">
            <a:spLocks noChangeArrowheads="1"/>
          </p:cNvSpPr>
          <p:nvPr/>
        </p:nvSpPr>
        <p:spPr bwMode="auto">
          <a:xfrm>
            <a:off x="755650" y="1435100"/>
            <a:ext cx="77771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FC0"/>
                </a:solidFill>
                <a:cs typeface="Times New Roman" panose="02020603050405020304" pitchFamily="18" charset="0"/>
              </a:rPr>
              <a:t>Утверждение бюджета очередного года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 dirty="0">
                <a:solidFill>
                  <a:srgbClr val="006FC0"/>
                </a:solidFill>
                <a:cs typeface="Times New Roman" panose="02020603050405020304" pitchFamily="18" charset="0"/>
              </a:rPr>
              <a:t>(законодательные, представительные органы власти)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100"/>
              </a:lnSpc>
              <a:spcBef>
                <a:spcPts val="25"/>
              </a:spcBef>
              <a:buFontTx/>
              <a:buNone/>
            </a:pPr>
            <a:endParaRPr lang="ru-RU" altLang="ru-RU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FC0"/>
                </a:solidFill>
                <a:cs typeface="Times New Roman" panose="02020603050405020304" pitchFamily="18" charset="0"/>
              </a:rPr>
              <a:t>Исполнение бюджета в текущем году </a:t>
            </a:r>
            <a:r>
              <a:rPr lang="ru-RU" altLang="ru-RU" sz="1400" dirty="0">
                <a:solidFill>
                  <a:srgbClr val="006FC0"/>
                </a:solidFill>
                <a:cs typeface="Times New Roman" panose="02020603050405020304" pitchFamily="18" charset="0"/>
              </a:rPr>
              <a:t>(органы исполнительной власти; местная администрация, финансовые органы)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650"/>
              </a:lnSpc>
              <a:spcBef>
                <a:spcPts val="25"/>
              </a:spcBef>
              <a:buFontTx/>
              <a:buNone/>
            </a:pPr>
            <a:endParaRPr lang="ru-RU" altLang="ru-RU" sz="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006FC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FC0"/>
                </a:solidFill>
                <a:cs typeface="Times New Roman" panose="02020603050405020304" pitchFamily="18" charset="0"/>
              </a:rPr>
              <a:t>  Формирование отчета об исполнении бюджета предыдущего года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 dirty="0">
                <a:solidFill>
                  <a:srgbClr val="006FC0"/>
                </a:solidFill>
                <a:cs typeface="Times New Roman" panose="02020603050405020304" pitchFamily="18" charset="0"/>
              </a:rPr>
              <a:t>    (органы исполнительной власти)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400"/>
              </a:lnSpc>
              <a:spcBef>
                <a:spcPts val="50"/>
              </a:spcBef>
              <a:buFontTx/>
              <a:buNone/>
            </a:pPr>
            <a:endParaRPr lang="ru-RU" alt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FC0"/>
                </a:solidFill>
                <a:cs typeface="Times New Roman" panose="02020603050405020304" pitchFamily="18" charset="0"/>
              </a:rPr>
              <a:t>      Утверждение отчета об исполнении бюджета предыдущего года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 dirty="0">
                <a:solidFill>
                  <a:srgbClr val="006FC0"/>
                </a:solidFill>
                <a:cs typeface="Times New Roman" panose="02020603050405020304" pitchFamily="18" charset="0"/>
              </a:rPr>
              <a:t>         (законодательные, представительные органы власти)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200"/>
              </a:lnSpc>
              <a:spcBef>
                <a:spcPts val="13"/>
              </a:spcBef>
              <a:buFontTx/>
              <a:buNone/>
            </a:pPr>
            <a:endParaRPr lang="ru-RU" altLang="ru-RU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FC0"/>
                </a:solidFill>
                <a:cs typeface="Times New Roman" panose="02020603050405020304" pitchFamily="18" charset="0"/>
              </a:rPr>
              <a:t>          Составление проекта бюджета очередного года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 dirty="0">
                <a:solidFill>
                  <a:srgbClr val="006FC0"/>
                </a:solidFill>
                <a:cs typeface="Times New Roman" panose="02020603050405020304" pitchFamily="18" charset="0"/>
              </a:rPr>
              <a:t>              (органы исполнительной власти)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200"/>
              </a:lnSpc>
              <a:spcBef>
                <a:spcPts val="38"/>
              </a:spcBef>
              <a:buFontTx/>
              <a:buNone/>
            </a:pPr>
            <a:endParaRPr lang="ru-RU" altLang="ru-RU" sz="1200" dirty="0"/>
          </a:p>
          <a:p>
            <a:pPr eaLnBrk="1" hangingPunct="1">
              <a:lnSpc>
                <a:spcPts val="1200"/>
              </a:lnSpc>
              <a:spcBef>
                <a:spcPts val="38"/>
              </a:spcBef>
              <a:buFontTx/>
              <a:buNone/>
            </a:pPr>
            <a:endParaRPr lang="ru-RU" altLang="ru-RU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FC0"/>
                </a:solidFill>
                <a:cs typeface="Times New Roman" panose="02020603050405020304" pitchFamily="18" charset="0"/>
              </a:rPr>
              <a:t>             Рассмотрение проекта бюджета очередного года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 dirty="0">
                <a:solidFill>
                  <a:srgbClr val="006FC0"/>
                </a:solidFill>
                <a:cs typeface="Times New Roman" panose="02020603050405020304" pitchFamily="18" charset="0"/>
              </a:rPr>
              <a:t>                     (законодательные, представительные органы власти)</a:t>
            </a:r>
            <a:endParaRPr lang="ru-RU" altLang="ru-RU" sz="1400" dirty="0"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650" y="1771650"/>
            <a:ext cx="280988" cy="2255838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238" y="3960813"/>
            <a:ext cx="904875" cy="2027237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solidFill>
            <a:srgbClr val="C3C3C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1275" name="object 11"/>
          <p:cNvSpPr txBox="1">
            <a:spLocks/>
          </p:cNvSpPr>
          <p:nvPr/>
        </p:nvSpPr>
        <p:spPr bwMode="auto">
          <a:xfrm>
            <a:off x="5341938" y="1392238"/>
            <a:ext cx="36750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принятие решения о бюджете на очередной финансовый год и плановый период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1276" name="object 11"/>
          <p:cNvSpPr txBox="1">
            <a:spLocks/>
          </p:cNvSpPr>
          <p:nvPr/>
        </p:nvSpPr>
        <p:spPr bwMode="auto">
          <a:xfrm>
            <a:off x="4976813" y="2424113"/>
            <a:ext cx="4067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получение доходов бюджета и распределение бюджетных средств в соответствии с решением о бюджете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1277" name="object 11"/>
          <p:cNvSpPr txBox="1">
            <a:spLocks/>
          </p:cNvSpPr>
          <p:nvPr/>
        </p:nvSpPr>
        <p:spPr bwMode="auto">
          <a:xfrm>
            <a:off x="5184775" y="4238625"/>
            <a:ext cx="3530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принятие решения об исполнении бюджета за отчетный финансовый год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1278" name="object 11"/>
          <p:cNvSpPr txBox="1">
            <a:spLocks/>
          </p:cNvSpPr>
          <p:nvPr/>
        </p:nvSpPr>
        <p:spPr bwMode="auto">
          <a:xfrm>
            <a:off x="4976813" y="5105400"/>
            <a:ext cx="34559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подготовка экономического обоснования доходов и расходов бюджета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2231" y="667544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Бюджетный процесс – ежегодное формирование и исполнение бюджета</a:t>
            </a:r>
          </a:p>
        </p:txBody>
      </p:sp>
      <p:sp>
        <p:nvSpPr>
          <p:cNvPr id="11280" name="Номер слайда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DDAB88-A977-4B75-BED3-BB2CDABE8A7A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231" y="10295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73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/>
          </p:cNvSpPr>
          <p:nvPr/>
        </p:nvSpPr>
        <p:spPr bwMode="auto">
          <a:xfrm>
            <a:off x="7634288" y="3213100"/>
            <a:ext cx="0" cy="141288"/>
          </a:xfrm>
          <a:custGeom>
            <a:avLst/>
            <a:gdLst>
              <a:gd name="T0" fmla="*/ 0 w 126"/>
              <a:gd name="T1" fmla="*/ 0 h 142112"/>
              <a:gd name="T2" fmla="*/ 0 w 126"/>
              <a:gd name="T3" fmla="*/ 114603 h 142112"/>
              <a:gd name="T4" fmla="*/ 0 60000 65536"/>
              <a:gd name="T5" fmla="*/ 0 60000 65536"/>
              <a:gd name="T6" fmla="*/ 0 w 126"/>
              <a:gd name="T7" fmla="*/ 0 h 142112"/>
              <a:gd name="T8" fmla="*/ 0 w 126"/>
              <a:gd name="T9" fmla="*/ 142112 h 142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1" name="object 3"/>
          <p:cNvSpPr>
            <a:spLocks/>
          </p:cNvSpPr>
          <p:nvPr/>
        </p:nvSpPr>
        <p:spPr bwMode="auto">
          <a:xfrm>
            <a:off x="4519613" y="2303463"/>
            <a:ext cx="4762" cy="579437"/>
          </a:xfrm>
          <a:custGeom>
            <a:avLst/>
            <a:gdLst>
              <a:gd name="T0" fmla="*/ 0 w 5080"/>
              <a:gd name="T1" fmla="*/ 0 h 579119"/>
              <a:gd name="T2" fmla="*/ 464 w 5080"/>
              <a:gd name="T3" fmla="*/ 591002 h 579119"/>
              <a:gd name="T4" fmla="*/ 0 60000 65536"/>
              <a:gd name="T5" fmla="*/ 0 60000 65536"/>
              <a:gd name="T6" fmla="*/ 0 w 5080"/>
              <a:gd name="T7" fmla="*/ 0 h 579119"/>
              <a:gd name="T8" fmla="*/ 5080 w 5080"/>
              <a:gd name="T9" fmla="*/ 579119 h 579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2" name="object 4"/>
          <p:cNvSpPr>
            <a:spLocks/>
          </p:cNvSpPr>
          <p:nvPr/>
        </p:nvSpPr>
        <p:spPr bwMode="auto">
          <a:xfrm>
            <a:off x="1684338" y="2216150"/>
            <a:ext cx="2840037" cy="579438"/>
          </a:xfrm>
          <a:custGeom>
            <a:avLst/>
            <a:gdLst>
              <a:gd name="T0" fmla="*/ 0 w 2840482"/>
              <a:gd name="T1" fmla="*/ 591003 h 579120"/>
              <a:gd name="T2" fmla="*/ 0 w 2840482"/>
              <a:gd name="T3" fmla="*/ 295501 h 579120"/>
              <a:gd name="T4" fmla="*/ 2824062 w 2840482"/>
              <a:gd name="T5" fmla="*/ 295501 h 579120"/>
              <a:gd name="T6" fmla="*/ 2824062 w 2840482"/>
              <a:gd name="T7" fmla="*/ 0 h 579120"/>
              <a:gd name="T8" fmla="*/ 0 60000 65536"/>
              <a:gd name="T9" fmla="*/ 0 60000 65536"/>
              <a:gd name="T10" fmla="*/ 0 60000 65536"/>
              <a:gd name="T11" fmla="*/ 0 60000 65536"/>
              <a:gd name="T12" fmla="*/ 0 w 2840482"/>
              <a:gd name="T13" fmla="*/ 0 h 579120"/>
              <a:gd name="T14" fmla="*/ 2840482 w 2840482"/>
              <a:gd name="T15" fmla="*/ 579120 h 579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3" name="object 5"/>
          <p:cNvSpPr>
            <a:spLocks/>
          </p:cNvSpPr>
          <p:nvPr/>
        </p:nvSpPr>
        <p:spPr bwMode="auto">
          <a:xfrm>
            <a:off x="4524375" y="3302000"/>
            <a:ext cx="0" cy="74613"/>
          </a:xfrm>
          <a:custGeom>
            <a:avLst/>
            <a:gdLst>
              <a:gd name="T0" fmla="*/ 0 h 73533"/>
              <a:gd name="T1" fmla="*/ 126120 h 73533"/>
              <a:gd name="T2" fmla="*/ 0 60000 65536"/>
              <a:gd name="T3" fmla="*/ 0 60000 65536"/>
              <a:gd name="T4" fmla="*/ 0 h 73533"/>
              <a:gd name="T5" fmla="*/ 73533 h 735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4" name="object 7"/>
          <p:cNvSpPr>
            <a:spLocks/>
          </p:cNvSpPr>
          <p:nvPr/>
        </p:nvSpPr>
        <p:spPr bwMode="auto">
          <a:xfrm>
            <a:off x="7832725" y="3284538"/>
            <a:ext cx="0" cy="261937"/>
          </a:xfrm>
          <a:custGeom>
            <a:avLst/>
            <a:gdLst>
              <a:gd name="T0" fmla="*/ 303945 h 260857"/>
              <a:gd name="T1" fmla="*/ 0 h 260857"/>
              <a:gd name="T2" fmla="*/ 0 60000 65536"/>
              <a:gd name="T3" fmla="*/ 0 60000 65536"/>
              <a:gd name="T4" fmla="*/ 0 h 260857"/>
              <a:gd name="T5" fmla="*/ 260857 h 26085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5" name="object 8"/>
          <p:cNvSpPr>
            <a:spLocks/>
          </p:cNvSpPr>
          <p:nvPr/>
        </p:nvSpPr>
        <p:spPr bwMode="auto">
          <a:xfrm>
            <a:off x="1692275" y="3040063"/>
            <a:ext cx="0" cy="533400"/>
          </a:xfrm>
          <a:custGeom>
            <a:avLst/>
            <a:gdLst>
              <a:gd name="T0" fmla="*/ 0 h 533400"/>
              <a:gd name="T1" fmla="*/ 533400 h 533400"/>
              <a:gd name="T2" fmla="*/ 0 60000 65536"/>
              <a:gd name="T3" fmla="*/ 0 60000 65536"/>
              <a:gd name="T4" fmla="*/ 0 h 533400"/>
              <a:gd name="T5" fmla="*/ 533400 h 5334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6" name="object 9"/>
          <p:cNvSpPr>
            <a:spLocks noChangeArrowheads="1"/>
          </p:cNvSpPr>
          <p:nvPr/>
        </p:nvSpPr>
        <p:spPr bwMode="auto">
          <a:xfrm>
            <a:off x="3295650" y="1681163"/>
            <a:ext cx="2495550" cy="738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7" name="object 10"/>
          <p:cNvSpPr>
            <a:spLocks noChangeArrowheads="1"/>
          </p:cNvSpPr>
          <p:nvPr/>
        </p:nvSpPr>
        <p:spPr bwMode="auto">
          <a:xfrm>
            <a:off x="3351213" y="1717675"/>
            <a:ext cx="2338387" cy="630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8" name="object 11"/>
          <p:cNvSpPr>
            <a:spLocks noChangeArrowheads="1"/>
          </p:cNvSpPr>
          <p:nvPr/>
        </p:nvSpPr>
        <p:spPr bwMode="auto">
          <a:xfrm>
            <a:off x="3371850" y="1724025"/>
            <a:ext cx="2295525" cy="5873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9" name="object 12"/>
          <p:cNvSpPr txBox="1">
            <a:spLocks noChangeArrowheads="1"/>
          </p:cNvSpPr>
          <p:nvPr/>
        </p:nvSpPr>
        <p:spPr bwMode="auto">
          <a:xfrm>
            <a:off x="3540125" y="1811338"/>
            <a:ext cx="19621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Доходы бюджета</a:t>
            </a:r>
            <a:endParaRPr lang="ru-RU" altLang="ru-RU" sz="2000"/>
          </a:p>
        </p:txBody>
      </p:sp>
      <p:sp>
        <p:nvSpPr>
          <p:cNvPr id="12300" name="object 13"/>
          <p:cNvSpPr>
            <a:spLocks noChangeArrowheads="1"/>
          </p:cNvSpPr>
          <p:nvPr/>
        </p:nvSpPr>
        <p:spPr bwMode="auto">
          <a:xfrm>
            <a:off x="5286375" y="1717675"/>
            <a:ext cx="460375" cy="6302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1" name="object 14"/>
          <p:cNvSpPr>
            <a:spLocks noChangeArrowheads="1"/>
          </p:cNvSpPr>
          <p:nvPr/>
        </p:nvSpPr>
        <p:spPr bwMode="auto">
          <a:xfrm>
            <a:off x="5308600" y="1724025"/>
            <a:ext cx="417513" cy="5873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2" name="object 15"/>
          <p:cNvSpPr>
            <a:spLocks noChangeArrowheads="1"/>
          </p:cNvSpPr>
          <p:nvPr/>
        </p:nvSpPr>
        <p:spPr bwMode="auto">
          <a:xfrm>
            <a:off x="6223000" y="2552700"/>
            <a:ext cx="2801938" cy="10255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3" name="object 16"/>
          <p:cNvSpPr>
            <a:spLocks noChangeArrowheads="1"/>
          </p:cNvSpPr>
          <p:nvPr/>
        </p:nvSpPr>
        <p:spPr bwMode="auto">
          <a:xfrm>
            <a:off x="6540500" y="2570163"/>
            <a:ext cx="2219325" cy="6302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4" name="object 17"/>
          <p:cNvSpPr>
            <a:spLocks noChangeArrowheads="1"/>
          </p:cNvSpPr>
          <p:nvPr/>
        </p:nvSpPr>
        <p:spPr bwMode="auto">
          <a:xfrm>
            <a:off x="6562725" y="2574925"/>
            <a:ext cx="2176463" cy="5889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5" name="object 18"/>
          <p:cNvSpPr txBox="1">
            <a:spLocks noChangeArrowheads="1"/>
          </p:cNvSpPr>
          <p:nvPr/>
        </p:nvSpPr>
        <p:spPr bwMode="auto">
          <a:xfrm>
            <a:off x="6731000" y="2663825"/>
            <a:ext cx="17891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Безвозмездные</a:t>
            </a:r>
            <a:endParaRPr lang="ru-RU" altLang="ru-RU" sz="2000"/>
          </a:p>
        </p:txBody>
      </p:sp>
      <p:sp>
        <p:nvSpPr>
          <p:cNvPr id="12306" name="object 19"/>
          <p:cNvSpPr>
            <a:spLocks noChangeArrowheads="1"/>
          </p:cNvSpPr>
          <p:nvPr/>
        </p:nvSpPr>
        <p:spPr bwMode="auto">
          <a:xfrm>
            <a:off x="6721475" y="2874963"/>
            <a:ext cx="1804988" cy="63023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7" name="object 20"/>
          <p:cNvSpPr>
            <a:spLocks noChangeArrowheads="1"/>
          </p:cNvSpPr>
          <p:nvPr/>
        </p:nvSpPr>
        <p:spPr bwMode="auto">
          <a:xfrm>
            <a:off x="6742113" y="2879725"/>
            <a:ext cx="1763712" cy="58896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8" name="object 21"/>
          <p:cNvSpPr txBox="1">
            <a:spLocks noChangeArrowheads="1"/>
          </p:cNvSpPr>
          <p:nvPr/>
        </p:nvSpPr>
        <p:spPr bwMode="auto">
          <a:xfrm>
            <a:off x="6910388" y="2968625"/>
            <a:ext cx="143033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поступления</a:t>
            </a:r>
            <a:endParaRPr lang="ru-RU" altLang="ru-RU" sz="2000"/>
          </a:p>
        </p:txBody>
      </p:sp>
      <p:sp>
        <p:nvSpPr>
          <p:cNvPr id="12309" name="object 22"/>
          <p:cNvSpPr>
            <a:spLocks noChangeArrowheads="1"/>
          </p:cNvSpPr>
          <p:nvPr/>
        </p:nvSpPr>
        <p:spPr bwMode="auto">
          <a:xfrm>
            <a:off x="8124825" y="2874963"/>
            <a:ext cx="460375" cy="6302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0" name="object 23"/>
          <p:cNvSpPr>
            <a:spLocks noChangeArrowheads="1"/>
          </p:cNvSpPr>
          <p:nvPr/>
        </p:nvSpPr>
        <p:spPr bwMode="auto">
          <a:xfrm>
            <a:off x="8145463" y="2879725"/>
            <a:ext cx="417512" cy="588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1" name="object 24"/>
          <p:cNvSpPr>
            <a:spLocks noChangeArrowheads="1"/>
          </p:cNvSpPr>
          <p:nvPr/>
        </p:nvSpPr>
        <p:spPr bwMode="auto">
          <a:xfrm>
            <a:off x="3217863" y="2682875"/>
            <a:ext cx="2938462" cy="7429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2" name="object 25"/>
          <p:cNvSpPr>
            <a:spLocks noChangeArrowheads="1"/>
          </p:cNvSpPr>
          <p:nvPr/>
        </p:nvSpPr>
        <p:spPr bwMode="auto">
          <a:xfrm>
            <a:off x="3260725" y="2722563"/>
            <a:ext cx="2792413" cy="63023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3" name="object 26"/>
          <p:cNvSpPr>
            <a:spLocks noChangeArrowheads="1"/>
          </p:cNvSpPr>
          <p:nvPr/>
        </p:nvSpPr>
        <p:spPr bwMode="auto">
          <a:xfrm>
            <a:off x="3282950" y="2727325"/>
            <a:ext cx="2749550" cy="5889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4" name="object 27"/>
          <p:cNvSpPr txBox="1">
            <a:spLocks noChangeArrowheads="1"/>
          </p:cNvSpPr>
          <p:nvPr/>
        </p:nvSpPr>
        <p:spPr bwMode="auto">
          <a:xfrm>
            <a:off x="3451225" y="2816225"/>
            <a:ext cx="24145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Неналоговые доходы</a:t>
            </a:r>
            <a:endParaRPr lang="ru-RU" altLang="ru-RU" sz="2000"/>
          </a:p>
        </p:txBody>
      </p:sp>
      <p:sp>
        <p:nvSpPr>
          <p:cNvPr id="12315" name="object 28"/>
          <p:cNvSpPr>
            <a:spLocks noChangeArrowheads="1"/>
          </p:cNvSpPr>
          <p:nvPr/>
        </p:nvSpPr>
        <p:spPr bwMode="auto">
          <a:xfrm>
            <a:off x="5651500" y="2722563"/>
            <a:ext cx="460375" cy="6302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6" name="object 29"/>
          <p:cNvSpPr>
            <a:spLocks noChangeArrowheads="1"/>
          </p:cNvSpPr>
          <p:nvPr/>
        </p:nvSpPr>
        <p:spPr bwMode="auto">
          <a:xfrm>
            <a:off x="5672138" y="2727325"/>
            <a:ext cx="417512" cy="588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7" name="object 30"/>
          <p:cNvSpPr>
            <a:spLocks noChangeArrowheads="1"/>
          </p:cNvSpPr>
          <p:nvPr/>
        </p:nvSpPr>
        <p:spPr bwMode="auto">
          <a:xfrm>
            <a:off x="276225" y="2687638"/>
            <a:ext cx="2806700" cy="738187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8" name="object 31"/>
          <p:cNvSpPr>
            <a:spLocks noChangeArrowheads="1"/>
          </p:cNvSpPr>
          <p:nvPr/>
        </p:nvSpPr>
        <p:spPr bwMode="auto">
          <a:xfrm>
            <a:off x="415925" y="2722563"/>
            <a:ext cx="2525713" cy="630237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9" name="object 32"/>
          <p:cNvSpPr>
            <a:spLocks noChangeArrowheads="1"/>
          </p:cNvSpPr>
          <p:nvPr/>
        </p:nvSpPr>
        <p:spPr bwMode="auto">
          <a:xfrm>
            <a:off x="438150" y="2727325"/>
            <a:ext cx="2481263" cy="588963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0" name="object 33"/>
          <p:cNvSpPr txBox="1">
            <a:spLocks noChangeArrowheads="1"/>
          </p:cNvSpPr>
          <p:nvPr/>
        </p:nvSpPr>
        <p:spPr bwMode="auto">
          <a:xfrm>
            <a:off x="604838" y="2816225"/>
            <a:ext cx="21494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Налоговые доходы</a:t>
            </a:r>
            <a:endParaRPr lang="ru-RU" altLang="ru-RU" sz="2000"/>
          </a:p>
        </p:txBody>
      </p:sp>
      <p:sp>
        <p:nvSpPr>
          <p:cNvPr id="12321" name="object 34"/>
          <p:cNvSpPr>
            <a:spLocks noChangeArrowheads="1"/>
          </p:cNvSpPr>
          <p:nvPr/>
        </p:nvSpPr>
        <p:spPr bwMode="auto">
          <a:xfrm>
            <a:off x="2538413" y="2722563"/>
            <a:ext cx="460375" cy="6302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2" name="object 35"/>
          <p:cNvSpPr>
            <a:spLocks noChangeArrowheads="1"/>
          </p:cNvSpPr>
          <p:nvPr/>
        </p:nvSpPr>
        <p:spPr bwMode="auto">
          <a:xfrm>
            <a:off x="2560638" y="2727325"/>
            <a:ext cx="417512" cy="588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3" name="object 36"/>
          <p:cNvSpPr>
            <a:spLocks noChangeArrowheads="1"/>
          </p:cNvSpPr>
          <p:nvPr/>
        </p:nvSpPr>
        <p:spPr bwMode="auto">
          <a:xfrm>
            <a:off x="290513" y="3328988"/>
            <a:ext cx="2762250" cy="3529012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4" name="object 37"/>
          <p:cNvSpPr txBox="1">
            <a:spLocks noChangeArrowheads="1"/>
          </p:cNvSpPr>
          <p:nvPr/>
        </p:nvSpPr>
        <p:spPr bwMode="auto">
          <a:xfrm>
            <a:off x="579438" y="3582988"/>
            <a:ext cx="21812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Поступления от уплаты налогов, установленных Налоговым кодексом Российской Федерации</a:t>
            </a:r>
            <a:r>
              <a:rPr lang="ru-RU" altLang="ru-RU" sz="1600"/>
              <a:t>, например:</a:t>
            </a:r>
          </a:p>
        </p:txBody>
      </p:sp>
      <p:sp>
        <p:nvSpPr>
          <p:cNvPr id="12325" name="object 38"/>
          <p:cNvSpPr txBox="1">
            <a:spLocks noChangeArrowheads="1"/>
          </p:cNvSpPr>
          <p:nvPr/>
        </p:nvSpPr>
        <p:spPr bwMode="auto">
          <a:xfrm>
            <a:off x="492125" y="5030788"/>
            <a:ext cx="1692275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/>
              <a:t>→ налог на прибыль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/>
              <a:t>организаций;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/>
              <a:t>→ акцизы;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/>
              <a:t>→ налог на доходы физических лиц;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/>
              <a:t>→ другие налоги.</a:t>
            </a:r>
          </a:p>
        </p:txBody>
      </p:sp>
      <p:sp>
        <p:nvSpPr>
          <p:cNvPr id="12326" name="object 39"/>
          <p:cNvSpPr>
            <a:spLocks noChangeArrowheads="1"/>
          </p:cNvSpPr>
          <p:nvPr/>
        </p:nvSpPr>
        <p:spPr bwMode="auto">
          <a:xfrm>
            <a:off x="6261100" y="3333750"/>
            <a:ext cx="2730500" cy="352425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7" name="object 40"/>
          <p:cNvSpPr txBox="1">
            <a:spLocks noChangeArrowheads="1"/>
          </p:cNvSpPr>
          <p:nvPr/>
        </p:nvSpPr>
        <p:spPr bwMode="auto">
          <a:xfrm>
            <a:off x="6451600" y="4140200"/>
            <a:ext cx="23495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Поступления от других бюджетов бюджетной системы (межбюджетные трансферты), организаций, граждан (кроме налоговых и неналоговых доходов).</a:t>
            </a:r>
            <a:endParaRPr lang="ru-RU" altLang="ru-RU" sz="1600"/>
          </a:p>
        </p:txBody>
      </p:sp>
      <p:sp>
        <p:nvSpPr>
          <p:cNvPr id="12328" name="object 41"/>
          <p:cNvSpPr>
            <a:spLocks/>
          </p:cNvSpPr>
          <p:nvPr/>
        </p:nvSpPr>
        <p:spPr bwMode="auto">
          <a:xfrm>
            <a:off x="4519613" y="2303463"/>
            <a:ext cx="3103562" cy="404812"/>
          </a:xfrm>
          <a:custGeom>
            <a:avLst/>
            <a:gdLst>
              <a:gd name="T0" fmla="*/ 3087620 w 3104006"/>
              <a:gd name="T1" fmla="*/ 376170 h 405638"/>
              <a:gd name="T2" fmla="*/ 3087620 w 3104006"/>
              <a:gd name="T3" fmla="*/ 188084 h 405638"/>
              <a:gd name="T4" fmla="*/ 0 w 3104006"/>
              <a:gd name="T5" fmla="*/ 188084 h 405638"/>
              <a:gd name="T6" fmla="*/ 0 w 3104006"/>
              <a:gd name="T7" fmla="*/ 0 h 405638"/>
              <a:gd name="T8" fmla="*/ 0 60000 65536"/>
              <a:gd name="T9" fmla="*/ 0 60000 65536"/>
              <a:gd name="T10" fmla="*/ 0 60000 65536"/>
              <a:gd name="T11" fmla="*/ 0 60000 65536"/>
              <a:gd name="T12" fmla="*/ 0 w 3104006"/>
              <a:gd name="T13" fmla="*/ 0 h 405638"/>
              <a:gd name="T14" fmla="*/ 3104006 w 3104006"/>
              <a:gd name="T15" fmla="*/ 405638 h 4056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29" name="object 42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 lIns="0" tIns="0" rIns="0" bIns="0"/>
          <a:lstStyle/>
          <a:p>
            <a:pPr marL="53975" eaLnBrk="1" hangingPunct="1"/>
            <a:r>
              <a:rPr lang="ru-RU" altLang="ru-RU" sz="2200" b="1" smtClean="0">
                <a:solidFill>
                  <a:srgbClr val="0000FF"/>
                </a:solidFill>
              </a:rPr>
              <a:t>Доходы бюджета </a:t>
            </a:r>
            <a:r>
              <a:rPr lang="ru-RU" altLang="ru-RU" sz="2200" smtClean="0"/>
              <a:t>– это безвозмездные и безвозвратные поступления денежных средств в бюджет.</a:t>
            </a:r>
          </a:p>
        </p:txBody>
      </p:sp>
      <p:sp>
        <p:nvSpPr>
          <p:cNvPr id="12330" name="object 43"/>
          <p:cNvSpPr>
            <a:spLocks noChangeArrowheads="1"/>
          </p:cNvSpPr>
          <p:nvPr/>
        </p:nvSpPr>
        <p:spPr bwMode="auto">
          <a:xfrm>
            <a:off x="3128169" y="3387276"/>
            <a:ext cx="2986087" cy="3529012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31" name="object 44"/>
          <p:cNvSpPr txBox="1">
            <a:spLocks noChangeArrowheads="1"/>
          </p:cNvSpPr>
          <p:nvPr/>
        </p:nvSpPr>
        <p:spPr bwMode="auto">
          <a:xfrm>
            <a:off x="3397250" y="3505200"/>
            <a:ext cx="25527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0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r>
              <a:rPr lang="ru-RU" altLang="ru-RU" sz="1600"/>
              <a:t>, например:</a:t>
            </a:r>
          </a:p>
          <a:p>
            <a:pPr eaLnBrk="1" hangingPunct="1">
              <a:lnSpc>
                <a:spcPts val="950"/>
              </a:lnSpc>
              <a:spcBef>
                <a:spcPts val="13"/>
              </a:spcBef>
              <a:buFontTx/>
              <a:buNone/>
            </a:pPr>
            <a:endParaRPr lang="ru-RU" altLang="ru-RU" sz="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/>
              <a:t>→ доходы от использования государственного имущества и земли;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/>
              <a:t>→ штрафные санкции;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/>
              <a:t>→ другие.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endParaRPr lang="ru-RU" sz="2800" b="1" dirty="0" smtClean="0">
              <a:latin typeface="+mn-lt"/>
              <a:ea typeface="+mj-ea"/>
              <a:cs typeface="+mj-cs"/>
            </a:endParaRPr>
          </a:p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 smtClean="0">
                <a:latin typeface="+mn-lt"/>
                <a:ea typeface="+mj-ea"/>
                <a:cs typeface="+mj-cs"/>
              </a:rPr>
              <a:t>Доходы </a:t>
            </a:r>
            <a:r>
              <a:rPr lang="ru-RU" sz="2800" b="1" dirty="0">
                <a:latin typeface="+mn-lt"/>
                <a:ea typeface="+mj-ea"/>
                <a:cs typeface="+mj-cs"/>
              </a:rPr>
              <a:t>бюджета</a:t>
            </a:r>
          </a:p>
        </p:txBody>
      </p:sp>
      <p:sp>
        <p:nvSpPr>
          <p:cNvPr id="12333" name="Номер слайда 4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57A53F-3021-47B8-BB87-A2F99477773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983" y="96028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24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3"/>
          <p:cNvSpPr>
            <a:spLocks noChangeArrowheads="1"/>
          </p:cNvSpPr>
          <p:nvPr/>
        </p:nvSpPr>
        <p:spPr bwMode="auto">
          <a:xfrm>
            <a:off x="107950" y="738188"/>
            <a:ext cx="8878888" cy="1246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5" name="object 4"/>
          <p:cNvSpPr>
            <a:spLocks noChangeArrowheads="1"/>
          </p:cNvSpPr>
          <p:nvPr/>
        </p:nvSpPr>
        <p:spPr bwMode="auto">
          <a:xfrm>
            <a:off x="153988" y="465139"/>
            <a:ext cx="8831263" cy="14716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6" name="object 5"/>
          <p:cNvSpPr>
            <a:spLocks noChangeArrowheads="1"/>
          </p:cNvSpPr>
          <p:nvPr/>
        </p:nvSpPr>
        <p:spPr bwMode="auto">
          <a:xfrm>
            <a:off x="153988" y="765175"/>
            <a:ext cx="8785225" cy="11509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7" name="object 6"/>
          <p:cNvSpPr>
            <a:spLocks/>
          </p:cNvSpPr>
          <p:nvPr/>
        </p:nvSpPr>
        <p:spPr bwMode="auto">
          <a:xfrm>
            <a:off x="153988" y="765175"/>
            <a:ext cx="8785225" cy="1150938"/>
          </a:xfrm>
          <a:custGeom>
            <a:avLst/>
            <a:gdLst>
              <a:gd name="T0" fmla="*/ 0 w 8785034"/>
              <a:gd name="T1" fmla="*/ 184725 h 1152144"/>
              <a:gd name="T2" fmla="*/ 5580 w 8785034"/>
              <a:gd name="T3" fmla="*/ 140335 h 1152144"/>
              <a:gd name="T4" fmla="*/ 21432 w 8785034"/>
              <a:gd name="T5" fmla="*/ 99836 h 1152144"/>
              <a:gd name="T6" fmla="*/ 46258 w 8785034"/>
              <a:gd name="T7" fmla="*/ 64509 h 1152144"/>
              <a:gd name="T8" fmla="*/ 78688 w 8785034"/>
              <a:gd name="T9" fmla="*/ 35642 h 1152144"/>
              <a:gd name="T10" fmla="*/ 117388 w 8785034"/>
              <a:gd name="T11" fmla="*/ 14518 h 1152144"/>
              <a:gd name="T12" fmla="*/ 160987 w 8785034"/>
              <a:gd name="T13" fmla="*/ 2402 h 1152144"/>
              <a:gd name="T14" fmla="*/ 192172 w 8785034"/>
              <a:gd name="T15" fmla="*/ 0 h 1152144"/>
              <a:gd name="T16" fmla="*/ 8599929 w 8785034"/>
              <a:gd name="T17" fmla="*/ 0 h 1152144"/>
              <a:gd name="T18" fmla="*/ 8646109 w 8785034"/>
              <a:gd name="T19" fmla="*/ 5359 h 1152144"/>
              <a:gd name="T20" fmla="*/ 8688246 w 8785034"/>
              <a:gd name="T21" fmla="*/ 20620 h 1152144"/>
              <a:gd name="T22" fmla="*/ 8725004 w 8785034"/>
              <a:gd name="T23" fmla="*/ 44468 h 1152144"/>
              <a:gd name="T24" fmla="*/ 8755013 w 8785034"/>
              <a:gd name="T25" fmla="*/ 75632 h 1152144"/>
              <a:gd name="T26" fmla="*/ 8777010 w 8785034"/>
              <a:gd name="T27" fmla="*/ 112825 h 1152144"/>
              <a:gd name="T28" fmla="*/ 8789588 w 8785034"/>
              <a:gd name="T29" fmla="*/ 154763 h 1152144"/>
              <a:gd name="T30" fmla="*/ 8792101 w 8785034"/>
              <a:gd name="T31" fmla="*/ 184725 h 1152144"/>
              <a:gd name="T32" fmla="*/ 8792101 w 8785034"/>
              <a:gd name="T33" fmla="*/ 923627 h 1152144"/>
              <a:gd name="T34" fmla="*/ 8786520 w 8785034"/>
              <a:gd name="T35" fmla="*/ 968016 h 1152144"/>
              <a:gd name="T36" fmla="*/ 8770666 w 8785034"/>
              <a:gd name="T37" fmla="*/ 1008517 h 1152144"/>
              <a:gd name="T38" fmla="*/ 8745838 w 8785034"/>
              <a:gd name="T39" fmla="*/ 1043841 h 1152144"/>
              <a:gd name="T40" fmla="*/ 8713407 w 8785034"/>
              <a:gd name="T41" fmla="*/ 1072710 h 1152144"/>
              <a:gd name="T42" fmla="*/ 8674731 w 8785034"/>
              <a:gd name="T43" fmla="*/ 1093834 h 1152144"/>
              <a:gd name="T44" fmla="*/ 8631112 w 8785034"/>
              <a:gd name="T45" fmla="*/ 1105935 h 1152144"/>
              <a:gd name="T46" fmla="*/ 8599929 w 8785034"/>
              <a:gd name="T47" fmla="*/ 1108354 h 1152144"/>
              <a:gd name="T48" fmla="*/ 192172 w 8785034"/>
              <a:gd name="T49" fmla="*/ 1108354 h 1152144"/>
              <a:gd name="T50" fmla="*/ 145987 w 8785034"/>
              <a:gd name="T51" fmla="*/ 1102983 h 1152144"/>
              <a:gd name="T52" fmla="*/ 103849 w 8785034"/>
              <a:gd name="T53" fmla="*/ 1087732 h 1152144"/>
              <a:gd name="T54" fmla="*/ 67091 w 8785034"/>
              <a:gd name="T55" fmla="*/ 1063883 h 1152144"/>
              <a:gd name="T56" fmla="*/ 37084 w 8785034"/>
              <a:gd name="T57" fmla="*/ 1032719 h 1152144"/>
              <a:gd name="T58" fmla="*/ 15089 w 8785034"/>
              <a:gd name="T59" fmla="*/ 995528 h 1152144"/>
              <a:gd name="T60" fmla="*/ 2513 w 8785034"/>
              <a:gd name="T61" fmla="*/ 953589 h 1152144"/>
              <a:gd name="T62" fmla="*/ 0 w 8785034"/>
              <a:gd name="T63" fmla="*/ 923627 h 1152144"/>
              <a:gd name="T64" fmla="*/ 0 w 8785034"/>
              <a:gd name="T65" fmla="*/ 184725 h 1152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785034"/>
              <a:gd name="T100" fmla="*/ 0 h 1152144"/>
              <a:gd name="T101" fmla="*/ 8785034 w 8785034"/>
              <a:gd name="T102" fmla="*/ 1152144 h 1152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785034" h="1152144">
                <a:moveTo>
                  <a:pt x="0" y="192024"/>
                </a:moveTo>
                <a:lnTo>
                  <a:pt x="5580" y="145880"/>
                </a:lnTo>
                <a:lnTo>
                  <a:pt x="21432" y="103780"/>
                </a:lnTo>
                <a:lnTo>
                  <a:pt x="46221" y="67059"/>
                </a:lnTo>
                <a:lnTo>
                  <a:pt x="78614" y="37051"/>
                </a:lnTo>
                <a:lnTo>
                  <a:pt x="117277" y="15091"/>
                </a:lnTo>
                <a:lnTo>
                  <a:pt x="160875" y="2513"/>
                </a:lnTo>
                <a:lnTo>
                  <a:pt x="192024" y="0"/>
                </a:lnTo>
                <a:lnTo>
                  <a:pt x="8593010" y="0"/>
                </a:lnTo>
                <a:lnTo>
                  <a:pt x="8639153" y="5581"/>
                </a:lnTo>
                <a:lnTo>
                  <a:pt x="8681253" y="21434"/>
                </a:lnTo>
                <a:lnTo>
                  <a:pt x="8717974" y="46225"/>
                </a:lnTo>
                <a:lnTo>
                  <a:pt x="8747983" y="78620"/>
                </a:lnTo>
                <a:lnTo>
                  <a:pt x="8769943" y="117282"/>
                </a:lnTo>
                <a:lnTo>
                  <a:pt x="8782521" y="160878"/>
                </a:lnTo>
                <a:lnTo>
                  <a:pt x="8785034" y="192024"/>
                </a:lnTo>
                <a:lnTo>
                  <a:pt x="8785034" y="960120"/>
                </a:lnTo>
                <a:lnTo>
                  <a:pt x="8779453" y="1006263"/>
                </a:lnTo>
                <a:lnTo>
                  <a:pt x="8763599" y="1048363"/>
                </a:lnTo>
                <a:lnTo>
                  <a:pt x="8738808" y="1085084"/>
                </a:lnTo>
                <a:lnTo>
                  <a:pt x="8706414" y="1115092"/>
                </a:lnTo>
                <a:lnTo>
                  <a:pt x="8667751" y="1137052"/>
                </a:lnTo>
                <a:lnTo>
                  <a:pt x="8624156" y="1149630"/>
                </a:lnTo>
                <a:lnTo>
                  <a:pt x="8593010" y="1152144"/>
                </a:lnTo>
                <a:lnTo>
                  <a:pt x="192024" y="1152144"/>
                </a:lnTo>
                <a:lnTo>
                  <a:pt x="145876" y="1146562"/>
                </a:lnTo>
                <a:lnTo>
                  <a:pt x="103775" y="1130709"/>
                </a:lnTo>
                <a:lnTo>
                  <a:pt x="67054" y="1105918"/>
                </a:lnTo>
                <a:lnTo>
                  <a:pt x="37047" y="1073523"/>
                </a:lnTo>
                <a:lnTo>
                  <a:pt x="15089" y="1034861"/>
                </a:lnTo>
                <a:lnTo>
                  <a:pt x="2513" y="991265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noFill/>
          <a:ln w="9525">
            <a:solidFill>
              <a:srgbClr val="BD4A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18" name="object 7"/>
          <p:cNvSpPr>
            <a:spLocks noChangeArrowheads="1"/>
          </p:cNvSpPr>
          <p:nvPr/>
        </p:nvSpPr>
        <p:spPr bwMode="auto">
          <a:xfrm>
            <a:off x="4297363" y="2405063"/>
            <a:ext cx="231775" cy="2111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9" name="object 8"/>
          <p:cNvSpPr>
            <a:spLocks noChangeArrowheads="1"/>
          </p:cNvSpPr>
          <p:nvPr/>
        </p:nvSpPr>
        <p:spPr bwMode="auto">
          <a:xfrm>
            <a:off x="1403350" y="3197225"/>
            <a:ext cx="233363" cy="2111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0" name="object 9"/>
          <p:cNvSpPr>
            <a:spLocks noChangeArrowheads="1"/>
          </p:cNvSpPr>
          <p:nvPr/>
        </p:nvSpPr>
        <p:spPr bwMode="auto">
          <a:xfrm>
            <a:off x="179388" y="3402013"/>
            <a:ext cx="2794000" cy="34782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1" name="object 10"/>
          <p:cNvSpPr>
            <a:spLocks noChangeArrowheads="1"/>
          </p:cNvSpPr>
          <p:nvPr/>
        </p:nvSpPr>
        <p:spPr bwMode="auto">
          <a:xfrm>
            <a:off x="269875" y="3438525"/>
            <a:ext cx="2565400" cy="348138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2" name="object 11"/>
          <p:cNvSpPr>
            <a:spLocks noChangeArrowheads="1"/>
          </p:cNvSpPr>
          <p:nvPr/>
        </p:nvSpPr>
        <p:spPr bwMode="auto">
          <a:xfrm>
            <a:off x="227013" y="3429000"/>
            <a:ext cx="2700337" cy="33845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3" name="object 12"/>
          <p:cNvSpPr>
            <a:spLocks/>
          </p:cNvSpPr>
          <p:nvPr/>
        </p:nvSpPr>
        <p:spPr bwMode="auto">
          <a:xfrm>
            <a:off x="227013" y="3429000"/>
            <a:ext cx="2700337" cy="3384550"/>
          </a:xfrm>
          <a:custGeom>
            <a:avLst/>
            <a:gdLst>
              <a:gd name="T0" fmla="*/ 0 w 2700845"/>
              <a:gd name="T1" fmla="*/ 450902 h 3384384"/>
              <a:gd name="T2" fmla="*/ 5854 w 2700845"/>
              <a:gd name="T3" fmla="*/ 377788 h 3384384"/>
              <a:gd name="T4" fmla="*/ 22800 w 2700845"/>
              <a:gd name="T5" fmla="*/ 308394 h 3384384"/>
              <a:gd name="T6" fmla="*/ 49911 w 2700845"/>
              <a:gd name="T7" fmla="*/ 243707 h 3384384"/>
              <a:gd name="T8" fmla="*/ 86259 w 2700845"/>
              <a:gd name="T9" fmla="*/ 184621 h 3384384"/>
              <a:gd name="T10" fmla="*/ 130918 w 2700845"/>
              <a:gd name="T11" fmla="*/ 132063 h 3384384"/>
              <a:gd name="T12" fmla="*/ 183010 w 2700845"/>
              <a:gd name="T13" fmla="*/ 86999 h 3384384"/>
              <a:gd name="T14" fmla="*/ 241580 w 2700845"/>
              <a:gd name="T15" fmla="*/ 50319 h 3384384"/>
              <a:gd name="T16" fmla="*/ 305715 w 2700845"/>
              <a:gd name="T17" fmla="*/ 22986 h 3384384"/>
              <a:gd name="T18" fmla="*/ 374501 w 2700845"/>
              <a:gd name="T19" fmla="*/ 5891 h 3384384"/>
              <a:gd name="T20" fmla="*/ 447019 w 2700845"/>
              <a:gd name="T21" fmla="*/ 0 h 3384384"/>
              <a:gd name="T22" fmla="*/ 2235020 w 2700845"/>
              <a:gd name="T23" fmla="*/ 0 h 3384384"/>
              <a:gd name="T24" fmla="*/ 2307546 w 2700845"/>
              <a:gd name="T25" fmla="*/ 5891 h 3384384"/>
              <a:gd name="T26" fmla="*/ 2376344 w 2700845"/>
              <a:gd name="T27" fmla="*/ 22986 h 3384384"/>
              <a:gd name="T28" fmla="*/ 2440493 w 2700845"/>
              <a:gd name="T29" fmla="*/ 50319 h 3384384"/>
              <a:gd name="T30" fmla="*/ 2499076 w 2700845"/>
              <a:gd name="T31" fmla="*/ 86999 h 3384384"/>
              <a:gd name="T32" fmla="*/ 2551170 w 2700845"/>
              <a:gd name="T33" fmla="*/ 132063 h 3384384"/>
              <a:gd name="T34" fmla="*/ 2595855 w 2700845"/>
              <a:gd name="T35" fmla="*/ 184621 h 3384384"/>
              <a:gd name="T36" fmla="*/ 2632213 w 2700845"/>
              <a:gd name="T37" fmla="*/ 243707 h 3384384"/>
              <a:gd name="T38" fmla="*/ 2659322 w 2700845"/>
              <a:gd name="T39" fmla="*/ 308394 h 3384384"/>
              <a:gd name="T40" fmla="*/ 2676260 w 2700845"/>
              <a:gd name="T41" fmla="*/ 377788 h 3384384"/>
              <a:gd name="T42" fmla="*/ 2682111 w 2700845"/>
              <a:gd name="T43" fmla="*/ 450902 h 3384384"/>
              <a:gd name="T44" fmla="*/ 2682111 w 2700845"/>
              <a:gd name="T45" fmla="*/ 2939561 h 3384384"/>
              <a:gd name="T46" fmla="*/ 2676260 w 2700845"/>
              <a:gd name="T47" fmla="*/ 3012727 h 3384384"/>
              <a:gd name="T48" fmla="*/ 2659322 w 2700845"/>
              <a:gd name="T49" fmla="*/ 3082104 h 3384384"/>
              <a:gd name="T50" fmla="*/ 2632213 w 2700845"/>
              <a:gd name="T51" fmla="*/ 3146803 h 3384384"/>
              <a:gd name="T52" fmla="*/ 2595855 w 2700845"/>
              <a:gd name="T53" fmla="*/ 3205897 h 3384384"/>
              <a:gd name="T54" fmla="*/ 2551170 w 2700845"/>
              <a:gd name="T55" fmla="*/ 3258459 h 3384384"/>
              <a:gd name="T56" fmla="*/ 2499076 w 2700845"/>
              <a:gd name="T57" fmla="*/ 3303526 h 3384384"/>
              <a:gd name="T58" fmla="*/ 2440493 w 2700845"/>
              <a:gd name="T59" fmla="*/ 3340208 h 3384384"/>
              <a:gd name="T60" fmla="*/ 2376344 w 2700845"/>
              <a:gd name="T61" fmla="*/ 3367541 h 3384384"/>
              <a:gd name="T62" fmla="*/ 2307546 w 2700845"/>
              <a:gd name="T63" fmla="*/ 3384635 h 3384384"/>
              <a:gd name="T64" fmla="*/ 2235020 w 2700845"/>
              <a:gd name="T65" fmla="*/ 3390526 h 3384384"/>
              <a:gd name="T66" fmla="*/ 447019 w 2700845"/>
              <a:gd name="T67" fmla="*/ 3390526 h 3384384"/>
              <a:gd name="T68" fmla="*/ 374501 w 2700845"/>
              <a:gd name="T69" fmla="*/ 3384635 h 3384384"/>
              <a:gd name="T70" fmla="*/ 305715 w 2700845"/>
              <a:gd name="T71" fmla="*/ 3367541 h 3384384"/>
              <a:gd name="T72" fmla="*/ 241580 w 2700845"/>
              <a:gd name="T73" fmla="*/ 3340208 h 3384384"/>
              <a:gd name="T74" fmla="*/ 183010 w 2700845"/>
              <a:gd name="T75" fmla="*/ 3303526 h 3384384"/>
              <a:gd name="T76" fmla="*/ 130918 w 2700845"/>
              <a:gd name="T77" fmla="*/ 3258459 h 3384384"/>
              <a:gd name="T78" fmla="*/ 86259 w 2700845"/>
              <a:gd name="T79" fmla="*/ 3205897 h 3384384"/>
              <a:gd name="T80" fmla="*/ 49911 w 2700845"/>
              <a:gd name="T81" fmla="*/ 3146803 h 3384384"/>
              <a:gd name="T82" fmla="*/ 22800 w 2700845"/>
              <a:gd name="T83" fmla="*/ 3082104 h 3384384"/>
              <a:gd name="T84" fmla="*/ 5854 w 2700845"/>
              <a:gd name="T85" fmla="*/ 3012727 h 3384384"/>
              <a:gd name="T86" fmla="*/ 0 w 2700845"/>
              <a:gd name="T87" fmla="*/ 2939561 h 3384384"/>
              <a:gd name="T88" fmla="*/ 0 w 2700845"/>
              <a:gd name="T89" fmla="*/ 450902 h 33843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00845"/>
              <a:gd name="T136" fmla="*/ 0 h 3384384"/>
              <a:gd name="T137" fmla="*/ 2700845 w 2700845"/>
              <a:gd name="T138" fmla="*/ 3384384 h 33843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00845" h="3384384">
                <a:moveTo>
                  <a:pt x="0" y="450088"/>
                </a:moveTo>
                <a:lnTo>
                  <a:pt x="5891" y="377090"/>
                </a:lnTo>
                <a:lnTo>
                  <a:pt x="22948" y="307839"/>
                </a:lnTo>
                <a:lnTo>
                  <a:pt x="50244" y="243263"/>
                </a:lnTo>
                <a:lnTo>
                  <a:pt x="86851" y="184288"/>
                </a:lnTo>
                <a:lnTo>
                  <a:pt x="131843" y="131841"/>
                </a:lnTo>
                <a:lnTo>
                  <a:pt x="184293" y="86851"/>
                </a:lnTo>
                <a:lnTo>
                  <a:pt x="243275" y="50245"/>
                </a:lnTo>
                <a:lnTo>
                  <a:pt x="307861" y="22949"/>
                </a:lnTo>
                <a:lnTo>
                  <a:pt x="377124" y="5891"/>
                </a:lnTo>
                <a:lnTo>
                  <a:pt x="450138" y="0"/>
                </a:lnTo>
                <a:lnTo>
                  <a:pt x="2250630" y="0"/>
                </a:lnTo>
                <a:lnTo>
                  <a:pt x="2323662" y="5891"/>
                </a:lnTo>
                <a:lnTo>
                  <a:pt x="2392940" y="22949"/>
                </a:lnTo>
                <a:lnTo>
                  <a:pt x="2457538" y="50245"/>
                </a:lnTo>
                <a:lnTo>
                  <a:pt x="2516529" y="86851"/>
                </a:lnTo>
                <a:lnTo>
                  <a:pt x="2568987" y="131841"/>
                </a:lnTo>
                <a:lnTo>
                  <a:pt x="2613985" y="184288"/>
                </a:lnTo>
                <a:lnTo>
                  <a:pt x="2650596" y="243263"/>
                </a:lnTo>
                <a:lnTo>
                  <a:pt x="2677895" y="307839"/>
                </a:lnTo>
                <a:lnTo>
                  <a:pt x="2694953" y="377090"/>
                </a:lnTo>
                <a:lnTo>
                  <a:pt x="2700845" y="450088"/>
                </a:lnTo>
                <a:lnTo>
                  <a:pt x="2700845" y="2934233"/>
                </a:lnTo>
                <a:lnTo>
                  <a:pt x="2694953" y="3007251"/>
                </a:lnTo>
                <a:lnTo>
                  <a:pt x="2677895" y="3076517"/>
                </a:lnTo>
                <a:lnTo>
                  <a:pt x="2650596" y="3141105"/>
                </a:lnTo>
                <a:lnTo>
                  <a:pt x="2613985" y="3200088"/>
                </a:lnTo>
                <a:lnTo>
                  <a:pt x="2568987" y="3252539"/>
                </a:lnTo>
                <a:lnTo>
                  <a:pt x="2516529" y="3297532"/>
                </a:lnTo>
                <a:lnTo>
                  <a:pt x="2457538" y="3334140"/>
                </a:lnTo>
                <a:lnTo>
                  <a:pt x="2392940" y="3361436"/>
                </a:lnTo>
                <a:lnTo>
                  <a:pt x="2323662" y="3378493"/>
                </a:lnTo>
                <a:lnTo>
                  <a:pt x="2250630" y="3384384"/>
                </a:lnTo>
                <a:lnTo>
                  <a:pt x="450138" y="3384384"/>
                </a:lnTo>
                <a:lnTo>
                  <a:pt x="377124" y="3378493"/>
                </a:lnTo>
                <a:lnTo>
                  <a:pt x="307861" y="3361436"/>
                </a:lnTo>
                <a:lnTo>
                  <a:pt x="243275" y="3334140"/>
                </a:lnTo>
                <a:lnTo>
                  <a:pt x="184293" y="3297532"/>
                </a:lnTo>
                <a:lnTo>
                  <a:pt x="131843" y="3252539"/>
                </a:lnTo>
                <a:lnTo>
                  <a:pt x="86851" y="3200088"/>
                </a:lnTo>
                <a:lnTo>
                  <a:pt x="50244" y="3141105"/>
                </a:lnTo>
                <a:lnTo>
                  <a:pt x="22948" y="3076517"/>
                </a:lnTo>
                <a:lnTo>
                  <a:pt x="5891" y="3007251"/>
                </a:lnTo>
                <a:lnTo>
                  <a:pt x="0" y="2934233"/>
                </a:lnTo>
                <a:lnTo>
                  <a:pt x="0" y="450088"/>
                </a:lnTo>
                <a:close/>
              </a:path>
            </a:pathLst>
          </a:custGeom>
          <a:noFill/>
          <a:ln w="9525">
            <a:solidFill>
              <a:srgbClr val="97B8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4" name="object 13"/>
          <p:cNvSpPr txBox="1">
            <a:spLocks noChangeArrowheads="1"/>
          </p:cNvSpPr>
          <p:nvPr/>
        </p:nvSpPr>
        <p:spPr bwMode="auto">
          <a:xfrm>
            <a:off x="436563" y="3509963"/>
            <a:ext cx="215265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и обязательны к уплате на всей территории Российской Федерации, </a:t>
            </a:r>
            <a:r>
              <a:rPr lang="ru-RU" altLang="ru-RU" sz="1800" b="1">
                <a:solidFill>
                  <a:srgbClr val="0000FF"/>
                </a:solidFill>
              </a:rPr>
              <a:t>например: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Налог на прибыль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организаций;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Налог на доходы физических лиц;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Акцизы.</a:t>
            </a:r>
            <a:endParaRPr lang="ru-RU" altLang="ru-RU" sz="1800"/>
          </a:p>
        </p:txBody>
      </p:sp>
      <p:sp>
        <p:nvSpPr>
          <p:cNvPr id="13325" name="object 14"/>
          <p:cNvSpPr>
            <a:spLocks noChangeArrowheads="1"/>
          </p:cNvSpPr>
          <p:nvPr/>
        </p:nvSpPr>
        <p:spPr bwMode="auto">
          <a:xfrm>
            <a:off x="3059113" y="3402013"/>
            <a:ext cx="2974975" cy="347821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6" name="object 15"/>
          <p:cNvSpPr>
            <a:spLocks noChangeArrowheads="1"/>
          </p:cNvSpPr>
          <p:nvPr/>
        </p:nvSpPr>
        <p:spPr bwMode="auto">
          <a:xfrm>
            <a:off x="3159125" y="3468688"/>
            <a:ext cx="2784475" cy="342106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7" name="object 16"/>
          <p:cNvSpPr>
            <a:spLocks noChangeArrowheads="1"/>
          </p:cNvSpPr>
          <p:nvPr/>
        </p:nvSpPr>
        <p:spPr bwMode="auto">
          <a:xfrm>
            <a:off x="3106738" y="3429000"/>
            <a:ext cx="2879725" cy="33845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8" name="object 17"/>
          <p:cNvSpPr>
            <a:spLocks/>
          </p:cNvSpPr>
          <p:nvPr/>
        </p:nvSpPr>
        <p:spPr bwMode="auto">
          <a:xfrm>
            <a:off x="3106738" y="3429000"/>
            <a:ext cx="2879725" cy="3384550"/>
          </a:xfrm>
          <a:custGeom>
            <a:avLst/>
            <a:gdLst>
              <a:gd name="T0" fmla="*/ 0 w 2880359"/>
              <a:gd name="T1" fmla="*/ 480947 h 3384384"/>
              <a:gd name="T2" fmla="*/ 1591 w 2880359"/>
              <a:gd name="T3" fmla="*/ 441495 h 3384384"/>
              <a:gd name="T4" fmla="*/ 6248 w 2880359"/>
              <a:gd name="T5" fmla="*/ 402920 h 3384384"/>
              <a:gd name="T6" fmla="*/ 13845 w 2880359"/>
              <a:gd name="T7" fmla="*/ 365347 h 3384384"/>
              <a:gd name="T8" fmla="*/ 37440 w 2880359"/>
              <a:gd name="T9" fmla="*/ 293697 h 3384384"/>
              <a:gd name="T10" fmla="*/ 71351 w 2880359"/>
              <a:gd name="T11" fmla="*/ 227571 h 3384384"/>
              <a:gd name="T12" fmla="*/ 114661 w 2880359"/>
              <a:gd name="T13" fmla="*/ 167919 h 3384384"/>
              <a:gd name="T14" fmla="*/ 166306 w 2880359"/>
              <a:gd name="T15" fmla="*/ 115765 h 3384384"/>
              <a:gd name="T16" fmla="*/ 225370 w 2880359"/>
              <a:gd name="T17" fmla="*/ 72060 h 3384384"/>
              <a:gd name="T18" fmla="*/ 290861 w 2880359"/>
              <a:gd name="T19" fmla="*/ 37793 h 3384384"/>
              <a:gd name="T20" fmla="*/ 361762 w 2880359"/>
              <a:gd name="T21" fmla="*/ 13986 h 3384384"/>
              <a:gd name="T22" fmla="*/ 398953 w 2880359"/>
              <a:gd name="T23" fmla="*/ 6281 h 3384384"/>
              <a:gd name="T24" fmla="*/ 437122 w 2880359"/>
              <a:gd name="T25" fmla="*/ 1591 h 3384384"/>
              <a:gd name="T26" fmla="*/ 476166 w 2880359"/>
              <a:gd name="T27" fmla="*/ 0 h 3384384"/>
              <a:gd name="T28" fmla="*/ 2380829 w 2880359"/>
              <a:gd name="T29" fmla="*/ 0 h 3384384"/>
              <a:gd name="T30" fmla="*/ 2419870 w 2880359"/>
              <a:gd name="T31" fmla="*/ 1591 h 3384384"/>
              <a:gd name="T32" fmla="*/ 2458046 w 2880359"/>
              <a:gd name="T33" fmla="*/ 6281 h 3384384"/>
              <a:gd name="T34" fmla="*/ 2495230 w 2880359"/>
              <a:gd name="T35" fmla="*/ 13986 h 3384384"/>
              <a:gd name="T36" fmla="*/ 2566141 w 2880359"/>
              <a:gd name="T37" fmla="*/ 37793 h 3384384"/>
              <a:gd name="T38" fmla="*/ 2631616 w 2880359"/>
              <a:gd name="T39" fmla="*/ 72060 h 3384384"/>
              <a:gd name="T40" fmla="*/ 2690678 w 2880359"/>
              <a:gd name="T41" fmla="*/ 115765 h 3384384"/>
              <a:gd name="T42" fmla="*/ 2742346 w 2880359"/>
              <a:gd name="T43" fmla="*/ 167919 h 3384384"/>
              <a:gd name="T44" fmla="*/ 2785634 w 2880359"/>
              <a:gd name="T45" fmla="*/ 227571 h 3384384"/>
              <a:gd name="T46" fmla="*/ 2819564 w 2880359"/>
              <a:gd name="T47" fmla="*/ 293697 h 3384384"/>
              <a:gd name="T48" fmla="*/ 2843151 w 2880359"/>
              <a:gd name="T49" fmla="*/ 365347 h 3384384"/>
              <a:gd name="T50" fmla="*/ 2850759 w 2880359"/>
              <a:gd name="T51" fmla="*/ 402920 h 3384384"/>
              <a:gd name="T52" fmla="*/ 2855415 w 2880359"/>
              <a:gd name="T53" fmla="*/ 441495 h 3384384"/>
              <a:gd name="T54" fmla="*/ 2856995 w 2880359"/>
              <a:gd name="T55" fmla="*/ 480947 h 3384384"/>
              <a:gd name="T56" fmla="*/ 2856995 w 2880359"/>
              <a:gd name="T57" fmla="*/ 2909596 h 3384384"/>
              <a:gd name="T58" fmla="*/ 2855415 w 2880359"/>
              <a:gd name="T59" fmla="*/ 2949033 h 3384384"/>
              <a:gd name="T60" fmla="*/ 2850759 w 2880359"/>
              <a:gd name="T61" fmla="*/ 2987589 h 3384384"/>
              <a:gd name="T62" fmla="*/ 2843151 w 2880359"/>
              <a:gd name="T63" fmla="*/ 3025155 h 3384384"/>
              <a:gd name="T64" fmla="*/ 2819564 w 2880359"/>
              <a:gd name="T65" fmla="*/ 3096802 h 3384384"/>
              <a:gd name="T66" fmla="*/ 2785634 w 2880359"/>
              <a:gd name="T67" fmla="*/ 3162929 h 3384384"/>
              <a:gd name="T68" fmla="*/ 2742346 w 2880359"/>
              <a:gd name="T69" fmla="*/ 3222584 h 3384384"/>
              <a:gd name="T70" fmla="*/ 2690678 w 2880359"/>
              <a:gd name="T71" fmla="*/ 3274758 h 3384384"/>
              <a:gd name="T72" fmla="*/ 2631616 w 2880359"/>
              <a:gd name="T73" fmla="*/ 3318486 h 3384384"/>
              <a:gd name="T74" fmla="*/ 2566141 w 2880359"/>
              <a:gd name="T75" fmla="*/ 3352726 h 3384384"/>
              <a:gd name="T76" fmla="*/ 2495230 w 2880359"/>
              <a:gd name="T77" fmla="*/ 3376551 h 3384384"/>
              <a:gd name="T78" fmla="*/ 2458046 w 2880359"/>
              <a:gd name="T79" fmla="*/ 3384243 h 3384384"/>
              <a:gd name="T80" fmla="*/ 2419870 w 2880359"/>
              <a:gd name="T81" fmla="*/ 3388935 h 3384384"/>
              <a:gd name="T82" fmla="*/ 2380829 w 2880359"/>
              <a:gd name="T83" fmla="*/ 3390526 h 3384384"/>
              <a:gd name="T84" fmla="*/ 476166 w 2880359"/>
              <a:gd name="T85" fmla="*/ 3390526 h 3384384"/>
              <a:gd name="T86" fmla="*/ 437122 w 2880359"/>
              <a:gd name="T87" fmla="*/ 3388935 h 3384384"/>
              <a:gd name="T88" fmla="*/ 398953 w 2880359"/>
              <a:gd name="T89" fmla="*/ 3384243 h 3384384"/>
              <a:gd name="T90" fmla="*/ 361762 w 2880359"/>
              <a:gd name="T91" fmla="*/ 3376551 h 3384384"/>
              <a:gd name="T92" fmla="*/ 290861 w 2880359"/>
              <a:gd name="T93" fmla="*/ 3352726 h 3384384"/>
              <a:gd name="T94" fmla="*/ 225370 w 2880359"/>
              <a:gd name="T95" fmla="*/ 3318486 h 3384384"/>
              <a:gd name="T96" fmla="*/ 166306 w 2880359"/>
              <a:gd name="T97" fmla="*/ 3274758 h 3384384"/>
              <a:gd name="T98" fmla="*/ 114661 w 2880359"/>
              <a:gd name="T99" fmla="*/ 3222584 h 3384384"/>
              <a:gd name="T100" fmla="*/ 71351 w 2880359"/>
              <a:gd name="T101" fmla="*/ 3162929 h 3384384"/>
              <a:gd name="T102" fmla="*/ 37440 w 2880359"/>
              <a:gd name="T103" fmla="*/ 3096802 h 3384384"/>
              <a:gd name="T104" fmla="*/ 13845 w 2880359"/>
              <a:gd name="T105" fmla="*/ 3025155 h 3384384"/>
              <a:gd name="T106" fmla="*/ 6248 w 2880359"/>
              <a:gd name="T107" fmla="*/ 2987589 h 3384384"/>
              <a:gd name="T108" fmla="*/ 1591 w 2880359"/>
              <a:gd name="T109" fmla="*/ 2949033 h 3384384"/>
              <a:gd name="T110" fmla="*/ 0 w 2880359"/>
              <a:gd name="T111" fmla="*/ 2909596 h 3384384"/>
              <a:gd name="T112" fmla="*/ 0 w 2880359"/>
              <a:gd name="T113" fmla="*/ 480947 h 33843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880359"/>
              <a:gd name="T172" fmla="*/ 0 h 3384384"/>
              <a:gd name="T173" fmla="*/ 2880359 w 2880359"/>
              <a:gd name="T174" fmla="*/ 3384384 h 33843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880359" h="3384384">
                <a:moveTo>
                  <a:pt x="0" y="480059"/>
                </a:moveTo>
                <a:lnTo>
                  <a:pt x="1591" y="440681"/>
                </a:lnTo>
                <a:lnTo>
                  <a:pt x="6285" y="402180"/>
                </a:lnTo>
                <a:lnTo>
                  <a:pt x="13956" y="364681"/>
                </a:lnTo>
                <a:lnTo>
                  <a:pt x="37736" y="293179"/>
                </a:lnTo>
                <a:lnTo>
                  <a:pt x="71943" y="227164"/>
                </a:lnTo>
                <a:lnTo>
                  <a:pt x="115586" y="167623"/>
                </a:lnTo>
                <a:lnTo>
                  <a:pt x="167675" y="115543"/>
                </a:lnTo>
                <a:lnTo>
                  <a:pt x="227220" y="71912"/>
                </a:lnTo>
                <a:lnTo>
                  <a:pt x="293233" y="37719"/>
                </a:lnTo>
                <a:lnTo>
                  <a:pt x="364722" y="13949"/>
                </a:lnTo>
                <a:lnTo>
                  <a:pt x="402211" y="6281"/>
                </a:lnTo>
                <a:lnTo>
                  <a:pt x="440698" y="1591"/>
                </a:lnTo>
                <a:lnTo>
                  <a:pt x="480059" y="0"/>
                </a:lnTo>
                <a:lnTo>
                  <a:pt x="2400300" y="0"/>
                </a:lnTo>
                <a:lnTo>
                  <a:pt x="2439661" y="1591"/>
                </a:lnTo>
                <a:lnTo>
                  <a:pt x="2478148" y="6281"/>
                </a:lnTo>
                <a:lnTo>
                  <a:pt x="2515637" y="13949"/>
                </a:lnTo>
                <a:lnTo>
                  <a:pt x="2587126" y="37719"/>
                </a:lnTo>
                <a:lnTo>
                  <a:pt x="2653139" y="71912"/>
                </a:lnTo>
                <a:lnTo>
                  <a:pt x="2712684" y="115543"/>
                </a:lnTo>
                <a:lnTo>
                  <a:pt x="2764773" y="167623"/>
                </a:lnTo>
                <a:lnTo>
                  <a:pt x="2808416" y="227164"/>
                </a:lnTo>
                <a:lnTo>
                  <a:pt x="2842623" y="293179"/>
                </a:lnTo>
                <a:lnTo>
                  <a:pt x="2866403" y="364681"/>
                </a:lnTo>
                <a:lnTo>
                  <a:pt x="2874074" y="402180"/>
                </a:lnTo>
                <a:lnTo>
                  <a:pt x="2878768" y="440681"/>
                </a:lnTo>
                <a:lnTo>
                  <a:pt x="2880360" y="480059"/>
                </a:lnTo>
                <a:lnTo>
                  <a:pt x="2880360" y="2904312"/>
                </a:lnTo>
                <a:lnTo>
                  <a:pt x="2878768" y="2943685"/>
                </a:lnTo>
                <a:lnTo>
                  <a:pt x="2874074" y="2982182"/>
                </a:lnTo>
                <a:lnTo>
                  <a:pt x="2866403" y="3019679"/>
                </a:lnTo>
                <a:lnTo>
                  <a:pt x="2842623" y="3091178"/>
                </a:lnTo>
                <a:lnTo>
                  <a:pt x="2808416" y="3157194"/>
                </a:lnTo>
                <a:lnTo>
                  <a:pt x="2764773" y="3216738"/>
                </a:lnTo>
                <a:lnTo>
                  <a:pt x="2712684" y="3268823"/>
                </a:lnTo>
                <a:lnTo>
                  <a:pt x="2653139" y="3312459"/>
                </a:lnTo>
                <a:lnTo>
                  <a:pt x="2587126" y="3346658"/>
                </a:lnTo>
                <a:lnTo>
                  <a:pt x="2515637" y="3370432"/>
                </a:lnTo>
                <a:lnTo>
                  <a:pt x="2478148" y="3378101"/>
                </a:lnTo>
                <a:lnTo>
                  <a:pt x="2439661" y="3382793"/>
                </a:lnTo>
                <a:lnTo>
                  <a:pt x="2400300" y="3384384"/>
                </a:lnTo>
                <a:lnTo>
                  <a:pt x="480059" y="3384384"/>
                </a:lnTo>
                <a:lnTo>
                  <a:pt x="440698" y="3382793"/>
                </a:lnTo>
                <a:lnTo>
                  <a:pt x="402211" y="3378101"/>
                </a:lnTo>
                <a:lnTo>
                  <a:pt x="364722" y="3370432"/>
                </a:lnTo>
                <a:lnTo>
                  <a:pt x="293233" y="3346658"/>
                </a:lnTo>
                <a:lnTo>
                  <a:pt x="227220" y="3312459"/>
                </a:lnTo>
                <a:lnTo>
                  <a:pt x="167675" y="3268823"/>
                </a:lnTo>
                <a:lnTo>
                  <a:pt x="115586" y="3216738"/>
                </a:lnTo>
                <a:lnTo>
                  <a:pt x="71943" y="3157194"/>
                </a:lnTo>
                <a:lnTo>
                  <a:pt x="37736" y="3091178"/>
                </a:lnTo>
                <a:lnTo>
                  <a:pt x="13956" y="3019679"/>
                </a:lnTo>
                <a:lnTo>
                  <a:pt x="6285" y="2982182"/>
                </a:lnTo>
                <a:lnTo>
                  <a:pt x="1591" y="2943685"/>
                </a:lnTo>
                <a:lnTo>
                  <a:pt x="0" y="2904312"/>
                </a:lnTo>
                <a:lnTo>
                  <a:pt x="0" y="480059"/>
                </a:lnTo>
                <a:close/>
              </a:path>
            </a:pathLst>
          </a:custGeom>
          <a:noFill/>
          <a:ln w="9525">
            <a:solidFill>
              <a:srgbClr val="7C5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9" name="object 18"/>
          <p:cNvSpPr txBox="1">
            <a:spLocks noChangeArrowheads="1"/>
          </p:cNvSpPr>
          <p:nvPr/>
        </p:nvSpPr>
        <p:spPr bwMode="auto">
          <a:xfrm>
            <a:off x="3325813" y="3540125"/>
            <a:ext cx="2417762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и законами субъектов Российской Федерации и обязательны к уплате на соответствующих территориях субъектов РФ, </a:t>
            </a:r>
            <a:r>
              <a:rPr lang="ru-RU" altLang="ru-RU" sz="1800" b="1">
                <a:solidFill>
                  <a:srgbClr val="0000FF"/>
                </a:solidFill>
              </a:rPr>
              <a:t>например: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Налог на имущество организаций;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Транспортный налог</a:t>
            </a:r>
            <a:r>
              <a:rPr lang="en-US" altLang="ru-RU" sz="1800" b="1"/>
              <a:t>.</a:t>
            </a:r>
            <a:endParaRPr lang="ru-RU" altLang="ru-RU" sz="1800"/>
          </a:p>
        </p:txBody>
      </p:sp>
      <p:sp>
        <p:nvSpPr>
          <p:cNvPr id="13330" name="object 19"/>
          <p:cNvSpPr>
            <a:spLocks noChangeArrowheads="1"/>
          </p:cNvSpPr>
          <p:nvPr/>
        </p:nvSpPr>
        <p:spPr bwMode="auto">
          <a:xfrm>
            <a:off x="6156325" y="3402013"/>
            <a:ext cx="2830513" cy="345598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1" name="object 21"/>
          <p:cNvSpPr>
            <a:spLocks noChangeArrowheads="1"/>
          </p:cNvSpPr>
          <p:nvPr/>
        </p:nvSpPr>
        <p:spPr bwMode="auto">
          <a:xfrm>
            <a:off x="6202363" y="3429000"/>
            <a:ext cx="2736850" cy="3384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2" name="object 22"/>
          <p:cNvSpPr>
            <a:spLocks/>
          </p:cNvSpPr>
          <p:nvPr/>
        </p:nvSpPr>
        <p:spPr bwMode="auto">
          <a:xfrm>
            <a:off x="6202363" y="3429000"/>
            <a:ext cx="2736850" cy="3384550"/>
          </a:xfrm>
          <a:custGeom>
            <a:avLst/>
            <a:gdLst>
              <a:gd name="T0" fmla="*/ 0 w 2736342"/>
              <a:gd name="T1" fmla="*/ 456870 h 3384384"/>
              <a:gd name="T2" fmla="*/ 6006 w 2736342"/>
              <a:gd name="T3" fmla="*/ 382793 h 3384384"/>
              <a:gd name="T4" fmla="*/ 23401 w 2736342"/>
              <a:gd name="T5" fmla="*/ 312475 h 3384384"/>
              <a:gd name="T6" fmla="*/ 51250 w 2736342"/>
              <a:gd name="T7" fmla="*/ 246930 h 3384384"/>
              <a:gd name="T8" fmla="*/ 88593 w 2736342"/>
              <a:gd name="T9" fmla="*/ 187062 h 3384384"/>
              <a:gd name="T10" fmla="*/ 134513 w 2736342"/>
              <a:gd name="T11" fmla="*/ 133847 h 3384384"/>
              <a:gd name="T12" fmla="*/ 188024 w 2736342"/>
              <a:gd name="T13" fmla="*/ 88149 h 3384384"/>
              <a:gd name="T14" fmla="*/ 248188 w 2736342"/>
              <a:gd name="T15" fmla="*/ 50991 h 3384384"/>
              <a:gd name="T16" fmla="*/ 314066 w 2736342"/>
              <a:gd name="T17" fmla="*/ 23290 h 3384384"/>
              <a:gd name="T18" fmla="*/ 384717 w 2736342"/>
              <a:gd name="T19" fmla="*/ 5969 h 3384384"/>
              <a:gd name="T20" fmla="*/ 459202 w 2736342"/>
              <a:gd name="T21" fmla="*/ 0 h 3384384"/>
              <a:gd name="T22" fmla="*/ 2295873 w 2736342"/>
              <a:gd name="T23" fmla="*/ 0 h 3384384"/>
              <a:gd name="T24" fmla="*/ 2370384 w 2736342"/>
              <a:gd name="T25" fmla="*/ 5969 h 3384384"/>
              <a:gd name="T26" fmla="*/ 2441065 w 2736342"/>
              <a:gd name="T27" fmla="*/ 23290 h 3384384"/>
              <a:gd name="T28" fmla="*/ 2506970 w 2736342"/>
              <a:gd name="T29" fmla="*/ 50991 h 3384384"/>
              <a:gd name="T30" fmla="*/ 2567156 w 2736342"/>
              <a:gd name="T31" fmla="*/ 88149 h 3384384"/>
              <a:gd name="T32" fmla="*/ 2620675 w 2736342"/>
              <a:gd name="T33" fmla="*/ 133847 h 3384384"/>
              <a:gd name="T34" fmla="*/ 2666584 w 2736342"/>
              <a:gd name="T35" fmla="*/ 187062 h 3384384"/>
              <a:gd name="T36" fmla="*/ 2703937 w 2736342"/>
              <a:gd name="T37" fmla="*/ 246930 h 3384384"/>
              <a:gd name="T38" fmla="*/ 2731786 w 2736342"/>
              <a:gd name="T39" fmla="*/ 312475 h 3384384"/>
              <a:gd name="T40" fmla="*/ 2749188 w 2736342"/>
              <a:gd name="T41" fmla="*/ 382793 h 3384384"/>
              <a:gd name="T42" fmla="*/ 2755199 w 2736342"/>
              <a:gd name="T43" fmla="*/ 456870 h 3384384"/>
              <a:gd name="T44" fmla="*/ 2755199 w 2736342"/>
              <a:gd name="T45" fmla="*/ 2933643 h 3384384"/>
              <a:gd name="T46" fmla="*/ 2749188 w 2736342"/>
              <a:gd name="T47" fmla="*/ 3007733 h 3384384"/>
              <a:gd name="T48" fmla="*/ 2731786 w 2736342"/>
              <a:gd name="T49" fmla="*/ 3078055 h 3384384"/>
              <a:gd name="T50" fmla="*/ 2703937 w 2736342"/>
              <a:gd name="T51" fmla="*/ 3143602 h 3384384"/>
              <a:gd name="T52" fmla="*/ 2666584 w 2736342"/>
              <a:gd name="T53" fmla="*/ 3203472 h 3384384"/>
              <a:gd name="T54" fmla="*/ 2620675 w 2736342"/>
              <a:gd name="T55" fmla="*/ 3256717 h 3384384"/>
              <a:gd name="T56" fmla="*/ 2567156 w 2736342"/>
              <a:gd name="T57" fmla="*/ 3302383 h 3384384"/>
              <a:gd name="T58" fmla="*/ 2506970 w 2736342"/>
              <a:gd name="T59" fmla="*/ 3339546 h 3384384"/>
              <a:gd name="T60" fmla="*/ 2441065 w 2736342"/>
              <a:gd name="T61" fmla="*/ 3367239 h 3384384"/>
              <a:gd name="T62" fmla="*/ 2370384 w 2736342"/>
              <a:gd name="T63" fmla="*/ 3384557 h 3384384"/>
              <a:gd name="T64" fmla="*/ 2295873 w 2736342"/>
              <a:gd name="T65" fmla="*/ 3390526 h 3384384"/>
              <a:gd name="T66" fmla="*/ 459202 w 2736342"/>
              <a:gd name="T67" fmla="*/ 3390526 h 3384384"/>
              <a:gd name="T68" fmla="*/ 384717 w 2736342"/>
              <a:gd name="T69" fmla="*/ 3384557 h 3384384"/>
              <a:gd name="T70" fmla="*/ 314066 w 2736342"/>
              <a:gd name="T71" fmla="*/ 3367239 h 3384384"/>
              <a:gd name="T72" fmla="*/ 248188 w 2736342"/>
              <a:gd name="T73" fmla="*/ 3339546 h 3384384"/>
              <a:gd name="T74" fmla="*/ 188024 w 2736342"/>
              <a:gd name="T75" fmla="*/ 3302383 h 3384384"/>
              <a:gd name="T76" fmla="*/ 134513 w 2736342"/>
              <a:gd name="T77" fmla="*/ 3256717 h 3384384"/>
              <a:gd name="T78" fmla="*/ 88593 w 2736342"/>
              <a:gd name="T79" fmla="*/ 3203472 h 3384384"/>
              <a:gd name="T80" fmla="*/ 51250 w 2736342"/>
              <a:gd name="T81" fmla="*/ 3143602 h 3384384"/>
              <a:gd name="T82" fmla="*/ 23401 w 2736342"/>
              <a:gd name="T83" fmla="*/ 3078055 h 3384384"/>
              <a:gd name="T84" fmla="*/ 6006 w 2736342"/>
              <a:gd name="T85" fmla="*/ 3007733 h 3384384"/>
              <a:gd name="T86" fmla="*/ 0 w 2736342"/>
              <a:gd name="T87" fmla="*/ 2933643 h 3384384"/>
              <a:gd name="T88" fmla="*/ 0 w 2736342"/>
              <a:gd name="T89" fmla="*/ 456870 h 33843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36342"/>
              <a:gd name="T136" fmla="*/ 0 h 3384384"/>
              <a:gd name="T137" fmla="*/ 2736342 w 2736342"/>
              <a:gd name="T138" fmla="*/ 3384384 h 33843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36342" h="3384384">
                <a:moveTo>
                  <a:pt x="0" y="456056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7" y="0"/>
                </a:lnTo>
                <a:lnTo>
                  <a:pt x="2280158" y="0"/>
                </a:lnTo>
                <a:lnTo>
                  <a:pt x="2354159" y="5969"/>
                </a:lnTo>
                <a:lnTo>
                  <a:pt x="2424356" y="23253"/>
                </a:lnTo>
                <a:lnTo>
                  <a:pt x="2489811" y="50910"/>
                </a:lnTo>
                <a:lnTo>
                  <a:pt x="2549584" y="88001"/>
                </a:lnTo>
                <a:lnTo>
                  <a:pt x="2602738" y="133588"/>
                </a:lnTo>
                <a:lnTo>
                  <a:pt x="2648332" y="186729"/>
                </a:lnTo>
                <a:lnTo>
                  <a:pt x="2685428" y="246486"/>
                </a:lnTo>
                <a:lnTo>
                  <a:pt x="2713087" y="311920"/>
                </a:lnTo>
                <a:lnTo>
                  <a:pt x="2730371" y="382090"/>
                </a:lnTo>
                <a:lnTo>
                  <a:pt x="2736341" y="456056"/>
                </a:lnTo>
                <a:lnTo>
                  <a:pt x="2736341" y="2928315"/>
                </a:lnTo>
                <a:lnTo>
                  <a:pt x="2730371" y="3002291"/>
                </a:lnTo>
                <a:lnTo>
                  <a:pt x="2713087" y="3072468"/>
                </a:lnTo>
                <a:lnTo>
                  <a:pt x="2685428" y="3137904"/>
                </a:lnTo>
                <a:lnTo>
                  <a:pt x="2648332" y="3197663"/>
                </a:lnTo>
                <a:lnTo>
                  <a:pt x="2602738" y="3250804"/>
                </a:lnTo>
                <a:lnTo>
                  <a:pt x="2549584" y="3296389"/>
                </a:lnTo>
                <a:lnTo>
                  <a:pt x="2489811" y="3333478"/>
                </a:lnTo>
                <a:lnTo>
                  <a:pt x="2424356" y="3361134"/>
                </a:lnTo>
                <a:lnTo>
                  <a:pt x="2354159" y="3378415"/>
                </a:lnTo>
                <a:lnTo>
                  <a:pt x="2280158" y="3384384"/>
                </a:lnTo>
                <a:lnTo>
                  <a:pt x="456057" y="3384384"/>
                </a:lnTo>
                <a:lnTo>
                  <a:pt x="382090" y="3378415"/>
                </a:lnTo>
                <a:lnTo>
                  <a:pt x="311920" y="3361134"/>
                </a:lnTo>
                <a:lnTo>
                  <a:pt x="246486" y="3333478"/>
                </a:lnTo>
                <a:lnTo>
                  <a:pt x="186729" y="3296389"/>
                </a:lnTo>
                <a:lnTo>
                  <a:pt x="133588" y="3250804"/>
                </a:lnTo>
                <a:lnTo>
                  <a:pt x="88001" y="3197663"/>
                </a:lnTo>
                <a:lnTo>
                  <a:pt x="50910" y="3137904"/>
                </a:lnTo>
                <a:lnTo>
                  <a:pt x="23253" y="3072468"/>
                </a:lnTo>
                <a:lnTo>
                  <a:pt x="5969" y="3002291"/>
                </a:lnTo>
                <a:lnTo>
                  <a:pt x="0" y="2928315"/>
                </a:lnTo>
                <a:lnTo>
                  <a:pt x="0" y="456056"/>
                </a:lnTo>
                <a:close/>
              </a:path>
            </a:pathLst>
          </a:custGeom>
          <a:noFill/>
          <a:ln w="9525">
            <a:solidFill>
              <a:srgbClr val="F692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3" name="object 23"/>
          <p:cNvSpPr txBox="1">
            <a:spLocks noChangeArrowheads="1"/>
          </p:cNvSpPr>
          <p:nvPr/>
        </p:nvSpPr>
        <p:spPr bwMode="auto">
          <a:xfrm>
            <a:off x="288925" y="782638"/>
            <a:ext cx="84169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FF"/>
                </a:solidFill>
              </a:rPr>
              <a:t>Налог </a:t>
            </a:r>
            <a:r>
              <a:rPr lang="ru-RU" altLang="ru-RU" sz="1800" b="1" dirty="0"/>
              <a:t>– </a:t>
            </a:r>
            <a:r>
              <a:rPr lang="ru-RU" altLang="ru-RU" sz="1600" b="1" dirty="0"/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endParaRPr lang="ru-RU" altLang="ru-RU" sz="1600" dirty="0"/>
          </a:p>
          <a:p>
            <a:pPr eaLnBrk="1" hangingPunct="1">
              <a:lnSpc>
                <a:spcPts val="850"/>
              </a:lnSpc>
              <a:spcBef>
                <a:spcPts val="13"/>
              </a:spcBef>
              <a:buFontTx/>
              <a:buNone/>
            </a:pPr>
            <a:endParaRPr lang="ru-RU" altLang="ru-RU" sz="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ВИДЫ НАЛОГОВ</a:t>
            </a:r>
            <a:endParaRPr lang="ru-RU" altLang="ru-RU" sz="1800" dirty="0"/>
          </a:p>
        </p:txBody>
      </p:sp>
      <p:sp>
        <p:nvSpPr>
          <p:cNvPr id="13334" name="object 24"/>
          <p:cNvSpPr txBox="1">
            <a:spLocks noChangeArrowheads="1"/>
          </p:cNvSpPr>
          <p:nvPr/>
        </p:nvSpPr>
        <p:spPr bwMode="auto">
          <a:xfrm>
            <a:off x="458788" y="2398713"/>
            <a:ext cx="73421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420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420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420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42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242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42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42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42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42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</a:rPr>
              <a:t>ФЕДЕРАЛЬНЫЕ	МЕСТНЫЕ</a:t>
            </a:r>
            <a:endParaRPr lang="ru-RU" altLang="ru-RU" sz="2000"/>
          </a:p>
        </p:txBody>
      </p:sp>
      <p:sp>
        <p:nvSpPr>
          <p:cNvPr id="13335" name="object 25"/>
          <p:cNvSpPr txBox="1">
            <a:spLocks noChangeArrowheads="1"/>
          </p:cNvSpPr>
          <p:nvPr/>
        </p:nvSpPr>
        <p:spPr bwMode="auto">
          <a:xfrm>
            <a:off x="3517900" y="2543175"/>
            <a:ext cx="18335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</a:rPr>
              <a:t>РЕГИОНАЛЬНЫЕ</a:t>
            </a:r>
            <a:endParaRPr lang="ru-RU" altLang="ru-RU" sz="2000"/>
          </a:p>
        </p:txBody>
      </p:sp>
      <p:sp>
        <p:nvSpPr>
          <p:cNvPr id="13336" name="object 26"/>
          <p:cNvSpPr txBox="1">
            <a:spLocks noChangeArrowheads="1"/>
          </p:cNvSpPr>
          <p:nvPr/>
        </p:nvSpPr>
        <p:spPr bwMode="auto">
          <a:xfrm>
            <a:off x="725487" y="2894290"/>
            <a:ext cx="7543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УСТАНОВЛЕНЫ НАЛОГОВЫМ КОДЕКСОМ РОССИЙСКОЙ ФЕДЕРАЦИИ</a:t>
            </a:r>
            <a:endParaRPr lang="ru-RU" altLang="ru-RU" sz="2000"/>
          </a:p>
        </p:txBody>
      </p:sp>
      <p:sp>
        <p:nvSpPr>
          <p:cNvPr id="13337" name="object 27"/>
          <p:cNvSpPr txBox="1">
            <a:spLocks noChangeArrowheads="1"/>
          </p:cNvSpPr>
          <p:nvPr/>
        </p:nvSpPr>
        <p:spPr bwMode="auto">
          <a:xfrm>
            <a:off x="6416675" y="3448050"/>
            <a:ext cx="2246313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образований, </a:t>
            </a:r>
            <a:r>
              <a:rPr lang="ru-RU" altLang="ru-RU" sz="2000" b="1">
                <a:solidFill>
                  <a:srgbClr val="0000FF"/>
                </a:solidFill>
              </a:rPr>
              <a:t>например:</a:t>
            </a:r>
            <a:endParaRPr lang="ru-RU" altLang="ru-RU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Земельный налог;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Налог на имущество физических лиц.</a:t>
            </a:r>
            <a:endParaRPr lang="ru-RU" altLang="ru-RU" sz="1800"/>
          </a:p>
        </p:txBody>
      </p:sp>
      <p:sp>
        <p:nvSpPr>
          <p:cNvPr id="13338" name="object 28"/>
          <p:cNvSpPr>
            <a:spLocks/>
          </p:cNvSpPr>
          <p:nvPr/>
        </p:nvSpPr>
        <p:spPr bwMode="auto">
          <a:xfrm>
            <a:off x="2962275" y="1989138"/>
            <a:ext cx="2808288" cy="360362"/>
          </a:xfrm>
          <a:custGeom>
            <a:avLst/>
            <a:gdLst>
              <a:gd name="T0" fmla="*/ 40771 w 2808351"/>
              <a:gd name="T1" fmla="*/ 141358 h 360044"/>
              <a:gd name="T2" fmla="*/ 156581 w 2808351"/>
              <a:gd name="T3" fmla="*/ 100564 h 360044"/>
              <a:gd name="T4" fmla="*/ 270700 w 2808351"/>
              <a:gd name="T5" fmla="*/ 76185 h 360044"/>
              <a:gd name="T6" fmla="*/ 410940 w 2808351"/>
              <a:gd name="T7" fmla="*/ 54506 h 360044"/>
              <a:gd name="T8" fmla="*/ 574411 w 2808351"/>
              <a:gd name="T9" fmla="*/ 35905 h 360044"/>
              <a:gd name="T10" fmla="*/ 758259 w 2808351"/>
              <a:gd name="T11" fmla="*/ 20770 h 360044"/>
              <a:gd name="T12" fmla="*/ 959557 w 2808351"/>
              <a:gd name="T13" fmla="*/ 9478 h 360044"/>
              <a:gd name="T14" fmla="*/ 1175490 w 2808351"/>
              <a:gd name="T15" fmla="*/ 2431 h 360044"/>
              <a:gd name="T16" fmla="*/ 1403090 w 2808351"/>
              <a:gd name="T17" fmla="*/ 0 h 360044"/>
              <a:gd name="T18" fmla="*/ 1630622 w 2808351"/>
              <a:gd name="T19" fmla="*/ 2431 h 360044"/>
              <a:gd name="T20" fmla="*/ 1846527 w 2808351"/>
              <a:gd name="T21" fmla="*/ 9478 h 360044"/>
              <a:gd name="T22" fmla="*/ 2047803 w 2808351"/>
              <a:gd name="T23" fmla="*/ 20770 h 360044"/>
              <a:gd name="T24" fmla="*/ 2231636 w 2808351"/>
              <a:gd name="T25" fmla="*/ 35905 h 360044"/>
              <a:gd name="T26" fmla="*/ 2395095 w 2808351"/>
              <a:gd name="T27" fmla="*/ 54506 h 360044"/>
              <a:gd name="T28" fmla="*/ 2535327 w 2808351"/>
              <a:gd name="T29" fmla="*/ 76185 h 360044"/>
              <a:gd name="T30" fmla="*/ 2649442 w 2808351"/>
              <a:gd name="T31" fmla="*/ 100564 h 360044"/>
              <a:gd name="T32" fmla="*/ 2734510 w 2808351"/>
              <a:gd name="T33" fmla="*/ 127261 h 360044"/>
              <a:gd name="T34" fmla="*/ 2806020 w 2808351"/>
              <a:gd name="T35" fmla="*/ 186064 h 360044"/>
              <a:gd name="T36" fmla="*/ 2765249 w 2808351"/>
              <a:gd name="T37" fmla="*/ 230764 h 360044"/>
              <a:gd name="T38" fmla="*/ 2649442 w 2808351"/>
              <a:gd name="T39" fmla="*/ 271537 h 360044"/>
              <a:gd name="T40" fmla="*/ 2535327 w 2808351"/>
              <a:gd name="T41" fmla="*/ 295900 h 360044"/>
              <a:gd name="T42" fmla="*/ 2395095 w 2808351"/>
              <a:gd name="T43" fmla="*/ 317561 h 360044"/>
              <a:gd name="T44" fmla="*/ 2231636 w 2808351"/>
              <a:gd name="T45" fmla="*/ 336140 h 360044"/>
              <a:gd name="T46" fmla="*/ 2047803 w 2808351"/>
              <a:gd name="T47" fmla="*/ 351257 h 360044"/>
              <a:gd name="T48" fmla="*/ 1846527 w 2808351"/>
              <a:gd name="T49" fmla="*/ 362525 h 360044"/>
              <a:gd name="T50" fmla="*/ 1630622 w 2808351"/>
              <a:gd name="T51" fmla="*/ 369568 h 360044"/>
              <a:gd name="T52" fmla="*/ 1403090 w 2808351"/>
              <a:gd name="T53" fmla="*/ 372000 h 360044"/>
              <a:gd name="T54" fmla="*/ 1175490 w 2808351"/>
              <a:gd name="T55" fmla="*/ 369568 h 360044"/>
              <a:gd name="T56" fmla="*/ 959557 w 2808351"/>
              <a:gd name="T57" fmla="*/ 362525 h 360044"/>
              <a:gd name="T58" fmla="*/ 758259 w 2808351"/>
              <a:gd name="T59" fmla="*/ 351257 h 360044"/>
              <a:gd name="T60" fmla="*/ 574411 w 2808351"/>
              <a:gd name="T61" fmla="*/ 336140 h 360044"/>
              <a:gd name="T62" fmla="*/ 410940 w 2808351"/>
              <a:gd name="T63" fmla="*/ 317561 h 360044"/>
              <a:gd name="T64" fmla="*/ 270700 w 2808351"/>
              <a:gd name="T65" fmla="*/ 295900 h 360044"/>
              <a:gd name="T66" fmla="*/ 156581 w 2808351"/>
              <a:gd name="T67" fmla="*/ 271537 h 360044"/>
              <a:gd name="T68" fmla="*/ 71510 w 2808351"/>
              <a:gd name="T69" fmla="*/ 244855 h 360044"/>
              <a:gd name="T70" fmla="*/ 0 w 2808351"/>
              <a:gd name="T71" fmla="*/ 186064 h 3600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08351"/>
              <a:gd name="T109" fmla="*/ 0 h 360044"/>
              <a:gd name="T110" fmla="*/ 2808351 w 2808351"/>
              <a:gd name="T111" fmla="*/ 360044 h 36004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08351" h="360044">
                <a:moveTo>
                  <a:pt x="0" y="180086"/>
                </a:moveTo>
                <a:lnTo>
                  <a:pt x="40808" y="136815"/>
                </a:lnTo>
                <a:lnTo>
                  <a:pt x="110345" y="109995"/>
                </a:lnTo>
                <a:lnTo>
                  <a:pt x="156729" y="97333"/>
                </a:lnTo>
                <a:lnTo>
                  <a:pt x="210375" y="85232"/>
                </a:lnTo>
                <a:lnTo>
                  <a:pt x="270922" y="73737"/>
                </a:lnTo>
                <a:lnTo>
                  <a:pt x="338008" y="62895"/>
                </a:lnTo>
                <a:lnTo>
                  <a:pt x="411273" y="52752"/>
                </a:lnTo>
                <a:lnTo>
                  <a:pt x="490355" y="43355"/>
                </a:lnTo>
                <a:lnTo>
                  <a:pt x="574892" y="34751"/>
                </a:lnTo>
                <a:lnTo>
                  <a:pt x="664523" y="26985"/>
                </a:lnTo>
                <a:lnTo>
                  <a:pt x="758888" y="20104"/>
                </a:lnTo>
                <a:lnTo>
                  <a:pt x="857625" y="14154"/>
                </a:lnTo>
                <a:lnTo>
                  <a:pt x="960371" y="9182"/>
                </a:lnTo>
                <a:lnTo>
                  <a:pt x="1066768" y="5234"/>
                </a:lnTo>
                <a:lnTo>
                  <a:pt x="1176452" y="2357"/>
                </a:lnTo>
                <a:lnTo>
                  <a:pt x="1289062" y="597"/>
                </a:lnTo>
                <a:lnTo>
                  <a:pt x="1404239" y="0"/>
                </a:lnTo>
                <a:lnTo>
                  <a:pt x="1519396" y="597"/>
                </a:lnTo>
                <a:lnTo>
                  <a:pt x="1631991" y="2357"/>
                </a:lnTo>
                <a:lnTo>
                  <a:pt x="1741660" y="5234"/>
                </a:lnTo>
                <a:lnTo>
                  <a:pt x="1848044" y="9182"/>
                </a:lnTo>
                <a:lnTo>
                  <a:pt x="1950779" y="14154"/>
                </a:lnTo>
                <a:lnTo>
                  <a:pt x="2049505" y="20104"/>
                </a:lnTo>
                <a:lnTo>
                  <a:pt x="2143861" y="26985"/>
                </a:lnTo>
                <a:lnTo>
                  <a:pt x="2233486" y="34751"/>
                </a:lnTo>
                <a:lnTo>
                  <a:pt x="2318016" y="43355"/>
                </a:lnTo>
                <a:lnTo>
                  <a:pt x="2397093" y="52752"/>
                </a:lnTo>
                <a:lnTo>
                  <a:pt x="2470353" y="62895"/>
                </a:lnTo>
                <a:lnTo>
                  <a:pt x="2537436" y="73737"/>
                </a:lnTo>
                <a:lnTo>
                  <a:pt x="2597980" y="85232"/>
                </a:lnTo>
                <a:lnTo>
                  <a:pt x="2651625" y="97333"/>
                </a:lnTo>
                <a:lnTo>
                  <a:pt x="2698007" y="109995"/>
                </a:lnTo>
                <a:lnTo>
                  <a:pt x="2736767" y="123171"/>
                </a:lnTo>
                <a:lnTo>
                  <a:pt x="2789973" y="150879"/>
                </a:lnTo>
                <a:lnTo>
                  <a:pt x="2808351" y="180086"/>
                </a:lnTo>
                <a:lnTo>
                  <a:pt x="2803696" y="194852"/>
                </a:lnTo>
                <a:lnTo>
                  <a:pt x="2767543" y="223349"/>
                </a:lnTo>
                <a:lnTo>
                  <a:pt x="2698007" y="250156"/>
                </a:lnTo>
                <a:lnTo>
                  <a:pt x="2651625" y="262810"/>
                </a:lnTo>
                <a:lnTo>
                  <a:pt x="2597980" y="274903"/>
                </a:lnTo>
                <a:lnTo>
                  <a:pt x="2537436" y="286390"/>
                </a:lnTo>
                <a:lnTo>
                  <a:pt x="2470353" y="297222"/>
                </a:lnTo>
                <a:lnTo>
                  <a:pt x="2397093" y="307355"/>
                </a:lnTo>
                <a:lnTo>
                  <a:pt x="2318016" y="316743"/>
                </a:lnTo>
                <a:lnTo>
                  <a:pt x="2233486" y="325338"/>
                </a:lnTo>
                <a:lnTo>
                  <a:pt x="2143861" y="333095"/>
                </a:lnTo>
                <a:lnTo>
                  <a:pt x="2049505" y="339968"/>
                </a:lnTo>
                <a:lnTo>
                  <a:pt x="1950779" y="345910"/>
                </a:lnTo>
                <a:lnTo>
                  <a:pt x="1848044" y="350875"/>
                </a:lnTo>
                <a:lnTo>
                  <a:pt x="1741660" y="354817"/>
                </a:lnTo>
                <a:lnTo>
                  <a:pt x="1631991" y="357691"/>
                </a:lnTo>
                <a:lnTo>
                  <a:pt x="1519396" y="359448"/>
                </a:lnTo>
                <a:lnTo>
                  <a:pt x="1404239" y="360044"/>
                </a:lnTo>
                <a:lnTo>
                  <a:pt x="1289062" y="359448"/>
                </a:lnTo>
                <a:lnTo>
                  <a:pt x="1176452" y="357691"/>
                </a:lnTo>
                <a:lnTo>
                  <a:pt x="1066768" y="354817"/>
                </a:lnTo>
                <a:lnTo>
                  <a:pt x="960371" y="350875"/>
                </a:lnTo>
                <a:lnTo>
                  <a:pt x="857625" y="345910"/>
                </a:lnTo>
                <a:lnTo>
                  <a:pt x="758888" y="339968"/>
                </a:lnTo>
                <a:lnTo>
                  <a:pt x="664523" y="333095"/>
                </a:lnTo>
                <a:lnTo>
                  <a:pt x="574892" y="325338"/>
                </a:lnTo>
                <a:lnTo>
                  <a:pt x="490355" y="316743"/>
                </a:lnTo>
                <a:lnTo>
                  <a:pt x="411273" y="307355"/>
                </a:lnTo>
                <a:lnTo>
                  <a:pt x="338008" y="297222"/>
                </a:lnTo>
                <a:lnTo>
                  <a:pt x="270922" y="286390"/>
                </a:lnTo>
                <a:lnTo>
                  <a:pt x="210375" y="274903"/>
                </a:lnTo>
                <a:lnTo>
                  <a:pt x="156729" y="262810"/>
                </a:lnTo>
                <a:lnTo>
                  <a:pt x="110345" y="250156"/>
                </a:lnTo>
                <a:lnTo>
                  <a:pt x="71584" y="236987"/>
                </a:lnTo>
                <a:lnTo>
                  <a:pt x="18377" y="209289"/>
                </a:lnTo>
                <a:lnTo>
                  <a:pt x="0" y="180086"/>
                </a:lnTo>
                <a:close/>
              </a:path>
            </a:pathLst>
          </a:custGeom>
          <a:noFill/>
          <a:ln w="508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9" name="object 29"/>
          <p:cNvSpPr>
            <a:spLocks noChangeArrowheads="1"/>
          </p:cNvSpPr>
          <p:nvPr/>
        </p:nvSpPr>
        <p:spPr bwMode="auto">
          <a:xfrm>
            <a:off x="1525588" y="2230438"/>
            <a:ext cx="1625600" cy="42545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0" name="object 30"/>
          <p:cNvSpPr>
            <a:spLocks/>
          </p:cNvSpPr>
          <p:nvPr/>
        </p:nvSpPr>
        <p:spPr bwMode="auto">
          <a:xfrm>
            <a:off x="1738313" y="2257425"/>
            <a:ext cx="1370012" cy="231775"/>
          </a:xfrm>
          <a:custGeom>
            <a:avLst/>
            <a:gdLst>
              <a:gd name="T0" fmla="*/ 140778 w 1370202"/>
              <a:gd name="T1" fmla="*/ 60299 h 231955"/>
              <a:gd name="T2" fmla="*/ 132303 w 1370202"/>
              <a:gd name="T3" fmla="*/ 63551 h 231955"/>
              <a:gd name="T4" fmla="*/ 0 w 1370202"/>
              <a:gd name="T5" fmla="*/ 158328 h 231955"/>
              <a:gd name="T6" fmla="*/ 149591 w 1370202"/>
              <a:gd name="T7" fmla="*/ 224224 h 231955"/>
              <a:gd name="T8" fmla="*/ 161593 w 1370202"/>
              <a:gd name="T9" fmla="*/ 225387 h 231955"/>
              <a:gd name="T10" fmla="*/ 171654 w 1370202"/>
              <a:gd name="T11" fmla="*/ 219480 h 231955"/>
              <a:gd name="T12" fmla="*/ 175347 w 1370202"/>
              <a:gd name="T13" fmla="*/ 206242 h 231955"/>
              <a:gd name="T14" fmla="*/ 172264 w 1370202"/>
              <a:gd name="T15" fmla="*/ 196072 h 231955"/>
              <a:gd name="T16" fmla="*/ 121851 w 1370202"/>
              <a:gd name="T17" fmla="*/ 172888 h 231955"/>
              <a:gd name="T18" fmla="*/ 39311 w 1370202"/>
              <a:gd name="T19" fmla="*/ 172888 h 231955"/>
              <a:gd name="T20" fmla="*/ 35374 w 1370202"/>
              <a:gd name="T21" fmla="*/ 136113 h 231955"/>
              <a:gd name="T22" fmla="*/ 105024 w 1370202"/>
              <a:gd name="T23" fmla="*/ 128951 h 231955"/>
              <a:gd name="T24" fmla="*/ 154652 w 1370202"/>
              <a:gd name="T25" fmla="*/ 93415 h 231955"/>
              <a:gd name="T26" fmla="*/ 161604 w 1370202"/>
              <a:gd name="T27" fmla="*/ 83953 h 231955"/>
              <a:gd name="T28" fmla="*/ 161516 w 1370202"/>
              <a:gd name="T29" fmla="*/ 72567 h 231955"/>
              <a:gd name="T30" fmla="*/ 151431 w 1370202"/>
              <a:gd name="T31" fmla="*/ 62707 h 231955"/>
              <a:gd name="T32" fmla="*/ 140778 w 1370202"/>
              <a:gd name="T33" fmla="*/ 60299 h 231955"/>
              <a:gd name="T34" fmla="*/ 105024 w 1370202"/>
              <a:gd name="T35" fmla="*/ 128951 h 231955"/>
              <a:gd name="T36" fmla="*/ 35374 w 1370202"/>
              <a:gd name="T37" fmla="*/ 136113 h 231955"/>
              <a:gd name="T38" fmla="*/ 39311 w 1370202"/>
              <a:gd name="T39" fmla="*/ 172888 h 231955"/>
              <a:gd name="T40" fmla="*/ 72907 w 1370202"/>
              <a:gd name="T41" fmla="*/ 169432 h 231955"/>
              <a:gd name="T42" fmla="*/ 48509 w 1370202"/>
              <a:gd name="T43" fmla="*/ 169432 h 231955"/>
              <a:gd name="T44" fmla="*/ 45116 w 1370202"/>
              <a:gd name="T45" fmla="*/ 137594 h 231955"/>
              <a:gd name="T46" fmla="*/ 92967 w 1370202"/>
              <a:gd name="T47" fmla="*/ 137594 h 231955"/>
              <a:gd name="T48" fmla="*/ 105024 w 1370202"/>
              <a:gd name="T49" fmla="*/ 128951 h 231955"/>
              <a:gd name="T50" fmla="*/ 106762 w 1370202"/>
              <a:gd name="T51" fmla="*/ 165952 h 231955"/>
              <a:gd name="T52" fmla="*/ 39311 w 1370202"/>
              <a:gd name="T53" fmla="*/ 172888 h 231955"/>
              <a:gd name="T54" fmla="*/ 121851 w 1370202"/>
              <a:gd name="T55" fmla="*/ 172888 h 231955"/>
              <a:gd name="T56" fmla="*/ 106762 w 1370202"/>
              <a:gd name="T57" fmla="*/ 165952 h 231955"/>
              <a:gd name="T58" fmla="*/ 45116 w 1370202"/>
              <a:gd name="T59" fmla="*/ 137594 h 231955"/>
              <a:gd name="T60" fmla="*/ 48509 w 1370202"/>
              <a:gd name="T61" fmla="*/ 169432 h 231955"/>
              <a:gd name="T62" fmla="*/ 74267 w 1370202"/>
              <a:gd name="T63" fmla="*/ 151001 h 231955"/>
              <a:gd name="T64" fmla="*/ 45116 w 1370202"/>
              <a:gd name="T65" fmla="*/ 137594 h 231955"/>
              <a:gd name="T66" fmla="*/ 74267 w 1370202"/>
              <a:gd name="T67" fmla="*/ 151001 h 231955"/>
              <a:gd name="T68" fmla="*/ 48509 w 1370202"/>
              <a:gd name="T69" fmla="*/ 169432 h 231955"/>
              <a:gd name="T70" fmla="*/ 72907 w 1370202"/>
              <a:gd name="T71" fmla="*/ 169432 h 231955"/>
              <a:gd name="T72" fmla="*/ 106762 w 1370202"/>
              <a:gd name="T73" fmla="*/ 165952 h 231955"/>
              <a:gd name="T74" fmla="*/ 74267 w 1370202"/>
              <a:gd name="T75" fmla="*/ 151001 h 231955"/>
              <a:gd name="T76" fmla="*/ 1359147 w 1370202"/>
              <a:gd name="T77" fmla="*/ 0 h 231955"/>
              <a:gd name="T78" fmla="*/ 105024 w 1370202"/>
              <a:gd name="T79" fmla="*/ 128951 h 231955"/>
              <a:gd name="T80" fmla="*/ 74267 w 1370202"/>
              <a:gd name="T81" fmla="*/ 151001 h 231955"/>
              <a:gd name="T82" fmla="*/ 106762 w 1370202"/>
              <a:gd name="T83" fmla="*/ 165952 h 231955"/>
              <a:gd name="T84" fmla="*/ 1363190 w 1370202"/>
              <a:gd name="T85" fmla="*/ 36772 h 231955"/>
              <a:gd name="T86" fmla="*/ 1359147 w 1370202"/>
              <a:gd name="T87" fmla="*/ 0 h 231955"/>
              <a:gd name="T88" fmla="*/ 92967 w 1370202"/>
              <a:gd name="T89" fmla="*/ 137594 h 231955"/>
              <a:gd name="T90" fmla="*/ 45116 w 1370202"/>
              <a:gd name="T91" fmla="*/ 137594 h 231955"/>
              <a:gd name="T92" fmla="*/ 74267 w 1370202"/>
              <a:gd name="T93" fmla="*/ 151001 h 231955"/>
              <a:gd name="T94" fmla="*/ 92967 w 1370202"/>
              <a:gd name="T95" fmla="*/ 137594 h 2319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70202"/>
              <a:gd name="T145" fmla="*/ 0 h 231955"/>
              <a:gd name="T146" fmla="*/ 1370202 w 1370202"/>
              <a:gd name="T147" fmla="*/ 231955 h 2319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70202" h="231955">
                <a:moveTo>
                  <a:pt x="141518" y="62056"/>
                </a:moveTo>
                <a:lnTo>
                  <a:pt x="132969" y="65404"/>
                </a:lnTo>
                <a:lnTo>
                  <a:pt x="0" y="162940"/>
                </a:lnTo>
                <a:lnTo>
                  <a:pt x="150368" y="230758"/>
                </a:lnTo>
                <a:lnTo>
                  <a:pt x="162414" y="231955"/>
                </a:lnTo>
                <a:lnTo>
                  <a:pt x="172542" y="225876"/>
                </a:lnTo>
                <a:lnTo>
                  <a:pt x="176235" y="212252"/>
                </a:lnTo>
                <a:lnTo>
                  <a:pt x="173152" y="201785"/>
                </a:lnTo>
                <a:lnTo>
                  <a:pt x="122480" y="177926"/>
                </a:lnTo>
                <a:lnTo>
                  <a:pt x="39496" y="177926"/>
                </a:lnTo>
                <a:lnTo>
                  <a:pt x="35559" y="140080"/>
                </a:lnTo>
                <a:lnTo>
                  <a:pt x="105579" y="132709"/>
                </a:lnTo>
                <a:lnTo>
                  <a:pt x="155448" y="96138"/>
                </a:lnTo>
                <a:lnTo>
                  <a:pt x="162426" y="86400"/>
                </a:lnTo>
                <a:lnTo>
                  <a:pt x="162334" y="74683"/>
                </a:lnTo>
                <a:lnTo>
                  <a:pt x="152208" y="64535"/>
                </a:lnTo>
                <a:lnTo>
                  <a:pt x="141518" y="62056"/>
                </a:lnTo>
                <a:close/>
              </a:path>
              <a:path w="1370202" h="231955">
                <a:moveTo>
                  <a:pt x="105579" y="132709"/>
                </a:moveTo>
                <a:lnTo>
                  <a:pt x="35559" y="140080"/>
                </a:lnTo>
                <a:lnTo>
                  <a:pt x="39496" y="177926"/>
                </a:lnTo>
                <a:lnTo>
                  <a:pt x="73277" y="174370"/>
                </a:lnTo>
                <a:lnTo>
                  <a:pt x="48768" y="174370"/>
                </a:lnTo>
                <a:lnTo>
                  <a:pt x="45338" y="141604"/>
                </a:lnTo>
                <a:lnTo>
                  <a:pt x="93448" y="141604"/>
                </a:lnTo>
                <a:lnTo>
                  <a:pt x="105579" y="132709"/>
                </a:lnTo>
                <a:close/>
              </a:path>
              <a:path w="1370202" h="231955">
                <a:moveTo>
                  <a:pt x="107317" y="170787"/>
                </a:moveTo>
                <a:lnTo>
                  <a:pt x="39496" y="177926"/>
                </a:lnTo>
                <a:lnTo>
                  <a:pt x="122480" y="177926"/>
                </a:lnTo>
                <a:lnTo>
                  <a:pt x="107317" y="170787"/>
                </a:lnTo>
                <a:close/>
              </a:path>
              <a:path w="1370202" h="231955">
                <a:moveTo>
                  <a:pt x="45338" y="141604"/>
                </a:moveTo>
                <a:lnTo>
                  <a:pt x="48768" y="174370"/>
                </a:lnTo>
                <a:lnTo>
                  <a:pt x="74637" y="155400"/>
                </a:lnTo>
                <a:lnTo>
                  <a:pt x="45338" y="141604"/>
                </a:lnTo>
                <a:close/>
              </a:path>
              <a:path w="1370202" h="231955">
                <a:moveTo>
                  <a:pt x="74637" y="155400"/>
                </a:moveTo>
                <a:lnTo>
                  <a:pt x="48768" y="174370"/>
                </a:lnTo>
                <a:lnTo>
                  <a:pt x="73277" y="174370"/>
                </a:lnTo>
                <a:lnTo>
                  <a:pt x="107317" y="170787"/>
                </a:lnTo>
                <a:lnTo>
                  <a:pt x="74637" y="155400"/>
                </a:lnTo>
                <a:close/>
              </a:path>
              <a:path w="1370202" h="231955">
                <a:moveTo>
                  <a:pt x="1366139" y="0"/>
                </a:moveTo>
                <a:lnTo>
                  <a:pt x="105579" y="132709"/>
                </a:lnTo>
                <a:lnTo>
                  <a:pt x="74637" y="155400"/>
                </a:lnTo>
                <a:lnTo>
                  <a:pt x="107317" y="170787"/>
                </a:lnTo>
                <a:lnTo>
                  <a:pt x="1370202" y="37845"/>
                </a:lnTo>
                <a:lnTo>
                  <a:pt x="1366139" y="0"/>
                </a:lnTo>
                <a:close/>
              </a:path>
              <a:path w="1370202" h="231955">
                <a:moveTo>
                  <a:pt x="93448" y="141604"/>
                </a:moveTo>
                <a:lnTo>
                  <a:pt x="45338" y="141604"/>
                </a:lnTo>
                <a:lnTo>
                  <a:pt x="74637" y="155400"/>
                </a:lnTo>
                <a:lnTo>
                  <a:pt x="93448" y="141604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41" name="object 31"/>
          <p:cNvSpPr>
            <a:spLocks noChangeArrowheads="1"/>
          </p:cNvSpPr>
          <p:nvPr/>
        </p:nvSpPr>
        <p:spPr bwMode="auto">
          <a:xfrm>
            <a:off x="5654675" y="2230438"/>
            <a:ext cx="1697038" cy="42545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2" name="object 32"/>
          <p:cNvSpPr>
            <a:spLocks/>
          </p:cNvSpPr>
          <p:nvPr/>
        </p:nvSpPr>
        <p:spPr bwMode="auto">
          <a:xfrm>
            <a:off x="5697538" y="2257425"/>
            <a:ext cx="1441450" cy="233363"/>
          </a:xfrm>
          <a:custGeom>
            <a:avLst/>
            <a:gdLst>
              <a:gd name="T0" fmla="*/ 1313164 w 1442084"/>
              <a:gd name="T1" fmla="*/ 188457 h 232765"/>
              <a:gd name="T2" fmla="*/ 1248679 w 1442084"/>
              <a:gd name="T3" fmla="*/ 222832 h 232765"/>
              <a:gd name="T4" fmla="*/ 1245672 w 1442084"/>
              <a:gd name="T5" fmla="*/ 234348 h 232765"/>
              <a:gd name="T6" fmla="*/ 1249329 w 1442084"/>
              <a:gd name="T7" fmla="*/ 249356 h 232765"/>
              <a:gd name="T8" fmla="*/ 1259355 w 1442084"/>
              <a:gd name="T9" fmla="*/ 255947 h 232765"/>
              <a:gd name="T10" fmla="*/ 1271243 w 1442084"/>
              <a:gd name="T11" fmla="*/ 254576 h 232765"/>
              <a:gd name="T12" fmla="*/ 1386019 w 1442084"/>
              <a:gd name="T13" fmla="*/ 195924 h 232765"/>
              <a:gd name="T14" fmla="*/ 1379952 w 1442084"/>
              <a:gd name="T15" fmla="*/ 195924 h 232765"/>
              <a:gd name="T16" fmla="*/ 1313164 w 1442084"/>
              <a:gd name="T17" fmla="*/ 188457 h 232765"/>
              <a:gd name="T18" fmla="*/ 1345319 w 1442084"/>
              <a:gd name="T19" fmla="*/ 171316 h 232765"/>
              <a:gd name="T20" fmla="*/ 1313164 w 1442084"/>
              <a:gd name="T21" fmla="*/ 188457 h 232765"/>
              <a:gd name="T22" fmla="*/ 1379952 w 1442084"/>
              <a:gd name="T23" fmla="*/ 195924 h 232765"/>
              <a:gd name="T24" fmla="*/ 1380302 w 1442084"/>
              <a:gd name="T25" fmla="*/ 192016 h 232765"/>
              <a:gd name="T26" fmla="*/ 1370830 w 1442084"/>
              <a:gd name="T27" fmla="*/ 192016 h 232765"/>
              <a:gd name="T28" fmla="*/ 1345319 w 1442084"/>
              <a:gd name="T29" fmla="*/ 171316 h 232765"/>
              <a:gd name="T30" fmla="*/ 1279172 w 1442084"/>
              <a:gd name="T31" fmla="*/ 69036 h 232765"/>
              <a:gd name="T32" fmla="*/ 1268637 w 1442084"/>
              <a:gd name="T33" fmla="*/ 71759 h 232765"/>
              <a:gd name="T34" fmla="*/ 1258697 w 1442084"/>
              <a:gd name="T35" fmla="*/ 82942 h 232765"/>
              <a:gd name="T36" fmla="*/ 1258603 w 1442084"/>
              <a:gd name="T37" fmla="*/ 95823 h 232765"/>
              <a:gd name="T38" fmla="*/ 1265496 w 1442084"/>
              <a:gd name="T39" fmla="*/ 106549 h 232765"/>
              <a:gd name="T40" fmla="*/ 1314685 w 1442084"/>
              <a:gd name="T41" fmla="*/ 146460 h 232765"/>
              <a:gd name="T42" fmla="*/ 1383700 w 1442084"/>
              <a:gd name="T43" fmla="*/ 154168 h 232765"/>
              <a:gd name="T44" fmla="*/ 1379952 w 1442084"/>
              <a:gd name="T45" fmla="*/ 195924 h 232765"/>
              <a:gd name="T46" fmla="*/ 1386019 w 1442084"/>
              <a:gd name="T47" fmla="*/ 195924 h 232765"/>
              <a:gd name="T48" fmla="*/ 1418812 w 1442084"/>
              <a:gd name="T49" fmla="*/ 179167 h 232765"/>
              <a:gd name="T50" fmla="*/ 1287486 w 1442084"/>
              <a:gd name="T51" fmla="*/ 72617 h 232765"/>
              <a:gd name="T52" fmla="*/ 1279172 w 1442084"/>
              <a:gd name="T53" fmla="*/ 69036 h 232765"/>
              <a:gd name="T54" fmla="*/ 1374079 w 1442084"/>
              <a:gd name="T55" fmla="*/ 155992 h 232765"/>
              <a:gd name="T56" fmla="*/ 1345319 w 1442084"/>
              <a:gd name="T57" fmla="*/ 171316 h 232765"/>
              <a:gd name="T58" fmla="*/ 1370830 w 1442084"/>
              <a:gd name="T59" fmla="*/ 192016 h 232765"/>
              <a:gd name="T60" fmla="*/ 1374079 w 1442084"/>
              <a:gd name="T61" fmla="*/ 155992 h 232765"/>
              <a:gd name="T62" fmla="*/ 1383537 w 1442084"/>
              <a:gd name="T63" fmla="*/ 155992 h 232765"/>
              <a:gd name="T64" fmla="*/ 1374079 w 1442084"/>
              <a:gd name="T65" fmla="*/ 155992 h 232765"/>
              <a:gd name="T66" fmla="*/ 1370830 w 1442084"/>
              <a:gd name="T67" fmla="*/ 192016 h 232765"/>
              <a:gd name="T68" fmla="*/ 1380302 w 1442084"/>
              <a:gd name="T69" fmla="*/ 192016 h 232765"/>
              <a:gd name="T70" fmla="*/ 1383537 w 1442084"/>
              <a:gd name="T71" fmla="*/ 155992 h 232765"/>
              <a:gd name="T72" fmla="*/ 3736 w 1442084"/>
              <a:gd name="T73" fmla="*/ 0 h 232765"/>
              <a:gd name="T74" fmla="*/ 0 w 1442084"/>
              <a:gd name="T75" fmla="*/ 41613 h 232765"/>
              <a:gd name="T76" fmla="*/ 1313164 w 1442084"/>
              <a:gd name="T77" fmla="*/ 188457 h 232765"/>
              <a:gd name="T78" fmla="*/ 1345319 w 1442084"/>
              <a:gd name="T79" fmla="*/ 171316 h 232765"/>
              <a:gd name="T80" fmla="*/ 1314685 w 1442084"/>
              <a:gd name="T81" fmla="*/ 146460 h 232765"/>
              <a:gd name="T82" fmla="*/ 3736 w 1442084"/>
              <a:gd name="T83" fmla="*/ 0 h 232765"/>
              <a:gd name="T84" fmla="*/ 1314685 w 1442084"/>
              <a:gd name="T85" fmla="*/ 146460 h 232765"/>
              <a:gd name="T86" fmla="*/ 1345319 w 1442084"/>
              <a:gd name="T87" fmla="*/ 171316 h 232765"/>
              <a:gd name="T88" fmla="*/ 1374079 w 1442084"/>
              <a:gd name="T89" fmla="*/ 155992 h 232765"/>
              <a:gd name="T90" fmla="*/ 1383537 w 1442084"/>
              <a:gd name="T91" fmla="*/ 155992 h 232765"/>
              <a:gd name="T92" fmla="*/ 1383700 w 1442084"/>
              <a:gd name="T93" fmla="*/ 154168 h 232765"/>
              <a:gd name="T94" fmla="*/ 1314685 w 1442084"/>
              <a:gd name="T95" fmla="*/ 146460 h 23276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42084"/>
              <a:gd name="T145" fmla="*/ 0 h 232765"/>
              <a:gd name="T146" fmla="*/ 1442084 w 1442084"/>
              <a:gd name="T147" fmla="*/ 232765 h 23276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42084" h="232765">
                <a:moveTo>
                  <a:pt x="1334705" y="171389"/>
                </a:moveTo>
                <a:lnTo>
                  <a:pt x="1269162" y="202650"/>
                </a:lnTo>
                <a:lnTo>
                  <a:pt x="1266105" y="213125"/>
                </a:lnTo>
                <a:lnTo>
                  <a:pt x="1269822" y="226772"/>
                </a:lnTo>
                <a:lnTo>
                  <a:pt x="1280015" y="232765"/>
                </a:lnTo>
                <a:lnTo>
                  <a:pt x="1292097" y="231520"/>
                </a:lnTo>
                <a:lnTo>
                  <a:pt x="1408754" y="178180"/>
                </a:lnTo>
                <a:lnTo>
                  <a:pt x="1402588" y="178180"/>
                </a:lnTo>
                <a:lnTo>
                  <a:pt x="1334705" y="171389"/>
                </a:lnTo>
                <a:close/>
              </a:path>
              <a:path w="1442084" h="232765">
                <a:moveTo>
                  <a:pt x="1367387" y="155800"/>
                </a:moveTo>
                <a:lnTo>
                  <a:pt x="1334705" y="171389"/>
                </a:lnTo>
                <a:lnTo>
                  <a:pt x="1402588" y="178180"/>
                </a:lnTo>
                <a:lnTo>
                  <a:pt x="1402944" y="174625"/>
                </a:lnTo>
                <a:lnTo>
                  <a:pt x="1393316" y="174625"/>
                </a:lnTo>
                <a:lnTo>
                  <a:pt x="1367387" y="155800"/>
                </a:lnTo>
                <a:close/>
              </a:path>
              <a:path w="1442084" h="232765">
                <a:moveTo>
                  <a:pt x="1300156" y="62784"/>
                </a:moveTo>
                <a:lnTo>
                  <a:pt x="1289445" y="65260"/>
                </a:lnTo>
                <a:lnTo>
                  <a:pt x="1279344" y="75431"/>
                </a:lnTo>
                <a:lnTo>
                  <a:pt x="1279248" y="87145"/>
                </a:lnTo>
                <a:lnTo>
                  <a:pt x="1286256" y="96900"/>
                </a:lnTo>
                <a:lnTo>
                  <a:pt x="1336250" y="133195"/>
                </a:lnTo>
                <a:lnTo>
                  <a:pt x="1406397" y="140207"/>
                </a:lnTo>
                <a:lnTo>
                  <a:pt x="1402588" y="178180"/>
                </a:lnTo>
                <a:lnTo>
                  <a:pt x="1408754" y="178180"/>
                </a:lnTo>
                <a:lnTo>
                  <a:pt x="1442085" y="162940"/>
                </a:lnTo>
                <a:lnTo>
                  <a:pt x="1308608" y="66039"/>
                </a:lnTo>
                <a:lnTo>
                  <a:pt x="1300156" y="62784"/>
                </a:lnTo>
                <a:close/>
              </a:path>
              <a:path w="1442084" h="232765">
                <a:moveTo>
                  <a:pt x="1396618" y="141858"/>
                </a:moveTo>
                <a:lnTo>
                  <a:pt x="1367387" y="155800"/>
                </a:lnTo>
                <a:lnTo>
                  <a:pt x="1393316" y="174625"/>
                </a:lnTo>
                <a:lnTo>
                  <a:pt x="1396618" y="141858"/>
                </a:lnTo>
                <a:close/>
              </a:path>
              <a:path w="1442084" h="232765">
                <a:moveTo>
                  <a:pt x="1406232" y="141858"/>
                </a:moveTo>
                <a:lnTo>
                  <a:pt x="1396618" y="141858"/>
                </a:lnTo>
                <a:lnTo>
                  <a:pt x="1393316" y="174625"/>
                </a:lnTo>
                <a:lnTo>
                  <a:pt x="1402944" y="174625"/>
                </a:lnTo>
                <a:lnTo>
                  <a:pt x="1406232" y="141858"/>
                </a:lnTo>
                <a:close/>
              </a:path>
              <a:path w="1442084" h="232765">
                <a:moveTo>
                  <a:pt x="3810" y="0"/>
                </a:moveTo>
                <a:lnTo>
                  <a:pt x="0" y="37845"/>
                </a:lnTo>
                <a:lnTo>
                  <a:pt x="1334705" y="171389"/>
                </a:lnTo>
                <a:lnTo>
                  <a:pt x="1367387" y="155800"/>
                </a:lnTo>
                <a:lnTo>
                  <a:pt x="1336250" y="133195"/>
                </a:lnTo>
                <a:lnTo>
                  <a:pt x="3810" y="0"/>
                </a:lnTo>
                <a:close/>
              </a:path>
              <a:path w="1442084" h="232765">
                <a:moveTo>
                  <a:pt x="1336250" y="133195"/>
                </a:moveTo>
                <a:lnTo>
                  <a:pt x="1367387" y="155800"/>
                </a:lnTo>
                <a:lnTo>
                  <a:pt x="1396618" y="141858"/>
                </a:lnTo>
                <a:lnTo>
                  <a:pt x="1406232" y="141858"/>
                </a:lnTo>
                <a:lnTo>
                  <a:pt x="1406397" y="140207"/>
                </a:lnTo>
                <a:lnTo>
                  <a:pt x="1336250" y="133195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43" name="object 33"/>
          <p:cNvSpPr>
            <a:spLocks noChangeArrowheads="1"/>
          </p:cNvSpPr>
          <p:nvPr/>
        </p:nvSpPr>
        <p:spPr bwMode="auto">
          <a:xfrm>
            <a:off x="4356100" y="3197225"/>
            <a:ext cx="233363" cy="2111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4" name="object 34"/>
          <p:cNvSpPr>
            <a:spLocks noChangeArrowheads="1"/>
          </p:cNvSpPr>
          <p:nvPr/>
        </p:nvSpPr>
        <p:spPr bwMode="auto">
          <a:xfrm>
            <a:off x="7380288" y="3197225"/>
            <a:ext cx="233362" cy="2111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53988" y="396876"/>
            <a:ext cx="8831263" cy="49212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Федеральные, региональные и местные налоги</a:t>
            </a:r>
          </a:p>
        </p:txBody>
      </p:sp>
      <p:sp>
        <p:nvSpPr>
          <p:cNvPr id="13346" name="Номер слайда 3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F4CA37-0576-4CC3-93C1-8CF8D1A64C9C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761" y="39894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43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36451</TotalTime>
  <Words>6690</Words>
  <Application>Microsoft Office PowerPoint</Application>
  <PresentationFormat>Экран (4:3)</PresentationFormat>
  <Paragraphs>1929</Paragraphs>
  <Slides>52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3" baseType="lpstr">
      <vt:lpstr>Arial Narrow</vt:lpstr>
      <vt:lpstr>Wingdings</vt:lpstr>
      <vt:lpstr>Arial</vt:lpstr>
      <vt:lpstr>Times New Roman CYR</vt:lpstr>
      <vt:lpstr>Arial Black</vt:lpstr>
      <vt:lpstr>Symbol</vt:lpstr>
      <vt:lpstr>Calibri</vt:lpstr>
      <vt:lpstr>Arial CYR</vt:lpstr>
      <vt:lpstr>Times New Roman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– это безвозмездные и безвозвратные поступления денежных средств в бюджет.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какого бюджета происходит финансирование?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Новгородская область</dc:title>
  <dc:creator>Отдел ИТО</dc:creator>
  <cp:lastModifiedBy>Снежкова Е.Г.</cp:lastModifiedBy>
  <cp:revision>2104</cp:revision>
  <cp:lastPrinted>2019-03-12T06:26:00Z</cp:lastPrinted>
  <dcterms:created xsi:type="dcterms:W3CDTF">2006-02-21T09:26:22Z</dcterms:created>
  <dcterms:modified xsi:type="dcterms:W3CDTF">2019-03-12T06:44:14Z</dcterms:modified>
</cp:coreProperties>
</file>