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33"/>
  </p:notesMasterIdLst>
  <p:handoutMasterIdLst>
    <p:handoutMasterId r:id="rId34"/>
  </p:handout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298" r:id="rId18"/>
    <p:sldId id="299" r:id="rId19"/>
    <p:sldId id="303" r:id="rId20"/>
    <p:sldId id="304" r:id="rId21"/>
    <p:sldId id="305" r:id="rId22"/>
    <p:sldId id="310" r:id="rId23"/>
    <p:sldId id="306" r:id="rId24"/>
    <p:sldId id="307" r:id="rId25"/>
    <p:sldId id="309" r:id="rId26"/>
    <p:sldId id="311" r:id="rId27"/>
    <p:sldId id="313" r:id="rId28"/>
    <p:sldId id="314" r:id="rId29"/>
    <p:sldId id="315" r:id="rId30"/>
    <p:sldId id="288" r:id="rId31"/>
    <p:sldId id="316" r:id="rId32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9966"/>
    <a:srgbClr val="FEEC02"/>
    <a:srgbClr val="00CC99"/>
    <a:srgbClr val="9900CC"/>
    <a:srgbClr val="FF6600"/>
    <a:srgbClr val="F3E5EF"/>
    <a:srgbClr val="FF00FF"/>
    <a:srgbClr val="4BFF9C"/>
    <a:srgbClr val="09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09" autoAdjust="0"/>
  </p:normalViewPr>
  <p:slideViewPr>
    <p:cSldViewPr>
      <p:cViewPr varScale="1">
        <p:scale>
          <a:sx n="79" d="100"/>
          <a:sy n="79" d="100"/>
        </p:scale>
        <p:origin x="29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7.0219961669660391E-3"/>
          <c:y val="9.9480612145613934E-2"/>
          <c:w val="0.93378601751738954"/>
          <c:h val="0.945152518487035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651">
              <a:solidFill>
                <a:srgbClr val="000000"/>
              </a:solidFill>
              <a:prstDash val="solid"/>
            </a:ln>
          </c:spPr>
          <c:explosion val="4"/>
          <c:dPt>
            <c:idx val="0"/>
            <c:bubble3D val="0"/>
            <c:explosion val="2"/>
            <c:spPr>
              <a:solidFill>
                <a:srgbClr val="00D66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107950"/>
                <a:bevelB/>
              </a:sp3d>
            </c:spPr>
          </c:dPt>
          <c:dPt>
            <c:idx val="1"/>
            <c:bubble3D val="0"/>
            <c:explosion val="0"/>
            <c:spPr>
              <a:solidFill>
                <a:srgbClr val="954EC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107950"/>
                <a:bevelB/>
              </a:sp3d>
            </c:spPr>
          </c:dPt>
          <c:dPt>
            <c:idx val="2"/>
            <c:bubble3D val="0"/>
            <c:explosion val="11"/>
            <c:spPr>
              <a:solidFill>
                <a:srgbClr val="F579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107950"/>
                <a:bevelB/>
              </a:sp3d>
            </c:spPr>
          </c:dPt>
          <c:dPt>
            <c:idx val="3"/>
            <c:bubble3D val="0"/>
            <c:explosion val="14"/>
            <c:spPr>
              <a:solidFill>
                <a:srgbClr val="2B3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107950"/>
                <a:bevelB/>
              </a:sp3d>
            </c:spPr>
          </c:dPt>
          <c:dPt>
            <c:idx val="4"/>
            <c:bubble3D val="0"/>
            <c:explosion val="7"/>
            <c:spPr>
              <a:solidFill>
                <a:srgbClr val="CD11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0" h="107950"/>
                <a:bevelB/>
              </a:sp3d>
            </c:spPr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проч.налог</c:v>
                </c:pt>
                <c:pt idx="4">
                  <c:v>неналог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72836</c:v>
                </c:pt>
                <c:pt idx="1">
                  <c:v>6315</c:v>
                </c:pt>
                <c:pt idx="2">
                  <c:v>4700</c:v>
                </c:pt>
                <c:pt idx="3">
                  <c:v>486</c:v>
                </c:pt>
                <c:pt idx="4">
                  <c:v>9195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228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поступлений  налоговых и неналоговых доходов бюджета Любытинского муниципального района</a:t>
            </a:r>
          </a:p>
        </c:rich>
      </c:tx>
      <c:layout>
        <c:manualLayout>
          <c:xMode val="edge"/>
          <c:yMode val="edge"/>
          <c:x val="0.12772529413666517"/>
          <c:y val="2.7113727901129477E-5"/>
        </c:manualLayout>
      </c:layout>
      <c:overlay val="0"/>
    </c:title>
    <c:autoTitleDeleted val="0"/>
    <c:view3D>
      <c:rotX val="13"/>
      <c:hPercent val="47"/>
      <c:rotY val="41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2567376053348"/>
          <c:y val="0.31620245424627036"/>
          <c:w val="0.89027434042173059"/>
          <c:h val="0.57181021625752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506212768960258E-3"/>
                  <c:y val="-1.07216030776646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68122879337619E-2"/>
                  <c:y val="7.7260444088928903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56,6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649867982334919E-3"/>
                  <c:y val="-5.383766594225464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57,8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75546447284082E-2"/>
                  <c:y val="2.86461839417284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62,8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081910641118289E-2"/>
                  <c:y val="-6.855213055909269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77,3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68589485790158E-2"/>
                  <c:y val="-2.003000191560375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77,5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397460128397776E-2"/>
                  <c:y val="-3.037588626516244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94,1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429288729402206E-2"/>
                  <c:y val="-4.008393006837589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93,5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2014 год</c:v>
                </c:pt>
                <c:pt idx="7">
                  <c:v>2015 год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54066</c:v>
                </c:pt>
                <c:pt idx="1">
                  <c:v>56640</c:v>
                </c:pt>
                <c:pt idx="2">
                  <c:v>57797</c:v>
                </c:pt>
                <c:pt idx="3">
                  <c:v>62792</c:v>
                </c:pt>
                <c:pt idx="4">
                  <c:v>77342</c:v>
                </c:pt>
                <c:pt idx="5">
                  <c:v>77515</c:v>
                </c:pt>
                <c:pt idx="6">
                  <c:v>94123</c:v>
                </c:pt>
                <c:pt idx="7">
                  <c:v>93532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98096048"/>
        <c:axId val="198096440"/>
        <c:axId val="0"/>
      </c:bar3DChart>
      <c:catAx>
        <c:axId val="19809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98096440"/>
        <c:crosses val="autoZero"/>
        <c:auto val="1"/>
        <c:lblAlgn val="ctr"/>
        <c:lblOffset val="100"/>
        <c:noMultiLvlLbl val="0"/>
      </c:catAx>
      <c:valAx>
        <c:axId val="198096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8096048"/>
        <c:crosses val="autoZero"/>
        <c:crossBetween val="between"/>
        <c:dispUnits>
          <c:builtInUnit val="thousands"/>
        </c:dispUnits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3265467353712"/>
          <c:y val="5.0799324331725307E-2"/>
          <c:w val="0.6820102103927963"/>
          <c:h val="0.865570296571116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147507</c:v>
                </c:pt>
                <c:pt idx="1">
                  <c:v>147001</c:v>
                </c:pt>
                <c:pt idx="2">
                  <c:v>121498</c:v>
                </c:pt>
                <c:pt idx="3">
                  <c:v>149623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34340</c:v>
                </c:pt>
                <c:pt idx="1">
                  <c:v>45153</c:v>
                </c:pt>
                <c:pt idx="2">
                  <c:v>23629</c:v>
                </c:pt>
                <c:pt idx="3">
                  <c:v>30688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19165</c:v>
                </c:pt>
                <c:pt idx="1">
                  <c:v>0</c:v>
                </c:pt>
                <c:pt idx="2">
                  <c:v>156.9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8055056"/>
        <c:axId val="198055448"/>
        <c:axId val="0"/>
      </c:bar3DChart>
      <c:catAx>
        <c:axId val="19805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8055448"/>
        <c:crosses val="autoZero"/>
        <c:auto val="1"/>
        <c:lblAlgn val="ctr"/>
        <c:lblOffset val="100"/>
        <c:noMultiLvlLbl val="0"/>
      </c:catAx>
      <c:valAx>
        <c:axId val="198055448"/>
        <c:scaling>
          <c:orientation val="minMax"/>
        </c:scaling>
        <c:delete val="0"/>
        <c:axPos val="l"/>
        <c:majorGridlines>
          <c:spPr>
            <a:effectLst>
              <a:innerShdw blurRad="114300">
                <a:prstClr val="black"/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crossAx val="198055056"/>
        <c:crosses val="autoZero"/>
        <c:crossBetween val="between"/>
        <c:dispUnits>
          <c:builtInUnit val="thousands"/>
        </c:dispUnits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8136396465523017"/>
          <c:y val="0.25402496285597437"/>
          <c:w val="0.17728312963199788"/>
          <c:h val="0.60621741808901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88893999546619"/>
          <c:y val="3.6828491974183787E-2"/>
          <c:w val="0.7451110600045342"/>
          <c:h val="0.8632005574336149"/>
        </c:manualLayout>
      </c:layout>
      <c:pie3DChart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расходы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4BFF9C"/>
              </a:solidFill>
            </c:spPr>
          </c:dPt>
          <c:dPt>
            <c:idx val="3"/>
            <c:bubble3D val="0"/>
            <c:spPr>
              <a:solidFill>
                <a:srgbClr val="9D6E61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5"/>
            <c:bubble3D val="0"/>
            <c:explosion val="4"/>
            <c:spPr>
              <a:solidFill>
                <a:srgbClr val="FF00FF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explosion val="5"/>
            <c:spPr>
              <a:solidFill>
                <a:srgbClr val="92D050"/>
              </a:solidFill>
            </c:spPr>
          </c:dPt>
          <c:dPt>
            <c:idx val="8"/>
            <c:bubble3D val="0"/>
            <c:spPr>
              <a:solidFill>
                <a:srgbClr val="6600FF"/>
              </a:solidFill>
            </c:spPr>
          </c:dPt>
          <c:dPt>
            <c:idx val="9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0"/>
            <c:bubble3D val="0"/>
            <c:spPr>
              <a:solidFill>
                <a:srgbClr val="9900CC"/>
              </a:solidFill>
            </c:spPr>
          </c:dPt>
          <c:dPt>
            <c:idx val="11"/>
            <c:bubble3D val="0"/>
          </c:dPt>
          <c:cat>
            <c:strRef>
              <c:f>Sheet1!$B$1:$M$1</c:f>
              <c:strCache>
                <c:ptCount val="11"/>
                <c:pt idx="0">
                  <c:v>Общегосударственные вопросы 27,1 млн. рублей - 9,4%</c:v>
                </c:pt>
                <c:pt idx="1">
                  <c:v>Национальная оборона 0,4 млн.рублей - 0,1%</c:v>
                </c:pt>
                <c:pt idx="2">
                  <c:v>Национальная безопасность и правоохранительная деятельность 0,8 млн.рублей - 0,3%</c:v>
                </c:pt>
                <c:pt idx="3">
                  <c:v>Национальная экономика 11,9 млн.рублей - 4,1%</c:v>
                </c:pt>
                <c:pt idx="4">
                  <c:v>Жилищно-комунальное хозяйство 14,7 млн.рублей - 5,1%</c:v>
                </c:pt>
                <c:pt idx="5">
                  <c:v>Образование 114,1 млн.рублей - 39,6%</c:v>
                </c:pt>
                <c:pt idx="6">
                  <c:v>Культура 29,3 млн.рублей - 10,2%</c:v>
                </c:pt>
                <c:pt idx="7">
                  <c:v>Социальная политика 63,0 млн.рублей - 21,9%</c:v>
                </c:pt>
                <c:pt idx="8">
                  <c:v>Физическая культура и спорт 2,2 млн.рублей - 0,8%</c:v>
                </c:pt>
                <c:pt idx="9">
                  <c:v>Обслуживание муниципального долга 0,7 млн.рублей - 0,2%</c:v>
                </c:pt>
                <c:pt idx="10">
                  <c:v>Межбюджетные трансферты общего характера местным бюджетам 23,6 млн.рублей - 8,2%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27132</c:v>
                </c:pt>
                <c:pt idx="1">
                  <c:v>380</c:v>
                </c:pt>
                <c:pt idx="2">
                  <c:v>827</c:v>
                </c:pt>
                <c:pt idx="3">
                  <c:v>11890</c:v>
                </c:pt>
                <c:pt idx="4">
                  <c:v>14735</c:v>
                </c:pt>
                <c:pt idx="5">
                  <c:v>114129</c:v>
                </c:pt>
                <c:pt idx="6">
                  <c:v>29330</c:v>
                </c:pt>
                <c:pt idx="7">
                  <c:v>62988</c:v>
                </c:pt>
                <c:pt idx="8">
                  <c:v>2277</c:v>
                </c:pt>
                <c:pt idx="9">
                  <c:v>700</c:v>
                </c:pt>
                <c:pt idx="10">
                  <c:v>23594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2.027222433627024E-3"/>
          <c:y val="0"/>
          <c:w val="0.3347089306144424"/>
          <c:h val="0.99123136013449764"/>
        </c:manualLayout>
      </c:layout>
      <c:overlay val="0"/>
      <c:txPr>
        <a:bodyPr/>
        <a:lstStyle/>
        <a:p>
          <a:pPr>
            <a:defRPr sz="1033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9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46560846560913E-2"/>
          <c:y val="4.453441295546582E-2"/>
          <c:w val="0.94047619047619069"/>
          <c:h val="0.787449392712550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20000"/>
                    <a:lumOff val="80000"/>
                  </a:srgbClr>
                </a:gs>
                <a:gs pos="25000">
                  <a:srgbClr val="C0504D">
                    <a:lumMod val="75000"/>
                  </a:srgbClr>
                </a:gs>
                <a:gs pos="50000">
                  <a:srgbClr val="C0504D">
                    <a:lumMod val="20000"/>
                    <a:lumOff val="80000"/>
                  </a:srgbClr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  <a:tileRect/>
            </a:gradFill>
            <a:ln w="25480"/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3.8220398301515578E-4"/>
                  <c:y val="1.62940172310694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9074415047435E-4"/>
                  <c:y val="2.039884012654140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5771183400338E-3"/>
                  <c:y val="-2.59317906214611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249058422433746E-5"/>
                  <c:y val="3.2742539494827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668096377537608E-4"/>
                  <c:y val="2.713233648356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96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план на 01.10.2014 </c:v>
                </c:pt>
                <c:pt idx="3">
                  <c:v>2015 год проект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93.3</c:v>
                </c:pt>
                <c:pt idx="1">
                  <c:v>96.9</c:v>
                </c:pt>
                <c:pt idx="2">
                  <c:v>101.7</c:v>
                </c:pt>
                <c:pt idx="3">
                  <c:v>114.1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56624"/>
        <c:axId val="198057016"/>
      </c:barChart>
      <c:catAx>
        <c:axId val="19805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805701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98057016"/>
        <c:scaling>
          <c:orientation val="minMax"/>
          <c:max val="1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8056624"/>
        <c:crosses val="autoZero"/>
        <c:crossBetween val="between"/>
        <c:majorUnit val="10"/>
        <c:minorUnit val="5"/>
      </c:valAx>
      <c:spPr>
        <a:noFill/>
        <a:ln w="25471">
          <a:noFill/>
        </a:ln>
        <a:scene3d>
          <a:camera prst="orthographicFront"/>
          <a:lightRig rig="threePt" dir="t"/>
        </a:scene3d>
        <a:sp3d prstMaterial="softEdge">
          <a:bevelT w="127000" prst="artDeco"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2382051369632E-2"/>
          <c:y val="8.8544803282631784E-2"/>
          <c:w val="0.94047619047619069"/>
          <c:h val="0.787449392712550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20000"/>
                    <a:lumOff val="80000"/>
                  </a:srgbClr>
                </a:gs>
                <a:gs pos="25000">
                  <a:srgbClr val="1F497D">
                    <a:lumMod val="75000"/>
                  </a:srgbClr>
                </a:gs>
                <a:gs pos="50000">
                  <a:srgbClr val="1F497D">
                    <a:lumMod val="20000"/>
                    <a:lumOff val="80000"/>
                  </a:srgbClr>
                </a:gs>
                <a:gs pos="100000">
                  <a:schemeClr val="tx2">
                    <a:lumMod val="75000"/>
                  </a:schemeClr>
                </a:gs>
              </a:gsLst>
              <a:lin ang="2700000" scaled="0"/>
              <a:tileRect/>
            </a:gradFill>
            <a:ln w="25470"/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3.8220398301515589E-4"/>
                  <c:y val="1.62940172310694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907441504744E-4"/>
                  <c:y val="2.039884012654140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5771183400338E-3"/>
                  <c:y val="-2.593179062146116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249058422433746E-5"/>
                  <c:y val="3.2742539494827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66809637753763E-4"/>
                  <c:y val="2.7132336483565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9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план на 01.10.2014</c:v>
                </c:pt>
                <c:pt idx="3">
                  <c:v>2015 год проект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23.5</c:v>
                </c:pt>
                <c:pt idx="1">
                  <c:v>24.8</c:v>
                </c:pt>
                <c:pt idx="2">
                  <c:v>29</c:v>
                </c:pt>
                <c:pt idx="3">
                  <c:v>29.3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58192"/>
        <c:axId val="198058584"/>
      </c:barChart>
      <c:catAx>
        <c:axId val="19805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805858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98058584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8058192"/>
        <c:crosses val="autoZero"/>
        <c:crossBetween val="between"/>
        <c:majorUnit val="10"/>
        <c:minorUnit val="5"/>
      </c:valAx>
      <c:spPr>
        <a:noFill/>
        <a:ln w="25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71011329770793E-2"/>
          <c:y val="9.4660045857475672E-2"/>
          <c:w val="0.95622895622895621"/>
          <c:h val="0.781637717121588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соцполитика</c:v>
                </c:pt>
              </c:strCache>
            </c:strRef>
          </c:tx>
          <c:spPr>
            <a:gradFill flip="none" rotWithShape="1">
              <a:gsLst>
                <a:gs pos="0">
                  <a:srgbClr val="DEFFD1"/>
                </a:gs>
                <a:gs pos="25000">
                  <a:srgbClr val="009A46"/>
                </a:gs>
                <a:gs pos="50000">
                  <a:srgbClr val="D9FFEA"/>
                </a:gs>
                <a:gs pos="100000">
                  <a:srgbClr val="009E47"/>
                </a:gs>
              </a:gsLst>
              <a:lin ang="2700000" scaled="0"/>
              <a:tileRect/>
            </a:gradFill>
            <a:ln w="25471"/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000" dirty="0" smtClean="0"/>
                      <a:t>44,5</a:t>
                    </a:r>
                    <a:endParaRPr lang="en-US" sz="2000" dirty="0"/>
                  </a:p>
                </c:rich>
              </c:tx>
              <c:spPr>
                <a:noFill/>
                <a:ln w="25951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59074415047448E-4"/>
                  <c:y val="2.039884012654140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448655656771972E-3"/>
                  <c:y val="9.91735537190082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249058422433746E-5"/>
                  <c:y val="3.274253949482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668096377537663E-4"/>
                  <c:y val="2.7132336483565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95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план на 01.10.2014</c:v>
                </c:pt>
                <c:pt idx="3">
                  <c:v>2015 год проект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44.5</c:v>
                </c:pt>
                <c:pt idx="1">
                  <c:v>47</c:v>
                </c:pt>
                <c:pt idx="2">
                  <c:v>69.8</c:v>
                </c:pt>
                <c:pt idx="3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52456"/>
        <c:axId val="205452848"/>
      </c:barChart>
      <c:catAx>
        <c:axId val="205452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545284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05452848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5452456"/>
        <c:crosses val="autoZero"/>
        <c:crossBetween val="between"/>
        <c:majorUnit val="10"/>
        <c:minorUnit val="5"/>
      </c:valAx>
      <c:spPr>
        <a:noFill/>
        <a:ln w="254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51842052352356E-2"/>
          <c:y val="0.12850985772081255"/>
          <c:w val="0.95622895622895621"/>
          <c:h val="0.781637717121588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спорт</c:v>
                </c:pt>
              </c:strCache>
            </c:strRef>
          </c:tx>
          <c:spPr>
            <a:gradFill flip="none" rotWithShape="1">
              <a:gsLst>
                <a:gs pos="90000">
                  <a:srgbClr val="7030A0"/>
                </a:gs>
                <a:gs pos="15000">
                  <a:srgbClr val="9900CC"/>
                </a:gs>
                <a:gs pos="48000">
                  <a:srgbClr val="F3E5EF"/>
                </a:gs>
              </a:gsLst>
              <a:lin ang="2700000" scaled="0"/>
              <a:tileRect/>
            </a:gradFill>
            <a:ln w="25471"/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spPr>
                <a:noFill/>
                <a:ln w="25951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61820894375441E-4"/>
                  <c:y val="6.5391672875025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80885819039273E-3"/>
                  <c:y val="4.14528035388963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249058422433746E-5"/>
                  <c:y val="3.274253949482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668096377537663E-4"/>
                  <c:y val="2.7132336483565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95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план на 01.10.2014</c:v>
                </c:pt>
                <c:pt idx="3">
                  <c:v>2015 год проект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0.9</c:v>
                </c:pt>
                <c:pt idx="1">
                  <c:v>1.1000000000000001</c:v>
                </c:pt>
                <c:pt idx="2">
                  <c:v>1.2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54416"/>
        <c:axId val="200137712"/>
      </c:barChart>
      <c:catAx>
        <c:axId val="20545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013771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00137712"/>
        <c:scaling>
          <c:orientation val="minMax"/>
          <c:max val="2.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5454416"/>
        <c:crosses val="autoZero"/>
        <c:crossBetween val="between"/>
        <c:majorUnit val="0.5"/>
      </c:valAx>
      <c:spPr>
        <a:noFill/>
        <a:ln w="254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04795244597565E-2"/>
          <c:y val="6.372930034083267E-2"/>
          <c:w val="0.95622895622895621"/>
          <c:h val="0.781637717121588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ЖКХ</c:v>
                </c:pt>
              </c:strCache>
            </c:strRef>
          </c:tx>
          <c:spPr>
            <a:gradFill flip="none" rotWithShape="1">
              <a:gsLst>
                <a:gs pos="98340">
                  <a:srgbClr val="FFC000"/>
                </a:gs>
                <a:gs pos="15000">
                  <a:srgbClr val="FF6600"/>
                </a:gs>
                <a:gs pos="48000">
                  <a:srgbClr val="F3E5EF"/>
                </a:gs>
              </a:gsLst>
              <a:lin ang="2700000" scaled="0"/>
              <a:tileRect/>
            </a:gradFill>
            <a:ln w="25471">
              <a:noFill/>
            </a:ln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spPr>
                <a:noFill/>
                <a:ln w="25951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61820894375441E-4"/>
                  <c:y val="6.5391672875025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80885819039273E-3"/>
                  <c:y val="4.14528035388963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249058422433746E-5"/>
                  <c:y val="3.274253949482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668096377537663E-4"/>
                  <c:y val="2.7132336483565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95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план на 01.10.2014</c:v>
                </c:pt>
                <c:pt idx="3">
                  <c:v>2015 год проект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58</c:v>
                </c:pt>
                <c:pt idx="1">
                  <c:v>60.7</c:v>
                </c:pt>
                <c:pt idx="2">
                  <c:v>73.2</c:v>
                </c:pt>
                <c:pt idx="3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139280"/>
        <c:axId val="200139672"/>
      </c:barChart>
      <c:catAx>
        <c:axId val="20013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013967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00139672"/>
        <c:scaling>
          <c:orientation val="minMax"/>
          <c:max val="7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0139280"/>
        <c:crosses val="autoZero"/>
        <c:crossBetween val="between"/>
        <c:majorUnit val="10"/>
      </c:valAx>
      <c:spPr>
        <a:noFill/>
        <a:ln w="254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image" Target="../media/image132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0.15212</cdr:x>
      <cdr:y>0.4392</cdr:y>
    </cdr:from>
    <cdr:to>
      <cdr:x>0.27814</cdr:x>
      <cdr:y>0.57174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408" y="2201474"/>
          <a:ext cx="588963" cy="662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0.12375</cdr:x>
      <cdr:y>0.44982</cdr:y>
    </cdr:from>
    <cdr:to>
      <cdr:x>0.24638</cdr:x>
      <cdr:y>0.57174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1835" y="2254432"/>
          <a:ext cx="569615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0.03421</cdr:x>
      <cdr:y>0.36195</cdr:y>
    </cdr:from>
    <cdr:to>
      <cdr:x>0.16965</cdr:x>
      <cdr:y>0.45832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5240" y="1803006"/>
          <a:ext cx="614611" cy="48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  6,3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0.09239</cdr:x>
      <cdr:y>0.21885</cdr:y>
    </cdr:from>
    <cdr:to>
      <cdr:x>0.19999</cdr:x>
      <cdr:y>0.29018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9233" y="1090194"/>
          <a:ext cx="488276" cy="35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  </a:t>
          </a:r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4,7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0.31685</cdr:x>
      <cdr:y>0.10108</cdr:y>
    </cdr:from>
    <cdr:to>
      <cdr:x>0.41062</cdr:x>
      <cdr:y>0.25496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37837" y="503505"/>
          <a:ext cx="425517" cy="766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 smtClean="0"/>
        </a:p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9,2</a:t>
          </a:r>
          <a:endParaRPr lang="ru-RU" sz="18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0.26815</cdr:x>
      <cdr:y>0.0291</cdr:y>
    </cdr:from>
    <cdr:to>
      <cdr:x>0.40488</cdr:x>
      <cdr:y>0.12128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56672" y="147708"/>
          <a:ext cx="640167" cy="463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0.10662</cdr:x>
      <cdr:y>0.066</cdr:y>
    </cdr:from>
    <cdr:to>
      <cdr:x>0.2087</cdr:x>
      <cdr:y>0.14772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5197" y="329702"/>
          <a:ext cx="464549" cy="408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0,5</a:t>
          </a:r>
          <a:endParaRPr lang="ru-RU" sz="18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0.2279</cdr:x>
      <cdr:y>0.43331</cdr:y>
    </cdr:from>
    <cdr:to>
      <cdr:x>0.3423</cdr:x>
      <cdr:y>0.59457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21656" y="23978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0.1644</cdr:x>
      <cdr:y>0.42198</cdr:y>
    </cdr:from>
    <cdr:to>
      <cdr:x>0.25713</cdr:x>
      <cdr:y>0.4782</cdr:y>
    </cdr:to>
    <cdr:sp macro="" textlink="">
      <cdr:nvSpPr>
        <cdr:cNvPr id="8" name="TextBox 7"/>
        <cdr:cNvSpPr txBox="1"/>
      </cdr:nvSpPr>
      <cdr:spPr>
        <a:xfrm xmlns:a="http://schemas.openxmlformats.org/drawingml/2006/main" rot="20841368">
          <a:off x="1397823" y="2673542"/>
          <a:ext cx="788451" cy="356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4,8 %</a:t>
          </a:r>
          <a:endParaRPr lang="ru-RU" sz="1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0.30601</cdr:x>
      <cdr:y>0.48217</cdr:y>
    </cdr:from>
    <cdr:to>
      <cdr:x>0.3679</cdr:x>
      <cdr:y>0.51155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21181283">
          <a:off x="2601895" y="3054896"/>
          <a:ext cx="526229" cy="18614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00B0F0"/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0.34721</cdr:x>
      <cdr:y>0.3368</cdr:y>
    </cdr:from>
    <cdr:to>
      <cdr:x>0.46161</cdr:x>
      <cdr:y>0.49755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952328" y="2088232"/>
          <a:ext cx="972749" cy="1031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0.29003</cdr:x>
      <cdr:y>0.43121</cdr:y>
    </cdr:from>
    <cdr:to>
      <cdr:x>0.35066</cdr:x>
      <cdr:y>0.48204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180911">
          <a:off x="2466136" y="2694435"/>
          <a:ext cx="515530" cy="325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2,1%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0.40654</cdr:x>
      <cdr:y>0.44314</cdr:y>
    </cdr:from>
    <cdr:to>
      <cdr:x>0.48739</cdr:x>
      <cdr:y>0.50774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56632" y="2807593"/>
          <a:ext cx="687439" cy="4092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0.1715</cdr:x>
      <cdr:y>0.47256</cdr:y>
    </cdr:from>
    <cdr:to>
      <cdr:x>0.27624</cdr:x>
      <cdr:y>0.53716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1264635">
          <a:off x="1458223" y="2994006"/>
          <a:ext cx="890567" cy="4092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0.71795</cdr:x>
      <cdr:y>0.3167</cdr:y>
    </cdr:from>
    <cdr:to>
      <cdr:x>0.7988</cdr:x>
      <cdr:y>0.3813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9958754">
          <a:off x="6104518" y="2006541"/>
          <a:ext cx="687439" cy="4092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0.60735</cdr:x>
      <cdr:y>0.34724</cdr:y>
    </cdr:from>
    <cdr:to>
      <cdr:x>0.6882</cdr:x>
      <cdr:y>0.41185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1420780">
          <a:off x="5164121" y="2200043"/>
          <a:ext cx="687440" cy="4093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0.51115</cdr:x>
      <cdr:y>0.41179</cdr:y>
    </cdr:from>
    <cdr:to>
      <cdr:x>0.592</cdr:x>
      <cdr:y>0.47639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0606945">
          <a:off x="4346116" y="2608998"/>
          <a:ext cx="687439" cy="4092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0.40391</cdr:x>
      <cdr:y>0.40391</cdr:y>
    </cdr:from>
    <cdr:to>
      <cdr:x>0.48127</cdr:x>
      <cdr:y>0.46014</cdr:y>
    </cdr:to>
    <cdr:sp macro="" textlink="">
      <cdr:nvSpPr>
        <cdr:cNvPr id="18" name="TextBox 17"/>
        <cdr:cNvSpPr txBox="1"/>
      </cdr:nvSpPr>
      <cdr:spPr>
        <a:xfrm xmlns:a="http://schemas.openxmlformats.org/drawingml/2006/main" rot="21171303">
          <a:off x="3434313" y="2559083"/>
          <a:ext cx="657742" cy="356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8,7</a:t>
          </a:r>
          <a:r>
            <a: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%</a:t>
          </a:r>
          <a:endParaRPr lang="ru-RU" sz="1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0.49442</cdr:x>
      <cdr:y>0.37329</cdr:y>
    </cdr:from>
    <cdr:to>
      <cdr:x>0.57536</cdr:x>
      <cdr:y>0.41774</cdr:y>
    </cdr:to>
    <cdr:sp macro="" textlink="">
      <cdr:nvSpPr>
        <cdr:cNvPr id="19" name="TextBox 18"/>
        <cdr:cNvSpPr txBox="1"/>
      </cdr:nvSpPr>
      <cdr:spPr>
        <a:xfrm xmlns:a="http://schemas.openxmlformats.org/drawingml/2006/main" rot="20082361">
          <a:off x="4203885" y="2365050"/>
          <a:ext cx="688205" cy="281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23,1 %</a:t>
          </a:r>
          <a:endParaRPr lang="ru-RU" sz="1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0.58938</cdr:x>
      <cdr:y>0.30576</cdr:y>
    </cdr:from>
    <cdr:to>
      <cdr:x>0.66492</cdr:x>
      <cdr:y>0.35975</cdr:y>
    </cdr:to>
    <cdr:sp macro="" textlink="">
      <cdr:nvSpPr>
        <cdr:cNvPr id="20" name="TextBox 19"/>
        <cdr:cNvSpPr txBox="1"/>
      </cdr:nvSpPr>
      <cdr:spPr>
        <a:xfrm xmlns:a="http://schemas.openxmlformats.org/drawingml/2006/main" rot="20781906">
          <a:off x="5011288" y="1937193"/>
          <a:ext cx="642291" cy="34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0,2%</a:t>
          </a:r>
          <a:endParaRPr lang="ru-RU" sz="1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0.70634</cdr:x>
      <cdr:y>0.28379</cdr:y>
    </cdr:from>
    <cdr:to>
      <cdr:x>0.77569</cdr:x>
      <cdr:y>0.32889</cdr:y>
    </cdr:to>
    <cdr:sp macro="" textlink="">
      <cdr:nvSpPr>
        <cdr:cNvPr id="21" name="TextBox 20"/>
        <cdr:cNvSpPr txBox="1"/>
      </cdr:nvSpPr>
      <cdr:spPr>
        <a:xfrm xmlns:a="http://schemas.openxmlformats.org/drawingml/2006/main" rot="19515315">
          <a:off x="6005767" y="1798021"/>
          <a:ext cx="589658" cy="28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21,4 %</a:t>
          </a:r>
          <a:endParaRPr lang="ru-RU" sz="1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0.38955</cdr:x>
      <cdr:y>0.22091</cdr:y>
    </cdr:from>
    <cdr:to>
      <cdr:x>0.59279</cdr:x>
      <cdr:y>0.27923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312368" y="1368152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0.77917</cdr:x>
      <cdr:y>0.159</cdr:y>
    </cdr:from>
    <cdr:to>
      <cdr:x>0.94007</cdr:x>
      <cdr:y>0.21707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6624984" y="1007393"/>
          <a:ext cx="1368076" cy="367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 Млн.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0.83596</cdr:x>
      <cdr:y>0.25631</cdr:y>
    </cdr:from>
    <cdr:to>
      <cdr:x>0.91698</cdr:x>
      <cdr:y>0.32063</cdr:y>
    </cdr:to>
    <cdr:pic>
      <cdr:nvPicPr>
        <cdr:cNvPr id="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295738">
          <a:off x="7107846" y="1623920"/>
          <a:ext cx="688885" cy="4075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0.84132</cdr:x>
      <cdr:y>0.21712</cdr:y>
    </cdr:from>
    <cdr:to>
      <cdr:x>0.926</cdr:x>
      <cdr:y>0.26358</cdr:y>
    </cdr:to>
    <cdr:sp macro="" textlink="">
      <cdr:nvSpPr>
        <cdr:cNvPr id="25" name="TextBox 24"/>
        <cdr:cNvSpPr txBox="1"/>
      </cdr:nvSpPr>
      <cdr:spPr>
        <a:xfrm xmlns:a="http://schemas.openxmlformats.org/drawingml/2006/main" rot="812220">
          <a:off x="7153489" y="1375603"/>
          <a:ext cx="720004" cy="294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-0,7%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0.17156</cdr:x>
      <cdr:y>0.6338</cdr:y>
    </cdr:from>
    <cdr:to>
      <cdr:x>0.24876</cdr:x>
      <cdr:y>0.71653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8330" y="3056706"/>
          <a:ext cx="633731" cy="39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147,5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0.33281</cdr:x>
      <cdr:y>0.63996</cdr:y>
    </cdr:from>
    <cdr:to>
      <cdr:x>0.41001</cdr:x>
      <cdr:y>0.71653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2025" y="3086414"/>
          <a:ext cx="633732" cy="36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147,0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0.48894</cdr:x>
      <cdr:y>0.60563</cdr:y>
    </cdr:from>
    <cdr:to>
      <cdr:x>0.59787</cdr:x>
      <cdr:y>0.78449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4456" y="30963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0.5061</cdr:x>
      <cdr:y>0.64789</cdr:y>
    </cdr:from>
    <cdr:to>
      <cdr:x>0.51154</cdr:x>
      <cdr:y>0.65683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3312368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0.48036</cdr:x>
      <cdr:y>0.6338</cdr:y>
    </cdr:from>
    <cdr:to>
      <cdr:x>0.57472</cdr:x>
      <cdr:y>0.73146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43257" y="3056706"/>
          <a:ext cx="774598" cy="471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121,5</a:t>
          </a:r>
          <a:endParaRPr lang="ru-RU" sz="18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0.63477</cdr:x>
      <cdr:y>0.6338</cdr:y>
    </cdr:from>
    <cdr:to>
      <cdr:x>0.72054</cdr:x>
      <cdr:y>0.71653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10803" y="3056706"/>
          <a:ext cx="704082" cy="39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149,6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0.17545</cdr:x>
      <cdr:y>0.34327</cdr:y>
    </cdr:from>
    <cdr:to>
      <cdr:x>0.24407</cdr:x>
      <cdr:y>0.41369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284" y="1655514"/>
          <a:ext cx="563299" cy="339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34,3</a:t>
          </a:r>
          <a:endParaRPr lang="ru-RU" sz="20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0.33335</cdr:x>
      <cdr:y>0.34327</cdr:y>
    </cdr:from>
    <cdr:to>
      <cdr:x>0.40197</cdr:x>
      <cdr:y>0.41369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736428" y="1655514"/>
          <a:ext cx="563299" cy="339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45,1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0.17545</cdr:x>
      <cdr:y>0.25368</cdr:y>
    </cdr:from>
    <cdr:to>
      <cdr:x>0.23549</cdr:x>
      <cdr:y>0.32411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40284" y="1223466"/>
          <a:ext cx="492866" cy="339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19,2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0.35089</cdr:x>
      <cdr:y>0.22382</cdr:y>
    </cdr:from>
    <cdr:to>
      <cdr:x>0.42844</cdr:x>
      <cdr:y>0.29955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880444" y="1079450"/>
          <a:ext cx="636605" cy="365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0.50001</cdr:x>
      <cdr:y>0.37313</cdr:y>
    </cdr:from>
    <cdr:to>
      <cdr:x>0.57247</cdr:x>
      <cdr:y>0.45562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04580" y="1799530"/>
          <a:ext cx="594821" cy="397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0,2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0.64036</cdr:x>
      <cdr:y>0.34626</cdr:y>
    </cdr:from>
    <cdr:to>
      <cdr:x>0.71632</cdr:x>
      <cdr:y>0.42706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256708" y="1669953"/>
          <a:ext cx="623553" cy="389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30,7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0.42411</cdr:x>
      <cdr:y>0.50265</cdr:y>
    </cdr:from>
    <cdr:to>
      <cdr:x>0.53119</cdr:x>
      <cdr:y>0.66631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21872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0.43254</cdr:x>
      <cdr:y>0.48976</cdr:y>
    </cdr:from>
    <cdr:to>
      <cdr:x>0.53962</cdr:x>
      <cdr:y>0.65342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93880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0.41568</cdr:x>
      <cdr:y>0.32227</cdr:y>
    </cdr:from>
    <cdr:to>
      <cdr:x>0.5</cdr:x>
      <cdr:y>0.38671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50219" y="1800870"/>
          <a:ext cx="720156" cy="36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63,0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0.16272</cdr:x>
      <cdr:y>0.65731</cdr:y>
    </cdr:from>
    <cdr:to>
      <cdr:x>0.2698</cdr:x>
      <cdr:y>0.82097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89624" y="3672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0.43352</cdr:x>
      <cdr:y>0.61253</cdr:y>
    </cdr:from>
    <cdr:to>
      <cdr:x>0.51784</cdr:x>
      <cdr:y>0.68986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02619" y="3422823"/>
          <a:ext cx="720156" cy="432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29,3</a:t>
          </a:r>
          <a:endParaRPr lang="ru-RU" sz="16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0.72764</cdr:x>
      <cdr:y>0.59288</cdr:y>
    </cdr:from>
    <cdr:to>
      <cdr:x>0.80353</cdr:x>
      <cdr:y>0.67021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214591" y="3313038"/>
          <a:ext cx="648157" cy="432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114,1</a:t>
          </a:r>
          <a:endParaRPr lang="ru-RU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0.75293</cdr:x>
      <cdr:y>0.15475</cdr:y>
    </cdr:from>
    <cdr:to>
      <cdr:x>0.83725</cdr:x>
      <cdr:y>0.22497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30615" y="864766"/>
          <a:ext cx="720156" cy="39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11,9</a:t>
          </a:r>
          <a:endParaRPr lang="ru-RU" sz="16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0.64334</cdr:x>
      <cdr:y>0.116</cdr:y>
    </cdr:from>
    <cdr:to>
      <cdr:x>0.74453</cdr:x>
      <cdr:y>0.182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94080" y="648072"/>
          <a:ext cx="864096" cy="368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27,1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0.78666</cdr:x>
      <cdr:y>0.24496</cdr:y>
    </cdr:from>
    <cdr:to>
      <cdr:x>0.86255</cdr:x>
      <cdr:y>0.32229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718647" y="1368822"/>
          <a:ext cx="648157" cy="432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14,7</a:t>
          </a:r>
          <a:endParaRPr lang="ru-RU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0.70494</cdr:x>
      <cdr:y>0.08387</cdr:y>
    </cdr:from>
    <cdr:to>
      <cdr:x>0.82666</cdr:x>
      <cdr:y>0.17436</cdr:y>
    </cdr:to>
    <cdr:sp macro="" textlink="">
      <cdr:nvSpPr>
        <cdr:cNvPr id="2" name="Line 2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133267" y="363479"/>
          <a:ext cx="886376" cy="3921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0.73464</cdr:x>
      <cdr:y>0.13744</cdr:y>
    </cdr:from>
    <cdr:to>
      <cdr:x>0.86021</cdr:x>
      <cdr:y>0.34843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9527" y="5956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0.72337</cdr:x>
      <cdr:y>0.05695</cdr:y>
    </cdr:from>
    <cdr:to>
      <cdr:x>0.79784</cdr:x>
      <cdr:y>0.12846</cdr:y>
    </cdr:to>
    <cdr:sp macro="" textlink="">
      <cdr:nvSpPr>
        <cdr:cNvPr id="4" name="TextBox 3"/>
        <cdr:cNvSpPr txBox="1"/>
      </cdr:nvSpPr>
      <cdr:spPr>
        <a:xfrm xmlns:a="http://schemas.openxmlformats.org/drawingml/2006/main" rot="19979221">
          <a:off x="5267498" y="246802"/>
          <a:ext cx="542280" cy="309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112,2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0.67328</cdr:y>
    </cdr:from>
    <cdr:to>
      <cdr:x>0.0445</cdr:x>
      <cdr:y>0.97903</cdr:y>
    </cdr:to>
    <cdr:sp macro="" textlink="">
      <cdr:nvSpPr>
        <cdr:cNvPr id="2" name="object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-1060555" y="3220889"/>
          <a:ext cx="1258763" cy="360771"/>
        </a:xfrm>
        <a:prstGeom xmlns:a="http://schemas.openxmlformats.org/drawingml/2006/main" prst="rect">
          <a:avLst/>
        </a:prstGeom>
        <a:blipFill xmlns:a="http://schemas.openxmlformats.org/drawingml/2006/main" dpi="0" rotWithShape="1">
          <a:blip xmlns:r="http://schemas.openxmlformats.org/officeDocument/2006/relationships" r:embed="rId1"/>
          <a:srcRect/>
          <a:stretch>
            <a:fillRect/>
          </a:stretch>
        </a:blip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0" tIns="0" rIns="0" bIns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endParaRPr lang="ru-RU" sz="1800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5F9B4-F9CD-48FE-8AF9-526EF82692A4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DB391E-5DD2-4C2D-97DA-52153D579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34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EDEA76-F1F3-4BD5-9389-09C5D629ECD9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DE23A9-A5A7-45C6-B6CB-EEE21CFF7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25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23A9-A5A7-45C6-B6CB-EEE21CFF736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0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710C7-D3C1-4E77-937B-29952EDD554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23A9-A5A7-45C6-B6CB-EEE21CFF736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9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E23A9-A5A7-45C6-B6CB-EEE21CFF736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0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710C7-D3C1-4E77-937B-29952EDD5544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7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F4013-0B1A-4233-BB89-53C5D3D7C522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449BE-5BFF-4F3F-A4AE-D3B7B6C76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DB6E8-8BA1-4BD8-AE59-07C84D798A0C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6867C-BFC7-497B-9CC7-DA7348AE03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BA612-706C-45D0-B1D1-5020E081379A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A6089-9F55-4AE6-8692-DC2587DAD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B8CF84-D7F1-4937-91F0-15DB31E813BA}" type="datetime1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BBF15B-1F16-4EAB-9D75-6033E120C4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5E405A-9DB7-493B-A3EE-E3F2928547C2}" type="datetime1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FF5372-878E-4D8B-B285-72AC9CD1FC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DC717-EE5A-4E90-8A24-70A25C86E50C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02240-B34D-4510-AF98-F03BE9267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44E380-2A4F-409C-BA2F-B144CCE0C590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6F633-62E1-4FF2-BCCD-CA2F400C90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71002-49D4-49B1-ABDA-CB0E12B4C844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65822-3208-4292-A912-720B19F588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3C2D5-E3C3-4B5D-80B3-3EF122166E98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D512C-3B09-43C9-8B78-0F57E095F0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D76AD-25C6-43F2-90B8-AEE457CF3A4A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A90DA-4B2E-4610-B1BF-45A86F4544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55CCC-26AD-4B00-B75C-718743C62DB3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9632D-53D9-49A5-8167-9A51481E0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693B3-51D5-4DCD-89F8-1DDB6B0CDF14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B4A6-B30E-4C7D-98E7-78EA15AA45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9FC50-4106-4E55-BB6F-7D7E8F43C7CB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3AE44-6F2F-45B8-B100-FF1B09D23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EE4171-E88B-47B5-BCAA-16C5A314AAEA}" type="datetime1">
              <a:rPr lang="en-US" smtClean="0"/>
              <a:pPr>
                <a:defRPr/>
              </a:pPr>
              <a:t>12/2/2014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3468810-13A2-4CF9-A020-C261F6CCB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6.png"/><Relationship Id="rId4" Type="http://schemas.openxmlformats.org/officeDocument/2006/relationships/image" Target="../media/image1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2.jpg"/><Relationship Id="rId5" Type="http://schemas.openxmlformats.org/officeDocument/2006/relationships/chart" Target="../charts/chart8.xml"/><Relationship Id="rId4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jpg"/><Relationship Id="rId5" Type="http://schemas.openxmlformats.org/officeDocument/2006/relationships/chart" Target="../charts/chart9.xml"/><Relationship Id="rId4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6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hyperlink" Target="http://www.gosuslugi.ru/" TargetMode="External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hyperlink" Target="http://www.novkf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hyperlink" Target="http://www.bus.gov.ru/" TargetMode="External"/><Relationship Id="rId10" Type="http://schemas.openxmlformats.org/officeDocument/2006/relationships/image" Target="../media/image152.png"/><Relationship Id="rId4" Type="http://schemas.openxmlformats.org/officeDocument/2006/relationships/hyperlink" Target="http://www.torgi.gov.ru/" TargetMode="External"/><Relationship Id="rId9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844675"/>
            <a:ext cx="9144000" cy="230505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для 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граждан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5886450"/>
            <a:ext cx="9144000" cy="6477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Комитет финансов Администрации района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09936" y="4221088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(к проекту решения о бюджете Любытинского муниципального района)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3"/>
          <p:cNvSpPr>
            <a:spLocks/>
          </p:cNvSpPr>
          <p:nvPr/>
        </p:nvSpPr>
        <p:spPr bwMode="auto">
          <a:xfrm>
            <a:off x="250825" y="1341438"/>
            <a:ext cx="3529013" cy="792162"/>
          </a:xfrm>
          <a:custGeom>
            <a:avLst/>
            <a:gdLst>
              <a:gd name="T0" fmla="*/ 3400102 w 3528377"/>
              <a:gd name="T1" fmla="*/ 0 h 792099"/>
              <a:gd name="T2" fmla="*/ 121771 w 3528377"/>
              <a:gd name="T3" fmla="*/ 402 h 792099"/>
              <a:gd name="T4" fmla="*/ 80355 w 3528377"/>
              <a:gd name="T5" fmla="*/ 10546 h 792099"/>
              <a:gd name="T6" fmla="*/ 45238 w 3528377"/>
              <a:gd name="T7" fmla="*/ 32617 h 792099"/>
              <a:gd name="T8" fmla="*/ 18739 w 3528377"/>
              <a:gd name="T9" fmla="*/ 64291 h 792099"/>
              <a:gd name="T10" fmla="*/ 3172 w 3528377"/>
              <a:gd name="T11" fmla="*/ 103258 h 792099"/>
              <a:gd name="T12" fmla="*/ 0 w 3528377"/>
              <a:gd name="T13" fmla="*/ 132145 h 792099"/>
              <a:gd name="T14" fmla="*/ 394 w 3528377"/>
              <a:gd name="T15" fmla="*/ 670740 h 792099"/>
              <a:gd name="T16" fmla="*/ 10511 w 3528377"/>
              <a:gd name="T17" fmla="*/ 712154 h 792099"/>
              <a:gd name="T18" fmla="*/ 32568 w 3528377"/>
              <a:gd name="T19" fmla="*/ 747253 h 792099"/>
              <a:gd name="T20" fmla="*/ 64252 w 3528377"/>
              <a:gd name="T21" fmla="*/ 773746 h 792099"/>
              <a:gd name="T22" fmla="*/ 103246 w 3528377"/>
              <a:gd name="T23" fmla="*/ 789310 h 792099"/>
              <a:gd name="T24" fmla="*/ 132160 w 3528377"/>
              <a:gd name="T25" fmla="*/ 792477 h 792099"/>
              <a:gd name="T26" fmla="*/ 3410338 w 3528377"/>
              <a:gd name="T27" fmla="*/ 792086 h 792099"/>
              <a:gd name="T28" fmla="*/ 3451789 w 3528377"/>
              <a:gd name="T29" fmla="*/ 781993 h 792099"/>
              <a:gd name="T30" fmla="*/ 3486925 w 3528377"/>
              <a:gd name="T31" fmla="*/ 759967 h 792099"/>
              <a:gd name="T32" fmla="*/ 3513448 w 3528377"/>
              <a:gd name="T33" fmla="*/ 728321 h 792099"/>
              <a:gd name="T34" fmla="*/ 3529025 w 3528377"/>
              <a:gd name="T35" fmla="*/ 689359 h 792099"/>
              <a:gd name="T36" fmla="*/ 3532194 w 3528377"/>
              <a:gd name="T37" fmla="*/ 660464 h 792099"/>
              <a:gd name="T38" fmla="*/ 3531796 w 3528377"/>
              <a:gd name="T39" fmla="*/ 121813 h 792099"/>
              <a:gd name="T40" fmla="*/ 3521678 w 3528377"/>
              <a:gd name="T41" fmla="*/ 80395 h 792099"/>
              <a:gd name="T42" fmla="*/ 3499634 w 3528377"/>
              <a:gd name="T43" fmla="*/ 45275 h 792099"/>
              <a:gd name="T44" fmla="*/ 3467976 w 3528377"/>
              <a:gd name="T45" fmla="*/ 18755 h 792099"/>
              <a:gd name="T46" fmla="*/ 3429003 w 3528377"/>
              <a:gd name="T47" fmla="*/ 3171 h 792099"/>
              <a:gd name="T48" fmla="*/ 3400102 w 3528377"/>
              <a:gd name="T49" fmla="*/ 0 h 7920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528377"/>
              <a:gd name="T76" fmla="*/ 0 h 792099"/>
              <a:gd name="T77" fmla="*/ 3528377 w 3528377"/>
              <a:gd name="T78" fmla="*/ 792099 h 79209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6" name="object 4"/>
          <p:cNvSpPr>
            <a:spLocks/>
          </p:cNvSpPr>
          <p:nvPr/>
        </p:nvSpPr>
        <p:spPr bwMode="auto">
          <a:xfrm>
            <a:off x="250825" y="1341438"/>
            <a:ext cx="3529013" cy="792162"/>
          </a:xfrm>
          <a:custGeom>
            <a:avLst/>
            <a:gdLst>
              <a:gd name="T0" fmla="*/ 0 w 3528377"/>
              <a:gd name="T1" fmla="*/ 132145 h 792099"/>
              <a:gd name="T2" fmla="*/ 7002 w 3528377"/>
              <a:gd name="T3" fmla="*/ 89602 h 792099"/>
              <a:gd name="T4" fmla="*/ 26475 w 3528377"/>
              <a:gd name="T5" fmla="*/ 52807 h 792099"/>
              <a:gd name="T6" fmla="*/ 56100 w 3528377"/>
              <a:gd name="T7" fmla="*/ 24076 h 792099"/>
              <a:gd name="T8" fmla="*/ 93573 w 3528377"/>
              <a:gd name="T9" fmla="*/ 5722 h 792099"/>
              <a:gd name="T10" fmla="*/ 3400102 w 3528377"/>
              <a:gd name="T11" fmla="*/ 0 h 792099"/>
              <a:gd name="T12" fmla="*/ 3414790 w 3528377"/>
              <a:gd name="T13" fmla="*/ 807 h 792099"/>
              <a:gd name="T14" fmla="*/ 3455682 w 3528377"/>
              <a:gd name="T15" fmla="*/ 12234 h 792099"/>
              <a:gd name="T16" fmla="*/ 3490038 w 3528377"/>
              <a:gd name="T17" fmla="*/ 35365 h 792099"/>
              <a:gd name="T18" fmla="*/ 3515545 w 3528377"/>
              <a:gd name="T19" fmla="*/ 67873 h 792099"/>
              <a:gd name="T20" fmla="*/ 3529893 w 3528377"/>
              <a:gd name="T21" fmla="*/ 107454 h 792099"/>
              <a:gd name="T22" fmla="*/ 3532194 w 3528377"/>
              <a:gd name="T23" fmla="*/ 660464 h 792099"/>
              <a:gd name="T24" fmla="*/ 3531387 w 3528377"/>
              <a:gd name="T25" fmla="*/ 675146 h 792099"/>
              <a:gd name="T26" fmla="*/ 3519965 w 3528377"/>
              <a:gd name="T27" fmla="*/ 716032 h 792099"/>
              <a:gd name="T28" fmla="*/ 3496837 w 3528377"/>
              <a:gd name="T29" fmla="*/ 750377 h 792099"/>
              <a:gd name="T30" fmla="*/ 3464315 w 3528377"/>
              <a:gd name="T31" fmla="*/ 775866 h 792099"/>
              <a:gd name="T32" fmla="*/ 3424718 w 3528377"/>
              <a:gd name="T33" fmla="*/ 790192 h 792099"/>
              <a:gd name="T34" fmla="*/ 132160 w 3528377"/>
              <a:gd name="T35" fmla="*/ 792477 h 792099"/>
              <a:gd name="T36" fmla="*/ 117465 w 3528377"/>
              <a:gd name="T37" fmla="*/ 791671 h 792099"/>
              <a:gd name="T38" fmla="*/ 76551 w 3528377"/>
              <a:gd name="T39" fmla="*/ 780259 h 792099"/>
              <a:gd name="T40" fmla="*/ 42175 w 3528377"/>
              <a:gd name="T41" fmla="*/ 757155 h 792099"/>
              <a:gd name="T42" fmla="*/ 16650 w 3528377"/>
              <a:gd name="T43" fmla="*/ 724670 h 792099"/>
              <a:gd name="T44" fmla="*/ 2294 w 3528377"/>
              <a:gd name="T45" fmla="*/ 685106 h 792099"/>
              <a:gd name="T46" fmla="*/ 0 w 3528377"/>
              <a:gd name="T47" fmla="*/ 132145 h 7920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28377"/>
              <a:gd name="T73" fmla="*/ 0 h 792099"/>
              <a:gd name="T74" fmla="*/ 3528377 w 3528377"/>
              <a:gd name="T75" fmla="*/ 792099 h 7920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7" name="object 5"/>
          <p:cNvSpPr txBox="1">
            <a:spLocks noChangeArrowheads="1"/>
          </p:cNvSpPr>
          <p:nvPr/>
        </p:nvSpPr>
        <p:spPr bwMode="auto">
          <a:xfrm>
            <a:off x="519113" y="1568450"/>
            <a:ext cx="29924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Акцизы на нефтепродукты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6628" name="object 6"/>
          <p:cNvSpPr>
            <a:spLocks/>
          </p:cNvSpPr>
          <p:nvPr/>
        </p:nvSpPr>
        <p:spPr bwMode="auto">
          <a:xfrm>
            <a:off x="5724525" y="2276475"/>
            <a:ext cx="3168650" cy="1728788"/>
          </a:xfrm>
          <a:custGeom>
            <a:avLst/>
            <a:gdLst>
              <a:gd name="T0" fmla="*/ 2713518 w 3168396"/>
              <a:gd name="T1" fmla="*/ 0 h 2736342"/>
              <a:gd name="T2" fmla="*/ 456278 w 3168396"/>
              <a:gd name="T3" fmla="*/ 0 h 2736342"/>
              <a:gd name="T4" fmla="*/ 418861 w 3168396"/>
              <a:gd name="T5" fmla="*/ 96 h 2736342"/>
              <a:gd name="T6" fmla="*/ 346639 w 3168396"/>
              <a:gd name="T7" fmla="*/ 843 h 2736342"/>
              <a:gd name="T8" fmla="*/ 278684 w 3168396"/>
              <a:gd name="T9" fmla="*/ 2279 h 2736342"/>
              <a:gd name="T10" fmla="*/ 215941 w 3168396"/>
              <a:gd name="T11" fmla="*/ 4346 h 2736342"/>
              <a:gd name="T12" fmla="*/ 159351 w 3168396"/>
              <a:gd name="T13" fmla="*/ 6982 h 2736342"/>
              <a:gd name="T14" fmla="*/ 109845 w 3168396"/>
              <a:gd name="T15" fmla="*/ 10129 h 2736342"/>
              <a:gd name="T16" fmla="*/ 68365 w 3168396"/>
              <a:gd name="T17" fmla="*/ 13726 h 2736342"/>
              <a:gd name="T18" fmla="*/ 35861 w 3168396"/>
              <a:gd name="T19" fmla="*/ 17715 h 2736342"/>
              <a:gd name="T20" fmla="*/ 13262 w 3168396"/>
              <a:gd name="T21" fmla="*/ 22034 h 2736342"/>
              <a:gd name="T22" fmla="*/ 1512 w 3168396"/>
              <a:gd name="T23" fmla="*/ 26625 h 2736342"/>
              <a:gd name="T24" fmla="*/ 0 w 3168396"/>
              <a:gd name="T25" fmla="*/ 29003 h 2736342"/>
              <a:gd name="T26" fmla="*/ 0 w 3168396"/>
              <a:gd name="T27" fmla="*/ 145016 h 2736342"/>
              <a:gd name="T28" fmla="*/ 5969 w 3168396"/>
              <a:gd name="T29" fmla="*/ 149720 h 2736342"/>
              <a:gd name="T30" fmla="*/ 23265 w 3168396"/>
              <a:gd name="T31" fmla="*/ 154183 h 2736342"/>
              <a:gd name="T32" fmla="*/ 50934 w 3168396"/>
              <a:gd name="T33" fmla="*/ 158344 h 2736342"/>
              <a:gd name="T34" fmla="*/ 88043 w 3168396"/>
              <a:gd name="T35" fmla="*/ 162145 h 2736342"/>
              <a:gd name="T36" fmla="*/ 133654 w 3168396"/>
              <a:gd name="T37" fmla="*/ 165524 h 2736342"/>
              <a:gd name="T38" fmla="*/ 186819 w 3168396"/>
              <a:gd name="T39" fmla="*/ 168423 h 2736342"/>
              <a:gd name="T40" fmla="*/ 246606 w 3168396"/>
              <a:gd name="T41" fmla="*/ 170782 h 2736342"/>
              <a:gd name="T42" fmla="*/ 312070 w 3168396"/>
              <a:gd name="T43" fmla="*/ 172541 h 2736342"/>
              <a:gd name="T44" fmla="*/ 382276 w 3168396"/>
              <a:gd name="T45" fmla="*/ 173640 h 2736342"/>
              <a:gd name="T46" fmla="*/ 456278 w 3168396"/>
              <a:gd name="T47" fmla="*/ 174020 h 2736342"/>
              <a:gd name="T48" fmla="*/ 2713518 w 3168396"/>
              <a:gd name="T49" fmla="*/ 174020 h 2736342"/>
              <a:gd name="T50" fmla="*/ 2787552 w 3168396"/>
              <a:gd name="T51" fmla="*/ 173640 h 2736342"/>
              <a:gd name="T52" fmla="*/ 2857779 w 3168396"/>
              <a:gd name="T53" fmla="*/ 172541 h 2736342"/>
              <a:gd name="T54" fmla="*/ 2923268 w 3168396"/>
              <a:gd name="T55" fmla="*/ 170782 h 2736342"/>
              <a:gd name="T56" fmla="*/ 2983067 w 3168396"/>
              <a:gd name="T57" fmla="*/ 168423 h 2736342"/>
              <a:gd name="T58" fmla="*/ 3036243 w 3168396"/>
              <a:gd name="T59" fmla="*/ 165524 h 2736342"/>
              <a:gd name="T60" fmla="*/ 3081863 w 3168396"/>
              <a:gd name="T61" fmla="*/ 162145 h 2736342"/>
              <a:gd name="T62" fmla="*/ 3118982 w 3168396"/>
              <a:gd name="T63" fmla="*/ 158344 h 2736342"/>
              <a:gd name="T64" fmla="*/ 3146652 w 3168396"/>
              <a:gd name="T65" fmla="*/ 154183 h 2736342"/>
              <a:gd name="T66" fmla="*/ 3163948 w 3168396"/>
              <a:gd name="T67" fmla="*/ 149720 h 2736342"/>
              <a:gd name="T68" fmla="*/ 3169920 w 3168396"/>
              <a:gd name="T69" fmla="*/ 145016 h 2736342"/>
              <a:gd name="T70" fmla="*/ 3169920 w 3168396"/>
              <a:gd name="T71" fmla="*/ 29003 h 2736342"/>
              <a:gd name="T72" fmla="*/ 3163948 w 3168396"/>
              <a:gd name="T73" fmla="*/ 24299 h 2736342"/>
              <a:gd name="T74" fmla="*/ 3146652 w 3168396"/>
              <a:gd name="T75" fmla="*/ 19837 h 2736342"/>
              <a:gd name="T76" fmla="*/ 3118982 w 3168396"/>
              <a:gd name="T77" fmla="*/ 15675 h 2736342"/>
              <a:gd name="T78" fmla="*/ 3081863 w 3168396"/>
              <a:gd name="T79" fmla="*/ 11875 h 2736342"/>
              <a:gd name="T80" fmla="*/ 3036245 w 3168396"/>
              <a:gd name="T81" fmla="*/ 8496 h 2736342"/>
              <a:gd name="T82" fmla="*/ 2983067 w 3168396"/>
              <a:gd name="T83" fmla="*/ 5596 h 2736342"/>
              <a:gd name="T84" fmla="*/ 2923268 w 3168396"/>
              <a:gd name="T85" fmla="*/ 3238 h 2736342"/>
              <a:gd name="T86" fmla="*/ 2857779 w 3168396"/>
              <a:gd name="T87" fmla="*/ 1479 h 2736342"/>
              <a:gd name="T88" fmla="*/ 2787552 w 3168396"/>
              <a:gd name="T89" fmla="*/ 380 h 2736342"/>
              <a:gd name="T90" fmla="*/ 2713518 w 3168396"/>
              <a:gd name="T91" fmla="*/ 0 h 27363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168396"/>
              <a:gd name="T139" fmla="*/ 0 h 2736342"/>
              <a:gd name="T140" fmla="*/ 3168396 w 3168396"/>
              <a:gd name="T141" fmla="*/ 2736342 h 27363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168396" h="2736342">
                <a:moveTo>
                  <a:pt x="2712211" y="0"/>
                </a:moveTo>
                <a:lnTo>
                  <a:pt x="456056" y="0"/>
                </a:lnTo>
                <a:lnTo>
                  <a:pt x="418657" y="1512"/>
                </a:lnTo>
                <a:lnTo>
                  <a:pt x="346471" y="13256"/>
                </a:lnTo>
                <a:lnTo>
                  <a:pt x="278552" y="35843"/>
                </a:lnTo>
                <a:lnTo>
                  <a:pt x="215839" y="68335"/>
                </a:lnTo>
                <a:lnTo>
                  <a:pt x="159273" y="109791"/>
                </a:lnTo>
                <a:lnTo>
                  <a:pt x="109791" y="159273"/>
                </a:lnTo>
                <a:lnTo>
                  <a:pt x="68335" y="215839"/>
                </a:lnTo>
                <a:lnTo>
                  <a:pt x="35843" y="278552"/>
                </a:lnTo>
                <a:lnTo>
                  <a:pt x="13256" y="346471"/>
                </a:lnTo>
                <a:lnTo>
                  <a:pt x="1512" y="418657"/>
                </a:lnTo>
                <a:lnTo>
                  <a:pt x="0" y="456057"/>
                </a:lnTo>
                <a:lnTo>
                  <a:pt x="0" y="2280285"/>
                </a:lnTo>
                <a:lnTo>
                  <a:pt x="5969" y="2354251"/>
                </a:lnTo>
                <a:lnTo>
                  <a:pt x="23253" y="2424421"/>
                </a:lnTo>
                <a:lnTo>
                  <a:pt x="50910" y="2489855"/>
                </a:lnTo>
                <a:lnTo>
                  <a:pt x="88001" y="2549612"/>
                </a:lnTo>
                <a:lnTo>
                  <a:pt x="133588" y="2602753"/>
                </a:lnTo>
                <a:lnTo>
                  <a:pt x="186729" y="2648340"/>
                </a:lnTo>
                <a:lnTo>
                  <a:pt x="246486" y="2685431"/>
                </a:lnTo>
                <a:lnTo>
                  <a:pt x="311920" y="2713088"/>
                </a:lnTo>
                <a:lnTo>
                  <a:pt x="382090" y="2730372"/>
                </a:lnTo>
                <a:lnTo>
                  <a:pt x="456056" y="2736342"/>
                </a:lnTo>
                <a:lnTo>
                  <a:pt x="2712211" y="2736342"/>
                </a:lnTo>
                <a:lnTo>
                  <a:pt x="2786213" y="2730372"/>
                </a:lnTo>
                <a:lnTo>
                  <a:pt x="2856410" y="2713088"/>
                </a:lnTo>
                <a:lnTo>
                  <a:pt x="2921865" y="2685431"/>
                </a:lnTo>
                <a:lnTo>
                  <a:pt x="2981638" y="2648340"/>
                </a:lnTo>
                <a:lnTo>
                  <a:pt x="3034791" y="2602753"/>
                </a:lnTo>
                <a:lnTo>
                  <a:pt x="3080386" y="2549612"/>
                </a:lnTo>
                <a:lnTo>
                  <a:pt x="3117482" y="2489855"/>
                </a:lnTo>
                <a:lnTo>
                  <a:pt x="3145141" y="2424421"/>
                </a:lnTo>
                <a:lnTo>
                  <a:pt x="3162425" y="2354251"/>
                </a:lnTo>
                <a:lnTo>
                  <a:pt x="3168396" y="2280285"/>
                </a:lnTo>
                <a:lnTo>
                  <a:pt x="3168396" y="456057"/>
                </a:lnTo>
                <a:lnTo>
                  <a:pt x="3162425" y="382090"/>
                </a:lnTo>
                <a:lnTo>
                  <a:pt x="3145141" y="311920"/>
                </a:lnTo>
                <a:lnTo>
                  <a:pt x="3117482" y="246486"/>
                </a:lnTo>
                <a:lnTo>
                  <a:pt x="3080386" y="186729"/>
                </a:lnTo>
                <a:lnTo>
                  <a:pt x="3034792" y="133588"/>
                </a:lnTo>
                <a:lnTo>
                  <a:pt x="2981638" y="88001"/>
                </a:lnTo>
                <a:lnTo>
                  <a:pt x="2921865" y="50910"/>
                </a:lnTo>
                <a:lnTo>
                  <a:pt x="2856410" y="23253"/>
                </a:lnTo>
                <a:lnTo>
                  <a:pt x="2786213" y="5969"/>
                </a:lnTo>
                <a:lnTo>
                  <a:pt x="2712211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9" name="object 7"/>
          <p:cNvSpPr>
            <a:spLocks/>
          </p:cNvSpPr>
          <p:nvPr/>
        </p:nvSpPr>
        <p:spPr bwMode="auto">
          <a:xfrm>
            <a:off x="5724525" y="2276475"/>
            <a:ext cx="3168650" cy="1728788"/>
          </a:xfrm>
          <a:custGeom>
            <a:avLst/>
            <a:gdLst>
              <a:gd name="T0" fmla="*/ 0 w 3168396"/>
              <a:gd name="T1" fmla="*/ 29003 h 2736342"/>
              <a:gd name="T2" fmla="*/ 5969 w 3168396"/>
              <a:gd name="T3" fmla="*/ 24299 h 2736342"/>
              <a:gd name="T4" fmla="*/ 23265 w 3168396"/>
              <a:gd name="T5" fmla="*/ 19837 h 2736342"/>
              <a:gd name="T6" fmla="*/ 50934 w 3168396"/>
              <a:gd name="T7" fmla="*/ 15675 h 2736342"/>
              <a:gd name="T8" fmla="*/ 88043 w 3168396"/>
              <a:gd name="T9" fmla="*/ 11875 h 2736342"/>
              <a:gd name="T10" fmla="*/ 133654 w 3168396"/>
              <a:gd name="T11" fmla="*/ 8496 h 2736342"/>
              <a:gd name="T12" fmla="*/ 186819 w 3168396"/>
              <a:gd name="T13" fmla="*/ 5596 h 2736342"/>
              <a:gd name="T14" fmla="*/ 246606 w 3168396"/>
              <a:gd name="T15" fmla="*/ 3238 h 2736342"/>
              <a:gd name="T16" fmla="*/ 312070 w 3168396"/>
              <a:gd name="T17" fmla="*/ 1479 h 2736342"/>
              <a:gd name="T18" fmla="*/ 382276 w 3168396"/>
              <a:gd name="T19" fmla="*/ 380 h 2736342"/>
              <a:gd name="T20" fmla="*/ 456278 w 3168396"/>
              <a:gd name="T21" fmla="*/ 0 h 2736342"/>
              <a:gd name="T22" fmla="*/ 2713518 w 3168396"/>
              <a:gd name="T23" fmla="*/ 0 h 2736342"/>
              <a:gd name="T24" fmla="*/ 2787552 w 3168396"/>
              <a:gd name="T25" fmla="*/ 380 h 2736342"/>
              <a:gd name="T26" fmla="*/ 2857779 w 3168396"/>
              <a:gd name="T27" fmla="*/ 1479 h 2736342"/>
              <a:gd name="T28" fmla="*/ 2923268 w 3168396"/>
              <a:gd name="T29" fmla="*/ 3238 h 2736342"/>
              <a:gd name="T30" fmla="*/ 2983067 w 3168396"/>
              <a:gd name="T31" fmla="*/ 5596 h 2736342"/>
              <a:gd name="T32" fmla="*/ 3036245 w 3168396"/>
              <a:gd name="T33" fmla="*/ 8496 h 2736342"/>
              <a:gd name="T34" fmla="*/ 3081863 w 3168396"/>
              <a:gd name="T35" fmla="*/ 11875 h 2736342"/>
              <a:gd name="T36" fmla="*/ 3118982 w 3168396"/>
              <a:gd name="T37" fmla="*/ 15675 h 2736342"/>
              <a:gd name="T38" fmla="*/ 3146652 w 3168396"/>
              <a:gd name="T39" fmla="*/ 19837 h 2736342"/>
              <a:gd name="T40" fmla="*/ 3163948 w 3168396"/>
              <a:gd name="T41" fmla="*/ 24299 h 2736342"/>
              <a:gd name="T42" fmla="*/ 3169920 w 3168396"/>
              <a:gd name="T43" fmla="*/ 29003 h 2736342"/>
              <a:gd name="T44" fmla="*/ 3169920 w 3168396"/>
              <a:gd name="T45" fmla="*/ 145016 h 2736342"/>
              <a:gd name="T46" fmla="*/ 3163948 w 3168396"/>
              <a:gd name="T47" fmla="*/ 149720 h 2736342"/>
              <a:gd name="T48" fmla="*/ 3146652 w 3168396"/>
              <a:gd name="T49" fmla="*/ 154183 h 2736342"/>
              <a:gd name="T50" fmla="*/ 3118982 w 3168396"/>
              <a:gd name="T51" fmla="*/ 158344 h 2736342"/>
              <a:gd name="T52" fmla="*/ 3081863 w 3168396"/>
              <a:gd name="T53" fmla="*/ 162145 h 2736342"/>
              <a:gd name="T54" fmla="*/ 3036243 w 3168396"/>
              <a:gd name="T55" fmla="*/ 165524 h 2736342"/>
              <a:gd name="T56" fmla="*/ 2983067 w 3168396"/>
              <a:gd name="T57" fmla="*/ 168423 h 2736342"/>
              <a:gd name="T58" fmla="*/ 2923268 w 3168396"/>
              <a:gd name="T59" fmla="*/ 170782 h 2736342"/>
              <a:gd name="T60" fmla="*/ 2857779 w 3168396"/>
              <a:gd name="T61" fmla="*/ 172541 h 2736342"/>
              <a:gd name="T62" fmla="*/ 2787552 w 3168396"/>
              <a:gd name="T63" fmla="*/ 173640 h 2736342"/>
              <a:gd name="T64" fmla="*/ 2713518 w 3168396"/>
              <a:gd name="T65" fmla="*/ 174020 h 2736342"/>
              <a:gd name="T66" fmla="*/ 456278 w 3168396"/>
              <a:gd name="T67" fmla="*/ 174020 h 2736342"/>
              <a:gd name="T68" fmla="*/ 382276 w 3168396"/>
              <a:gd name="T69" fmla="*/ 173640 h 2736342"/>
              <a:gd name="T70" fmla="*/ 312070 w 3168396"/>
              <a:gd name="T71" fmla="*/ 172541 h 2736342"/>
              <a:gd name="T72" fmla="*/ 246606 w 3168396"/>
              <a:gd name="T73" fmla="*/ 170782 h 2736342"/>
              <a:gd name="T74" fmla="*/ 186819 w 3168396"/>
              <a:gd name="T75" fmla="*/ 168423 h 2736342"/>
              <a:gd name="T76" fmla="*/ 133654 w 3168396"/>
              <a:gd name="T77" fmla="*/ 165524 h 2736342"/>
              <a:gd name="T78" fmla="*/ 88043 w 3168396"/>
              <a:gd name="T79" fmla="*/ 162145 h 2736342"/>
              <a:gd name="T80" fmla="*/ 50934 w 3168396"/>
              <a:gd name="T81" fmla="*/ 158344 h 2736342"/>
              <a:gd name="T82" fmla="*/ 23265 w 3168396"/>
              <a:gd name="T83" fmla="*/ 154183 h 2736342"/>
              <a:gd name="T84" fmla="*/ 5969 w 3168396"/>
              <a:gd name="T85" fmla="*/ 149720 h 2736342"/>
              <a:gd name="T86" fmla="*/ 0 w 3168396"/>
              <a:gd name="T87" fmla="*/ 145016 h 2736342"/>
              <a:gd name="T88" fmla="*/ 0 w 3168396"/>
              <a:gd name="T89" fmla="*/ 29003 h 27363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68396"/>
              <a:gd name="T136" fmla="*/ 0 h 2736342"/>
              <a:gd name="T137" fmla="*/ 3168396 w 3168396"/>
              <a:gd name="T138" fmla="*/ 2736342 h 27363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68396" h="2736342">
                <a:moveTo>
                  <a:pt x="0" y="456057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6" y="0"/>
                </a:lnTo>
                <a:lnTo>
                  <a:pt x="2712211" y="0"/>
                </a:lnTo>
                <a:lnTo>
                  <a:pt x="2786213" y="5969"/>
                </a:lnTo>
                <a:lnTo>
                  <a:pt x="2856410" y="23253"/>
                </a:lnTo>
                <a:lnTo>
                  <a:pt x="2921865" y="50910"/>
                </a:lnTo>
                <a:lnTo>
                  <a:pt x="2981638" y="88001"/>
                </a:lnTo>
                <a:lnTo>
                  <a:pt x="3034792" y="133588"/>
                </a:lnTo>
                <a:lnTo>
                  <a:pt x="3080386" y="186729"/>
                </a:lnTo>
                <a:lnTo>
                  <a:pt x="3117482" y="246486"/>
                </a:lnTo>
                <a:lnTo>
                  <a:pt x="3145141" y="311920"/>
                </a:lnTo>
                <a:lnTo>
                  <a:pt x="3162425" y="382090"/>
                </a:lnTo>
                <a:lnTo>
                  <a:pt x="3168396" y="456057"/>
                </a:lnTo>
                <a:lnTo>
                  <a:pt x="3168396" y="2280285"/>
                </a:lnTo>
                <a:lnTo>
                  <a:pt x="3162425" y="2354251"/>
                </a:lnTo>
                <a:lnTo>
                  <a:pt x="3145141" y="2424421"/>
                </a:lnTo>
                <a:lnTo>
                  <a:pt x="3117482" y="2489855"/>
                </a:lnTo>
                <a:lnTo>
                  <a:pt x="3080386" y="2549612"/>
                </a:lnTo>
                <a:lnTo>
                  <a:pt x="3034791" y="2602753"/>
                </a:lnTo>
                <a:lnTo>
                  <a:pt x="2981638" y="2648340"/>
                </a:lnTo>
                <a:lnTo>
                  <a:pt x="2921865" y="2685431"/>
                </a:lnTo>
                <a:lnTo>
                  <a:pt x="2856410" y="2713088"/>
                </a:lnTo>
                <a:lnTo>
                  <a:pt x="2786213" y="2730372"/>
                </a:lnTo>
                <a:lnTo>
                  <a:pt x="2712211" y="2736342"/>
                </a:lnTo>
                <a:lnTo>
                  <a:pt x="456056" y="2736342"/>
                </a:lnTo>
                <a:lnTo>
                  <a:pt x="382090" y="2730372"/>
                </a:lnTo>
                <a:lnTo>
                  <a:pt x="311920" y="2713088"/>
                </a:lnTo>
                <a:lnTo>
                  <a:pt x="246486" y="2685431"/>
                </a:lnTo>
                <a:lnTo>
                  <a:pt x="186729" y="2648340"/>
                </a:lnTo>
                <a:lnTo>
                  <a:pt x="133588" y="2602753"/>
                </a:lnTo>
                <a:lnTo>
                  <a:pt x="88001" y="2549612"/>
                </a:lnTo>
                <a:lnTo>
                  <a:pt x="50910" y="2489855"/>
                </a:lnTo>
                <a:lnTo>
                  <a:pt x="23253" y="2424421"/>
                </a:lnTo>
                <a:lnTo>
                  <a:pt x="5969" y="2354251"/>
                </a:lnTo>
                <a:lnTo>
                  <a:pt x="0" y="2280285"/>
                </a:lnTo>
                <a:lnTo>
                  <a:pt x="0" y="45605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0" name="object 8"/>
          <p:cNvSpPr txBox="1">
            <a:spLocks noChangeArrowheads="1"/>
          </p:cNvSpPr>
          <p:nvPr/>
        </p:nvSpPr>
        <p:spPr bwMode="auto">
          <a:xfrm>
            <a:off x="6011863" y="2420938"/>
            <a:ext cx="28813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-1588"/>
            <a:r>
              <a:rPr lang="ru-RU" sz="1000">
                <a:latin typeface="Calibri" pitchFamily="34" charset="0"/>
              </a:rPr>
              <a:t>Денежных средств, поступающих в местный бюджет от уплаты неустоек (штрафов, пеней), а также от возмещения убытков муниципального заказчика, взысканных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муниципального дорожного фонда, или в связи с уклонением от заключения таких контрактов и иных договоров</a:t>
            </a:r>
          </a:p>
        </p:txBody>
      </p:sp>
      <p:sp>
        <p:nvSpPr>
          <p:cNvPr id="26631" name="object 10"/>
          <p:cNvSpPr>
            <a:spLocks/>
          </p:cNvSpPr>
          <p:nvPr/>
        </p:nvSpPr>
        <p:spPr bwMode="auto">
          <a:xfrm>
            <a:off x="5651500" y="981075"/>
            <a:ext cx="3313113" cy="1008063"/>
          </a:xfrm>
          <a:custGeom>
            <a:avLst/>
            <a:gdLst>
              <a:gd name="T0" fmla="*/ 3196442 w 3312414"/>
              <a:gd name="T1" fmla="*/ 0 h 720089"/>
              <a:gd name="T2" fmla="*/ 114766 w 3312414"/>
              <a:gd name="T3" fmla="*/ 886 h 720089"/>
              <a:gd name="T4" fmla="*/ 73085 w 3312414"/>
              <a:gd name="T5" fmla="*/ 71929 h 720089"/>
              <a:gd name="T6" fmla="*/ 38349 w 3312414"/>
              <a:gd name="T7" fmla="*/ 241646 h 720089"/>
              <a:gd name="T8" fmla="*/ 13352 w 3312414"/>
              <a:gd name="T9" fmla="*/ 489022 h 720089"/>
              <a:gd name="T10" fmla="*/ 885 w 3312414"/>
              <a:gd name="T11" fmla="*/ 793026 h 720089"/>
              <a:gd name="T12" fmla="*/ 0 w 3312414"/>
              <a:gd name="T13" fmla="*/ 903316 h 720089"/>
              <a:gd name="T14" fmla="*/ 118 w 3312414"/>
              <a:gd name="T15" fmla="*/ 4557214 h 720089"/>
              <a:gd name="T16" fmla="*/ 9568 w 3312414"/>
              <a:gd name="T17" fmla="*/ 4870529 h 720089"/>
              <a:gd name="T18" fmla="*/ 32147 w 3312414"/>
              <a:gd name="T19" fmla="*/ 5131663 h 720089"/>
              <a:gd name="T20" fmla="*/ 65055 w 3312414"/>
              <a:gd name="T21" fmla="*/ 5319585 h 720089"/>
              <a:gd name="T22" fmla="*/ 105493 w 3312414"/>
              <a:gd name="T23" fmla="*/ 5413281 h 720089"/>
              <a:gd name="T24" fmla="*/ 120164 w 3312414"/>
              <a:gd name="T25" fmla="*/ 5419948 h 720089"/>
              <a:gd name="T26" fmla="*/ 3201826 w 3312414"/>
              <a:gd name="T27" fmla="*/ 5419057 h 720089"/>
              <a:gd name="T28" fmla="*/ 3243468 w 3312414"/>
              <a:gd name="T29" fmla="*/ 5348020 h 720089"/>
              <a:gd name="T30" fmla="*/ 3278204 w 3312414"/>
              <a:gd name="T31" fmla="*/ 5178297 h 720089"/>
              <a:gd name="T32" fmla="*/ 3303231 w 3312414"/>
              <a:gd name="T33" fmla="*/ 4930924 h 720089"/>
              <a:gd name="T34" fmla="*/ 3315716 w 3312414"/>
              <a:gd name="T35" fmla="*/ 4626919 h 720089"/>
              <a:gd name="T36" fmla="*/ 3316606 w 3312414"/>
              <a:gd name="T37" fmla="*/ 4516633 h 720089"/>
              <a:gd name="T38" fmla="*/ 3316486 w 3312414"/>
              <a:gd name="T39" fmla="*/ 862738 h 720089"/>
              <a:gd name="T40" fmla="*/ 3307018 w 3312414"/>
              <a:gd name="T41" fmla="*/ 549419 h 720089"/>
              <a:gd name="T42" fmla="*/ 3284415 w 3312414"/>
              <a:gd name="T43" fmla="*/ 288284 h 720089"/>
              <a:gd name="T44" fmla="*/ 3251498 w 3312414"/>
              <a:gd name="T45" fmla="*/ 100360 h 720089"/>
              <a:gd name="T46" fmla="*/ 3211084 w 3312414"/>
              <a:gd name="T47" fmla="*/ 6659 h 720089"/>
              <a:gd name="T48" fmla="*/ 3196442 w 3312414"/>
              <a:gd name="T49" fmla="*/ 0 h 7200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12414"/>
              <a:gd name="T76" fmla="*/ 0 h 720089"/>
              <a:gd name="T77" fmla="*/ 3312414 w 3312414"/>
              <a:gd name="T78" fmla="*/ 720089 h 7200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2" name="object 11"/>
          <p:cNvSpPr>
            <a:spLocks/>
          </p:cNvSpPr>
          <p:nvPr/>
        </p:nvSpPr>
        <p:spPr bwMode="auto">
          <a:xfrm>
            <a:off x="5580063" y="981075"/>
            <a:ext cx="3384550" cy="1008063"/>
          </a:xfrm>
          <a:custGeom>
            <a:avLst/>
            <a:gdLst>
              <a:gd name="T0" fmla="*/ 0 w 3312414"/>
              <a:gd name="T1" fmla="*/ 903316 h 720089"/>
              <a:gd name="T2" fmla="*/ 8712 w 3312414"/>
              <a:gd name="T3" fmla="*/ 585103 h 720089"/>
              <a:gd name="T4" fmla="*/ 32729 w 3312414"/>
              <a:gd name="T5" fmla="*/ 316509 h 720089"/>
              <a:gd name="T6" fmla="*/ 68874 w 3312414"/>
              <a:gd name="T7" fmla="*/ 118577 h 720089"/>
              <a:gd name="T8" fmla="*/ 113967 w 3312414"/>
              <a:gd name="T9" fmla="*/ 12305 h 720089"/>
              <a:gd name="T10" fmla="*/ 3632909 w 3312414"/>
              <a:gd name="T11" fmla="*/ 0 h 720089"/>
              <a:gd name="T12" fmla="*/ 3649558 w 3312414"/>
              <a:gd name="T13" fmla="*/ 6659 h 720089"/>
              <a:gd name="T14" fmla="*/ 3695487 w 3312414"/>
              <a:gd name="T15" fmla="*/ 100360 h 720089"/>
              <a:gd name="T16" fmla="*/ 3732896 w 3312414"/>
              <a:gd name="T17" fmla="*/ 288284 h 720089"/>
              <a:gd name="T18" fmla="*/ 3758590 w 3312414"/>
              <a:gd name="T19" fmla="*/ 549419 h 720089"/>
              <a:gd name="T20" fmla="*/ 3769347 w 3312414"/>
              <a:gd name="T21" fmla="*/ 862738 h 720089"/>
              <a:gd name="T22" fmla="*/ 3769488 w 3312414"/>
              <a:gd name="T23" fmla="*/ 4516633 h 720089"/>
              <a:gd name="T24" fmla="*/ 3768475 w 3312414"/>
              <a:gd name="T25" fmla="*/ 4626919 h 720089"/>
              <a:gd name="T26" fmla="*/ 3754284 w 3312414"/>
              <a:gd name="T27" fmla="*/ 4930924 h 720089"/>
              <a:gd name="T28" fmla="*/ 3725844 w 3312414"/>
              <a:gd name="T29" fmla="*/ 5178297 h 720089"/>
              <a:gd name="T30" fmla="*/ 3686354 w 3312414"/>
              <a:gd name="T31" fmla="*/ 5348020 h 720089"/>
              <a:gd name="T32" fmla="*/ 3639036 w 3312414"/>
              <a:gd name="T33" fmla="*/ 5419057 h 720089"/>
              <a:gd name="T34" fmla="*/ 136576 w 3312414"/>
              <a:gd name="T35" fmla="*/ 5419948 h 720089"/>
              <a:gd name="T36" fmla="*/ 119898 w 3312414"/>
              <a:gd name="T37" fmla="*/ 5413281 h 720089"/>
              <a:gd name="T38" fmla="*/ 73936 w 3312414"/>
              <a:gd name="T39" fmla="*/ 5319585 h 720089"/>
              <a:gd name="T40" fmla="*/ 36535 w 3312414"/>
              <a:gd name="T41" fmla="*/ 5131663 h 720089"/>
              <a:gd name="T42" fmla="*/ 10875 w 3312414"/>
              <a:gd name="T43" fmla="*/ 4870529 h 720089"/>
              <a:gd name="T44" fmla="*/ 136 w 3312414"/>
              <a:gd name="T45" fmla="*/ 4557214 h 720089"/>
              <a:gd name="T46" fmla="*/ 0 w 3312414"/>
              <a:gd name="T47" fmla="*/ 903316 h 7200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12414"/>
              <a:gd name="T73" fmla="*/ 0 h 720089"/>
              <a:gd name="T74" fmla="*/ 3312414 w 3312414"/>
              <a:gd name="T75" fmla="*/ 720089 h 7200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3" name="object 12"/>
          <p:cNvSpPr txBox="1">
            <a:spLocks noChangeArrowheads="1"/>
          </p:cNvSpPr>
          <p:nvPr/>
        </p:nvSpPr>
        <p:spPr bwMode="auto">
          <a:xfrm>
            <a:off x="5867400" y="1052513"/>
            <a:ext cx="229393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dirty="0">
                <a:latin typeface="Calibri" pitchFamily="34" charset="0"/>
              </a:rPr>
              <a:t>Поступления в виде межбюджетных трансфертов из бюджета Новгородской области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26634" name="object 15"/>
          <p:cNvSpPr txBox="1">
            <a:spLocks noChangeArrowheads="1"/>
          </p:cNvSpPr>
          <p:nvPr/>
        </p:nvSpPr>
        <p:spPr bwMode="auto">
          <a:xfrm>
            <a:off x="323850" y="2492375"/>
            <a:ext cx="3527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200">
              <a:latin typeface="Calibri" pitchFamily="34" charset="0"/>
            </a:endParaRPr>
          </a:p>
        </p:txBody>
      </p:sp>
      <p:sp>
        <p:nvSpPr>
          <p:cNvPr id="26635" name="object 16"/>
          <p:cNvSpPr>
            <a:spLocks noChangeArrowheads="1"/>
          </p:cNvSpPr>
          <p:nvPr/>
        </p:nvSpPr>
        <p:spPr bwMode="auto">
          <a:xfrm>
            <a:off x="3276600" y="1341438"/>
            <a:ext cx="2592388" cy="2376487"/>
          </a:xfrm>
          <a:custGeom>
            <a:avLst/>
            <a:gdLst>
              <a:gd name="T0" fmla="*/ 0 w 2592324"/>
              <a:gd name="T1" fmla="*/ 0 h 2376297"/>
              <a:gd name="T2" fmla="*/ 2592324 w 2592324"/>
              <a:gd name="T3" fmla="*/ 2376297 h 2376297"/>
            </a:gdLst>
            <a:ahLst/>
            <a:cxnLst/>
            <a:rect l="T0" t="T1" r="T2" b="T3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Пункт 2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Решения Думы района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От 18.10.2013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№209</a:t>
            </a:r>
          </a:p>
        </p:txBody>
      </p:sp>
      <p:sp>
        <p:nvSpPr>
          <p:cNvPr id="26636" name="object 17"/>
          <p:cNvSpPr>
            <a:spLocks/>
          </p:cNvSpPr>
          <p:nvPr/>
        </p:nvSpPr>
        <p:spPr bwMode="auto">
          <a:xfrm>
            <a:off x="3276600" y="1341438"/>
            <a:ext cx="2592388" cy="2376487"/>
          </a:xfrm>
          <a:custGeom>
            <a:avLst/>
            <a:gdLst>
              <a:gd name="T0" fmla="*/ 4296 w 2592324"/>
              <a:gd name="T1" fmla="*/ 1091291 h 2376297"/>
              <a:gd name="T2" fmla="*/ 37673 w 2592324"/>
              <a:gd name="T3" fmla="*/ 903110 h 2376297"/>
              <a:gd name="T4" fmla="*/ 101870 w 2592324"/>
              <a:gd name="T5" fmla="*/ 726063 h 2376297"/>
              <a:gd name="T6" fmla="*/ 194213 w 2592324"/>
              <a:gd name="T7" fmla="*/ 562592 h 2376297"/>
              <a:gd name="T8" fmla="*/ 312041 w 2592324"/>
              <a:gd name="T9" fmla="*/ 415143 h 2376297"/>
              <a:gd name="T10" fmla="*/ 452679 w 2592324"/>
              <a:gd name="T11" fmla="*/ 286169 h 2376297"/>
              <a:gd name="T12" fmla="*/ 613467 w 2592324"/>
              <a:gd name="T13" fmla="*/ 178110 h 2376297"/>
              <a:gd name="T14" fmla="*/ 791730 w 2592324"/>
              <a:gd name="T15" fmla="*/ 93421 h 2376297"/>
              <a:gd name="T16" fmla="*/ 984807 w 2592324"/>
              <a:gd name="T17" fmla="*/ 34551 h 2376297"/>
              <a:gd name="T18" fmla="*/ 1190023 w 2592324"/>
              <a:gd name="T19" fmla="*/ 3939 h 2376297"/>
              <a:gd name="T20" fmla="*/ 1402684 w 2592324"/>
              <a:gd name="T21" fmla="*/ 3939 h 2376297"/>
              <a:gd name="T22" fmla="*/ 1607900 w 2592324"/>
              <a:gd name="T23" fmla="*/ 34551 h 2376297"/>
              <a:gd name="T24" fmla="*/ 1800971 w 2592324"/>
              <a:gd name="T25" fmla="*/ 93421 h 2376297"/>
              <a:gd name="T26" fmla="*/ 1979240 w 2592324"/>
              <a:gd name="T27" fmla="*/ 178110 h 2376297"/>
              <a:gd name="T28" fmla="*/ 2140023 w 2592324"/>
              <a:gd name="T29" fmla="*/ 286169 h 2376297"/>
              <a:gd name="T30" fmla="*/ 2280666 w 2592324"/>
              <a:gd name="T31" fmla="*/ 415143 h 2376297"/>
              <a:gd name="T32" fmla="*/ 2398489 w 2592324"/>
              <a:gd name="T33" fmla="*/ 562592 h 2376297"/>
              <a:gd name="T34" fmla="*/ 2490842 w 2592324"/>
              <a:gd name="T35" fmla="*/ 726063 h 2376297"/>
              <a:gd name="T36" fmla="*/ 2555029 w 2592324"/>
              <a:gd name="T37" fmla="*/ 903110 h 2376297"/>
              <a:gd name="T38" fmla="*/ 2588410 w 2592324"/>
              <a:gd name="T39" fmla="*/ 1091291 h 2376297"/>
              <a:gd name="T40" fmla="*/ 2588410 w 2592324"/>
              <a:gd name="T41" fmla="*/ 1286277 h 2376297"/>
              <a:gd name="T42" fmla="*/ 2555029 w 2592324"/>
              <a:gd name="T43" fmla="*/ 1474446 h 2376297"/>
              <a:gd name="T44" fmla="*/ 2490842 w 2592324"/>
              <a:gd name="T45" fmla="*/ 1651484 h 2376297"/>
              <a:gd name="T46" fmla="*/ 2398489 w 2592324"/>
              <a:gd name="T47" fmla="*/ 1814941 h 2376297"/>
              <a:gd name="T48" fmla="*/ 2280666 w 2592324"/>
              <a:gd name="T49" fmla="*/ 1962366 h 2376297"/>
              <a:gd name="T50" fmla="*/ 2140023 w 2592324"/>
              <a:gd name="T51" fmla="*/ 2091327 h 2376297"/>
              <a:gd name="T52" fmla="*/ 1979240 w 2592324"/>
              <a:gd name="T53" fmla="*/ 2199361 h 2376297"/>
              <a:gd name="T54" fmla="*/ 1800971 w 2592324"/>
              <a:gd name="T55" fmla="*/ 2284042 h 2376297"/>
              <a:gd name="T56" fmla="*/ 1607900 w 2592324"/>
              <a:gd name="T57" fmla="*/ 2342898 h 2376297"/>
              <a:gd name="T58" fmla="*/ 1402684 w 2592324"/>
              <a:gd name="T59" fmla="*/ 2373499 h 2376297"/>
              <a:gd name="T60" fmla="*/ 1190023 w 2592324"/>
              <a:gd name="T61" fmla="*/ 2373499 h 2376297"/>
              <a:gd name="T62" fmla="*/ 984807 w 2592324"/>
              <a:gd name="T63" fmla="*/ 2342898 h 2376297"/>
              <a:gd name="T64" fmla="*/ 791730 w 2592324"/>
              <a:gd name="T65" fmla="*/ 2284042 h 2376297"/>
              <a:gd name="T66" fmla="*/ 613467 w 2592324"/>
              <a:gd name="T67" fmla="*/ 2199361 h 2376297"/>
              <a:gd name="T68" fmla="*/ 452679 w 2592324"/>
              <a:gd name="T69" fmla="*/ 2091327 h 2376297"/>
              <a:gd name="T70" fmla="*/ 312041 w 2592324"/>
              <a:gd name="T71" fmla="*/ 1962366 h 2376297"/>
              <a:gd name="T72" fmla="*/ 194213 w 2592324"/>
              <a:gd name="T73" fmla="*/ 1814941 h 2376297"/>
              <a:gd name="T74" fmla="*/ 101870 w 2592324"/>
              <a:gd name="T75" fmla="*/ 1651484 h 2376297"/>
              <a:gd name="T76" fmla="*/ 37673 w 2592324"/>
              <a:gd name="T77" fmla="*/ 1474446 h 2376297"/>
              <a:gd name="T78" fmla="*/ 4296 w 2592324"/>
              <a:gd name="T79" fmla="*/ 1286277 h 23762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92324"/>
              <a:gd name="T121" fmla="*/ 0 h 2376297"/>
              <a:gd name="T122" fmla="*/ 2592324 w 2592324"/>
              <a:gd name="T123" fmla="*/ 2376297 h 23762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noFill/>
          <a:ln w="507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7" name="object 21"/>
          <p:cNvSpPr>
            <a:spLocks/>
          </p:cNvSpPr>
          <p:nvPr/>
        </p:nvSpPr>
        <p:spPr bwMode="auto">
          <a:xfrm>
            <a:off x="179388" y="4005263"/>
            <a:ext cx="4860925" cy="431800"/>
          </a:xfrm>
          <a:custGeom>
            <a:avLst/>
            <a:gdLst>
              <a:gd name="T0" fmla="*/ 4788618 w 4860987"/>
              <a:gd name="T1" fmla="*/ 0 h 432053"/>
              <a:gd name="T2" fmla="*/ 71725 w 4860987"/>
              <a:gd name="T3" fmla="*/ 0 h 432053"/>
              <a:gd name="T4" fmla="*/ 31611 w 4860987"/>
              <a:gd name="T5" fmla="*/ 12351 h 432053"/>
              <a:gd name="T6" fmla="*/ 5632 w 4860987"/>
              <a:gd name="T7" fmla="*/ 43891 h 432053"/>
              <a:gd name="T8" fmla="*/ 0 w 4860987"/>
              <a:gd name="T9" fmla="*/ 359057 h 432053"/>
              <a:gd name="T10" fmla="*/ 1509 w 4860987"/>
              <a:gd name="T11" fmla="*/ 373466 h 432053"/>
              <a:gd name="T12" fmla="*/ 21178 w 4860987"/>
              <a:gd name="T13" fmla="*/ 409604 h 432053"/>
              <a:gd name="T14" fmla="*/ 57520 w 4860987"/>
              <a:gd name="T15" fmla="*/ 429085 h 432053"/>
              <a:gd name="T16" fmla="*/ 72002 w 4860987"/>
              <a:gd name="T17" fmla="*/ 430537 h 432053"/>
              <a:gd name="T18" fmla="*/ 4788898 w 4860987"/>
              <a:gd name="T19" fmla="*/ 430537 h 432053"/>
              <a:gd name="T20" fmla="*/ 4829061 w 4860987"/>
              <a:gd name="T21" fmla="*/ 418188 h 432053"/>
              <a:gd name="T22" fmla="*/ 4855009 w 4860987"/>
              <a:gd name="T23" fmla="*/ 386644 h 432053"/>
              <a:gd name="T24" fmla="*/ 4860625 w 4860987"/>
              <a:gd name="T25" fmla="*/ 71480 h 432053"/>
              <a:gd name="T26" fmla="*/ 4859121 w 4860987"/>
              <a:gd name="T27" fmla="*/ 57073 h 432053"/>
              <a:gd name="T28" fmla="*/ 4839485 w 4860987"/>
              <a:gd name="T29" fmla="*/ 20935 h 432053"/>
              <a:gd name="T30" fmla="*/ 4803130 w 4860987"/>
              <a:gd name="T31" fmla="*/ 1451 h 432053"/>
              <a:gd name="T32" fmla="*/ 4788618 w 4860987"/>
              <a:gd name="T33" fmla="*/ 0 h 4320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60987"/>
              <a:gd name="T52" fmla="*/ 0 h 432053"/>
              <a:gd name="T53" fmla="*/ 4860987 w 4860987"/>
              <a:gd name="T54" fmla="*/ 432053 h 4320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60987" h="432053">
                <a:moveTo>
                  <a:pt x="4788978" y="0"/>
                </a:moveTo>
                <a:lnTo>
                  <a:pt x="71731" y="0"/>
                </a:lnTo>
                <a:lnTo>
                  <a:pt x="31611" y="12393"/>
                </a:lnTo>
                <a:lnTo>
                  <a:pt x="5632" y="44047"/>
                </a:lnTo>
                <a:lnTo>
                  <a:pt x="0" y="360321"/>
                </a:lnTo>
                <a:lnTo>
                  <a:pt x="1509" y="374780"/>
                </a:lnTo>
                <a:lnTo>
                  <a:pt x="21178" y="411046"/>
                </a:lnTo>
                <a:lnTo>
                  <a:pt x="57526" y="430596"/>
                </a:lnTo>
                <a:lnTo>
                  <a:pt x="72008" y="432053"/>
                </a:lnTo>
                <a:lnTo>
                  <a:pt x="4789256" y="432053"/>
                </a:lnTo>
                <a:lnTo>
                  <a:pt x="4829420" y="419660"/>
                </a:lnTo>
                <a:lnTo>
                  <a:pt x="4855369" y="388006"/>
                </a:lnTo>
                <a:lnTo>
                  <a:pt x="4860987" y="71732"/>
                </a:lnTo>
                <a:lnTo>
                  <a:pt x="4859482" y="57273"/>
                </a:lnTo>
                <a:lnTo>
                  <a:pt x="4839847" y="21007"/>
                </a:lnTo>
                <a:lnTo>
                  <a:pt x="4803489" y="1457"/>
                </a:lnTo>
                <a:lnTo>
                  <a:pt x="4788978" y="0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8" name="object 22"/>
          <p:cNvSpPr>
            <a:spLocks/>
          </p:cNvSpPr>
          <p:nvPr/>
        </p:nvSpPr>
        <p:spPr bwMode="auto">
          <a:xfrm>
            <a:off x="179388" y="4005263"/>
            <a:ext cx="4860925" cy="431800"/>
          </a:xfrm>
          <a:custGeom>
            <a:avLst/>
            <a:gdLst>
              <a:gd name="T0" fmla="*/ 0 w 4860988"/>
              <a:gd name="T1" fmla="*/ 71756 h 432053"/>
              <a:gd name="T2" fmla="*/ 12242 w 4860988"/>
              <a:gd name="T3" fmla="*/ 31722 h 432053"/>
              <a:gd name="T4" fmla="*/ 43791 w 4860988"/>
              <a:gd name="T5" fmla="*/ 5719 h 432053"/>
              <a:gd name="T6" fmla="*/ 4788594 w 4860988"/>
              <a:gd name="T7" fmla="*/ 0 h 432053"/>
              <a:gd name="T8" fmla="*/ 4803106 w 4860988"/>
              <a:gd name="T9" fmla="*/ 1451 h 432053"/>
              <a:gd name="T10" fmla="*/ 4839461 w 4860988"/>
              <a:gd name="T11" fmla="*/ 20935 h 432053"/>
              <a:gd name="T12" fmla="*/ 4859097 w 4860988"/>
              <a:gd name="T13" fmla="*/ 57073 h 432053"/>
              <a:gd name="T14" fmla="*/ 4860605 w 4860988"/>
              <a:gd name="T15" fmla="*/ 358781 h 432053"/>
              <a:gd name="T16" fmla="*/ 4859153 w 4860988"/>
              <a:gd name="T17" fmla="*/ 373205 h 432053"/>
              <a:gd name="T18" fmla="*/ 4839645 w 4860988"/>
              <a:gd name="T19" fmla="*/ 409424 h 432053"/>
              <a:gd name="T20" fmla="*/ 4803366 w 4860988"/>
              <a:gd name="T21" fmla="*/ 429032 h 432053"/>
              <a:gd name="T22" fmla="*/ 72003 w 4860988"/>
              <a:gd name="T23" fmla="*/ 430537 h 432053"/>
              <a:gd name="T24" fmla="*/ 57521 w 4860988"/>
              <a:gd name="T25" fmla="*/ 429085 h 432053"/>
              <a:gd name="T26" fmla="*/ 21179 w 4860988"/>
              <a:gd name="T27" fmla="*/ 409604 h 432053"/>
              <a:gd name="T28" fmla="*/ 1509 w 4860988"/>
              <a:gd name="T29" fmla="*/ 373466 h 432053"/>
              <a:gd name="T30" fmla="*/ 0 w 4860988"/>
              <a:gd name="T31" fmla="*/ 71756 h 4320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860988"/>
              <a:gd name="T49" fmla="*/ 0 h 432053"/>
              <a:gd name="T50" fmla="*/ 4860988 w 4860988"/>
              <a:gd name="T51" fmla="*/ 432053 h 43205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860988" h="432053">
                <a:moveTo>
                  <a:pt x="0" y="72008"/>
                </a:moveTo>
                <a:lnTo>
                  <a:pt x="12242" y="31836"/>
                </a:lnTo>
                <a:lnTo>
                  <a:pt x="43797" y="5737"/>
                </a:lnTo>
                <a:lnTo>
                  <a:pt x="4788979" y="0"/>
                </a:lnTo>
                <a:lnTo>
                  <a:pt x="4803490" y="1457"/>
                </a:lnTo>
                <a:lnTo>
                  <a:pt x="4839847" y="21007"/>
                </a:lnTo>
                <a:lnTo>
                  <a:pt x="4859483" y="57273"/>
                </a:lnTo>
                <a:lnTo>
                  <a:pt x="4860988" y="360044"/>
                </a:lnTo>
                <a:lnTo>
                  <a:pt x="4859536" y="374519"/>
                </a:lnTo>
                <a:lnTo>
                  <a:pt x="4840028" y="410865"/>
                </a:lnTo>
                <a:lnTo>
                  <a:pt x="4803751" y="430543"/>
                </a:lnTo>
                <a:lnTo>
                  <a:pt x="72009" y="432053"/>
                </a:lnTo>
                <a:lnTo>
                  <a:pt x="57527" y="430596"/>
                </a:lnTo>
                <a:lnTo>
                  <a:pt x="21179" y="411046"/>
                </a:lnTo>
                <a:lnTo>
                  <a:pt x="1509" y="374780"/>
                </a:lnTo>
                <a:lnTo>
                  <a:pt x="0" y="72008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9" name="object 23"/>
          <p:cNvSpPr txBox="1">
            <a:spLocks noChangeArrowheads="1"/>
          </p:cNvSpPr>
          <p:nvPr/>
        </p:nvSpPr>
        <p:spPr bwMode="auto">
          <a:xfrm>
            <a:off x="282575" y="4076700"/>
            <a:ext cx="46513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b="1">
                <a:latin typeface="Calibri" pitchFamily="34" charset="0"/>
              </a:rPr>
              <a:t>Всего доходы дорожных фондов,тыс.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26640" name="object 25"/>
          <p:cNvSpPr>
            <a:spLocks/>
          </p:cNvSpPr>
          <p:nvPr/>
        </p:nvSpPr>
        <p:spPr bwMode="auto">
          <a:xfrm>
            <a:off x="1908175" y="5429250"/>
            <a:ext cx="1439863" cy="287338"/>
          </a:xfrm>
          <a:custGeom>
            <a:avLst/>
            <a:gdLst>
              <a:gd name="T0" fmla="*/ 1438284 w 1440179"/>
              <a:gd name="T1" fmla="*/ 142013 h 288010"/>
              <a:gd name="T2" fmla="*/ 0 w 1440179"/>
              <a:gd name="T3" fmla="*/ 142013 h 288010"/>
              <a:gd name="T4" fmla="*/ 719141 w 1440179"/>
              <a:gd name="T5" fmla="*/ 284002 h 288010"/>
              <a:gd name="T6" fmla="*/ 1438284 w 1440179"/>
              <a:gd name="T7" fmla="*/ 142013 h 288010"/>
              <a:gd name="T8" fmla="*/ 1078712 w 1440179"/>
              <a:gd name="T9" fmla="*/ 0 h 288010"/>
              <a:gd name="T10" fmla="*/ 359570 w 1440179"/>
              <a:gd name="T11" fmla="*/ 0 h 288010"/>
              <a:gd name="T12" fmla="*/ 359570 w 1440179"/>
              <a:gd name="T13" fmla="*/ 142013 h 288010"/>
              <a:gd name="T14" fmla="*/ 1078712 w 1440179"/>
              <a:gd name="T15" fmla="*/ 142013 h 288010"/>
              <a:gd name="T16" fmla="*/ 1078712 w 1440179"/>
              <a:gd name="T17" fmla="*/ 0 h 2880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0179"/>
              <a:gd name="T28" fmla="*/ 0 h 288010"/>
              <a:gd name="T29" fmla="*/ 1440179 w 1440179"/>
              <a:gd name="T30" fmla="*/ 288010 h 2880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0179" h="288010">
                <a:moveTo>
                  <a:pt x="1440180" y="144017"/>
                </a:moveTo>
                <a:lnTo>
                  <a:pt x="0" y="144017"/>
                </a:lnTo>
                <a:lnTo>
                  <a:pt x="720089" y="288010"/>
                </a:lnTo>
                <a:lnTo>
                  <a:pt x="1440180" y="144017"/>
                </a:lnTo>
                <a:close/>
              </a:path>
              <a:path w="1440179" h="288010">
                <a:moveTo>
                  <a:pt x="1080134" y="0"/>
                </a:moveTo>
                <a:lnTo>
                  <a:pt x="360044" y="0"/>
                </a:lnTo>
                <a:lnTo>
                  <a:pt x="360044" y="144017"/>
                </a:lnTo>
                <a:lnTo>
                  <a:pt x="1080134" y="144017"/>
                </a:lnTo>
                <a:lnTo>
                  <a:pt x="1080134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1" name="object 26"/>
          <p:cNvSpPr>
            <a:spLocks/>
          </p:cNvSpPr>
          <p:nvPr/>
        </p:nvSpPr>
        <p:spPr bwMode="auto">
          <a:xfrm>
            <a:off x="1908175" y="5429250"/>
            <a:ext cx="1439863" cy="287338"/>
          </a:xfrm>
          <a:custGeom>
            <a:avLst/>
            <a:gdLst>
              <a:gd name="T0" fmla="*/ 0 w 1440179"/>
              <a:gd name="T1" fmla="*/ 142013 h 288010"/>
              <a:gd name="T2" fmla="*/ 359570 w 1440179"/>
              <a:gd name="T3" fmla="*/ 142013 h 288010"/>
              <a:gd name="T4" fmla="*/ 359570 w 1440179"/>
              <a:gd name="T5" fmla="*/ 0 h 288010"/>
              <a:gd name="T6" fmla="*/ 1078712 w 1440179"/>
              <a:gd name="T7" fmla="*/ 0 h 288010"/>
              <a:gd name="T8" fmla="*/ 1078712 w 1440179"/>
              <a:gd name="T9" fmla="*/ 142013 h 288010"/>
              <a:gd name="T10" fmla="*/ 1438284 w 1440179"/>
              <a:gd name="T11" fmla="*/ 142013 h 288010"/>
              <a:gd name="T12" fmla="*/ 719141 w 1440179"/>
              <a:gd name="T13" fmla="*/ 284002 h 288010"/>
              <a:gd name="T14" fmla="*/ 0 w 1440179"/>
              <a:gd name="T15" fmla="*/ 142013 h 288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0179"/>
              <a:gd name="T25" fmla="*/ 0 h 288010"/>
              <a:gd name="T26" fmla="*/ 1440179 w 1440179"/>
              <a:gd name="T27" fmla="*/ 288010 h 288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0179" h="288010">
                <a:moveTo>
                  <a:pt x="0" y="144017"/>
                </a:moveTo>
                <a:lnTo>
                  <a:pt x="360044" y="144017"/>
                </a:lnTo>
                <a:lnTo>
                  <a:pt x="360044" y="0"/>
                </a:lnTo>
                <a:lnTo>
                  <a:pt x="1080134" y="0"/>
                </a:lnTo>
                <a:lnTo>
                  <a:pt x="1080134" y="144017"/>
                </a:lnTo>
                <a:lnTo>
                  <a:pt x="1440180" y="144017"/>
                </a:lnTo>
                <a:lnTo>
                  <a:pt x="720089" y="288010"/>
                </a:lnTo>
                <a:lnTo>
                  <a:pt x="0" y="144017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2" name="object 27"/>
          <p:cNvSpPr>
            <a:spLocks/>
          </p:cNvSpPr>
          <p:nvPr/>
        </p:nvSpPr>
        <p:spPr bwMode="auto">
          <a:xfrm>
            <a:off x="4572000" y="4508500"/>
            <a:ext cx="431800" cy="1152525"/>
          </a:xfrm>
          <a:custGeom>
            <a:avLst/>
            <a:gdLst>
              <a:gd name="T0" fmla="*/ 215270 w 432053"/>
              <a:gd name="T1" fmla="*/ 0 h 1152118"/>
              <a:gd name="T2" fmla="*/ 215270 w 432053"/>
              <a:gd name="T3" fmla="*/ 288647 h 1152118"/>
              <a:gd name="T4" fmla="*/ 0 w 432053"/>
              <a:gd name="T5" fmla="*/ 288647 h 1152118"/>
              <a:gd name="T6" fmla="*/ 0 w 432053"/>
              <a:gd name="T7" fmla="*/ 865939 h 1152118"/>
              <a:gd name="T8" fmla="*/ 215270 w 432053"/>
              <a:gd name="T9" fmla="*/ 865939 h 1152118"/>
              <a:gd name="T10" fmla="*/ 215270 w 432053"/>
              <a:gd name="T11" fmla="*/ 1154562 h 1152118"/>
              <a:gd name="T12" fmla="*/ 430537 w 432053"/>
              <a:gd name="T13" fmla="*/ 577295 h 1152118"/>
              <a:gd name="T14" fmla="*/ 215270 w 432053"/>
              <a:gd name="T15" fmla="*/ 0 h 1152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053"/>
              <a:gd name="T25" fmla="*/ 0 h 1152118"/>
              <a:gd name="T26" fmla="*/ 432053 w 432053"/>
              <a:gd name="T27" fmla="*/ 1152118 h 1152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053" h="1152118">
                <a:moveTo>
                  <a:pt x="216026" y="0"/>
                </a:moveTo>
                <a:lnTo>
                  <a:pt x="216026" y="288035"/>
                </a:lnTo>
                <a:lnTo>
                  <a:pt x="0" y="288035"/>
                </a:lnTo>
                <a:lnTo>
                  <a:pt x="0" y="864107"/>
                </a:lnTo>
                <a:lnTo>
                  <a:pt x="216026" y="864107"/>
                </a:lnTo>
                <a:lnTo>
                  <a:pt x="216026" y="1152118"/>
                </a:lnTo>
                <a:lnTo>
                  <a:pt x="432053" y="576071"/>
                </a:lnTo>
                <a:lnTo>
                  <a:pt x="216026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3" name="object 28"/>
          <p:cNvSpPr>
            <a:spLocks/>
          </p:cNvSpPr>
          <p:nvPr/>
        </p:nvSpPr>
        <p:spPr bwMode="auto">
          <a:xfrm>
            <a:off x="4572000" y="4508500"/>
            <a:ext cx="431800" cy="1152525"/>
          </a:xfrm>
          <a:custGeom>
            <a:avLst/>
            <a:gdLst>
              <a:gd name="T0" fmla="*/ 215270 w 432053"/>
              <a:gd name="T1" fmla="*/ 1154562 h 1152118"/>
              <a:gd name="T2" fmla="*/ 215270 w 432053"/>
              <a:gd name="T3" fmla="*/ 865939 h 1152118"/>
              <a:gd name="T4" fmla="*/ 0 w 432053"/>
              <a:gd name="T5" fmla="*/ 865939 h 1152118"/>
              <a:gd name="T6" fmla="*/ 0 w 432053"/>
              <a:gd name="T7" fmla="*/ 288647 h 1152118"/>
              <a:gd name="T8" fmla="*/ 215270 w 432053"/>
              <a:gd name="T9" fmla="*/ 288647 h 1152118"/>
              <a:gd name="T10" fmla="*/ 215270 w 432053"/>
              <a:gd name="T11" fmla="*/ 0 h 1152118"/>
              <a:gd name="T12" fmla="*/ 430537 w 432053"/>
              <a:gd name="T13" fmla="*/ 577295 h 1152118"/>
              <a:gd name="T14" fmla="*/ 215270 w 432053"/>
              <a:gd name="T15" fmla="*/ 1154562 h 1152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053"/>
              <a:gd name="T25" fmla="*/ 0 h 1152118"/>
              <a:gd name="T26" fmla="*/ 432053 w 432053"/>
              <a:gd name="T27" fmla="*/ 1152118 h 1152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053" h="1152118">
                <a:moveTo>
                  <a:pt x="216026" y="1152118"/>
                </a:moveTo>
                <a:lnTo>
                  <a:pt x="216026" y="864107"/>
                </a:lnTo>
                <a:lnTo>
                  <a:pt x="0" y="864107"/>
                </a:lnTo>
                <a:lnTo>
                  <a:pt x="0" y="288035"/>
                </a:lnTo>
                <a:lnTo>
                  <a:pt x="216026" y="288035"/>
                </a:lnTo>
                <a:lnTo>
                  <a:pt x="216026" y="0"/>
                </a:lnTo>
                <a:lnTo>
                  <a:pt x="432053" y="576071"/>
                </a:lnTo>
                <a:lnTo>
                  <a:pt x="216026" y="1152118"/>
                </a:lnTo>
                <a:close/>
              </a:path>
            </a:pathLst>
          </a:custGeom>
          <a:noFill/>
          <a:ln w="31749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4" name="object 30"/>
          <p:cNvSpPr txBox="1">
            <a:spLocks noChangeArrowheads="1"/>
          </p:cNvSpPr>
          <p:nvPr/>
        </p:nvSpPr>
        <p:spPr bwMode="auto">
          <a:xfrm>
            <a:off x="5227638" y="4357688"/>
            <a:ext cx="35845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solidFill>
                  <a:srgbClr val="0000FF"/>
                </a:solidFill>
                <a:latin typeface="Calibri" pitchFamily="34" charset="0"/>
              </a:rPr>
              <a:t>Муниципальный дорожный фонд района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6645" name="object 31"/>
          <p:cNvSpPr txBox="1">
            <a:spLocks noChangeArrowheads="1"/>
          </p:cNvSpPr>
          <p:nvPr/>
        </p:nvSpPr>
        <p:spPr bwMode="auto">
          <a:xfrm>
            <a:off x="899592" y="5734929"/>
            <a:ext cx="31956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Муниципальные дорожные фонды поселений</a:t>
            </a:r>
          </a:p>
        </p:txBody>
      </p:sp>
      <p:graphicFrame>
        <p:nvGraphicFramePr>
          <p:cNvPr id="2670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72044"/>
              </p:ext>
            </p:extLst>
          </p:nvPr>
        </p:nvGraphicFramePr>
        <p:xfrm>
          <a:off x="317500" y="4724400"/>
          <a:ext cx="4176713" cy="647700"/>
        </p:xfrm>
        <a:graphic>
          <a:graphicData uri="http://schemas.openxmlformats.org/drawingml/2006/table">
            <a:tbl>
              <a:tblPr/>
              <a:tblGrid>
                <a:gridCol w="1590675"/>
                <a:gridCol w="1295400"/>
                <a:gridCol w="1265238"/>
                <a:gridCol w="25400"/>
              </a:tblGrid>
              <a:tr h="323850"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2015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2016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2017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15474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16306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12232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0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05253"/>
              </p:ext>
            </p:extLst>
          </p:nvPr>
        </p:nvGraphicFramePr>
        <p:xfrm>
          <a:off x="5070475" y="4718050"/>
          <a:ext cx="3816350" cy="669926"/>
        </p:xfrm>
        <a:graphic>
          <a:graphicData uri="http://schemas.openxmlformats.org/drawingml/2006/table">
            <a:tbl>
              <a:tblPr/>
              <a:tblGrid>
                <a:gridCol w="1301750"/>
                <a:gridCol w="1512888"/>
                <a:gridCol w="976312"/>
                <a:gridCol w="25400"/>
              </a:tblGrid>
              <a:tr h="334963"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2015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2016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2017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8925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9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8005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9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9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10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5069"/>
              </p:ext>
            </p:extLst>
          </p:nvPr>
        </p:nvGraphicFramePr>
        <p:xfrm>
          <a:off x="317500" y="5999163"/>
          <a:ext cx="4176713" cy="669926"/>
        </p:xfrm>
        <a:graphic>
          <a:graphicData uri="http://schemas.openxmlformats.org/drawingml/2006/table">
            <a:tbl>
              <a:tblPr/>
              <a:tblGrid>
                <a:gridCol w="25400"/>
                <a:gridCol w="1349375"/>
                <a:gridCol w="1757363"/>
                <a:gridCol w="1044575"/>
              </a:tblGrid>
              <a:tr h="334963"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2015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2016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2017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6227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34" name="Заголовок 1"/>
          <p:cNvSpPr txBox="1">
            <a:spLocks/>
          </p:cNvSpPr>
          <p:nvPr/>
        </p:nvSpPr>
        <p:spPr>
          <a:xfrm>
            <a:off x="0" y="188913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Доходы, формирующие муниципальный дорожный фонд, тыс. рублей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7897813" y="6492875"/>
            <a:ext cx="1828800" cy="365125"/>
          </a:xfrm>
        </p:spPr>
        <p:txBody>
          <a:bodyPr/>
          <a:lstStyle/>
          <a:p>
            <a:pPr>
              <a:defRPr/>
            </a:pPr>
            <a:fld id="{F81AE99B-53FE-4A54-8190-1B7F41311FFC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3"/>
          <p:cNvSpPr txBox="1">
            <a:spLocks noChangeArrowheads="1"/>
          </p:cNvSpPr>
          <p:nvPr/>
        </p:nvSpPr>
        <p:spPr bwMode="auto">
          <a:xfrm>
            <a:off x="114300" y="1320800"/>
            <a:ext cx="8788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200" b="1" dirty="0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 dirty="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27650" name="object 4"/>
          <p:cNvSpPr>
            <a:spLocks noChangeArrowheads="1"/>
          </p:cNvSpPr>
          <p:nvPr/>
        </p:nvSpPr>
        <p:spPr bwMode="auto">
          <a:xfrm>
            <a:off x="0" y="2420938"/>
            <a:ext cx="8994775" cy="45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1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653510 h 646544"/>
              <a:gd name="T2" fmla="*/ 4450081 w 4443984"/>
              <a:gd name="T3" fmla="*/ 653510 h 646544"/>
              <a:gd name="T4" fmla="*/ 4450081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2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3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4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5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6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7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8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9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471259 h 4464512"/>
              <a:gd name="T2" fmla="*/ 0 60000 65536"/>
              <a:gd name="T3" fmla="*/ 0 60000 65536"/>
              <a:gd name="T4" fmla="*/ 0 h 4464512"/>
              <a:gd name="T5" fmla="*/ 4464512 h 44645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0" name="object 14"/>
          <p:cNvSpPr txBox="1">
            <a:spLocks noChangeArrowheads="1"/>
          </p:cNvSpPr>
          <p:nvPr/>
        </p:nvSpPr>
        <p:spPr bwMode="auto">
          <a:xfrm>
            <a:off x="185738" y="2432050"/>
            <a:ext cx="4124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Дотации (от лат. «</a:t>
            </a:r>
            <a:r>
              <a:rPr lang="ru-RU" sz="2000" b="1" dirty="0" err="1">
                <a:latin typeface="Calibri" pitchFamily="34" charset="0"/>
              </a:rPr>
              <a:t>Dotatio</a:t>
            </a:r>
            <a:r>
              <a:rPr lang="ru-RU" sz="2000" b="1" dirty="0">
                <a:latin typeface="Calibri" pitchFamily="34" charset="0"/>
              </a:rPr>
              <a:t>» - дар, пожертвование)</a:t>
            </a:r>
            <a:endParaRPr lang="ru-RU" sz="2000" dirty="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Субвенции (от лат. «</a:t>
            </a:r>
            <a:r>
              <a:rPr lang="ru-RU" sz="2000" b="1" dirty="0" err="1">
                <a:latin typeface="Calibri" pitchFamily="34" charset="0"/>
              </a:rPr>
              <a:t>Subvenire</a:t>
            </a:r>
            <a:r>
              <a:rPr lang="ru-RU" sz="2000" b="1" dirty="0">
                <a:latin typeface="Calibri" pitchFamily="34" charset="0"/>
              </a:rPr>
              <a:t>» -</a:t>
            </a:r>
            <a:endParaRPr lang="ru-RU" sz="20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приходить на помощь)</a:t>
            </a:r>
            <a:endParaRPr lang="ru-RU" sz="2000" dirty="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Субсидии (от лат. «</a:t>
            </a:r>
            <a:r>
              <a:rPr lang="ru-RU" sz="2000" b="1" dirty="0" err="1">
                <a:latin typeface="Calibri" pitchFamily="34" charset="0"/>
              </a:rPr>
              <a:t>Subsidium</a:t>
            </a:r>
            <a:r>
              <a:rPr lang="ru-RU" sz="2000" b="1" dirty="0">
                <a:latin typeface="Calibri" pitchFamily="34" charset="0"/>
              </a:rPr>
              <a:t>» -</a:t>
            </a:r>
            <a:endParaRPr lang="ru-RU" sz="20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поддержка)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7661" name="object 15"/>
          <p:cNvSpPr txBox="1">
            <a:spLocks noChangeArrowheads="1"/>
          </p:cNvSpPr>
          <p:nvPr/>
        </p:nvSpPr>
        <p:spPr bwMode="auto">
          <a:xfrm>
            <a:off x="4646613" y="2432050"/>
            <a:ext cx="432911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 dirty="0">
              <a:latin typeface="Calibri" pitchFamily="34" charset="0"/>
            </a:endParaRPr>
          </a:p>
          <a:p>
            <a:pPr algn="ctr"/>
            <a:r>
              <a:rPr lang="ru-RU" sz="2000" dirty="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algn="ctr"/>
            <a:r>
              <a:rPr lang="ru-RU" sz="2000" dirty="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 dirty="0">
              <a:latin typeface="Calibri" pitchFamily="34" charset="0"/>
            </a:endParaRPr>
          </a:p>
          <a:p>
            <a:pPr algn="ctr"/>
            <a:r>
              <a:rPr lang="ru-RU" sz="2000" dirty="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 dirty="0" err="1">
                <a:latin typeface="Calibri" pitchFamily="34" charset="0"/>
              </a:rPr>
              <a:t>софинансирования</a:t>
            </a:r>
            <a:r>
              <a:rPr lang="ru-RU" sz="2000" dirty="0">
                <a:latin typeface="Calibri" pitchFamily="34" charset="0"/>
              </a:rPr>
              <a:t> расходов других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бюджетов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73900" y="6316662"/>
            <a:ext cx="1828800" cy="365125"/>
          </a:xfrm>
        </p:spPr>
        <p:txBody>
          <a:bodyPr/>
          <a:lstStyle/>
          <a:p>
            <a:pPr>
              <a:defRPr/>
            </a:pPr>
            <a:fld id="{8846DBB0-40B1-4C9D-90B9-EF904CEBDBE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496728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500" b="1" spc="-7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500" b="1" spc="-30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b="1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500" b="1" spc="-15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бщ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го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рс</a:t>
            </a:r>
            <a:r>
              <a:rPr sz="1500" b="1" spc="30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ве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1500" b="1" spc="-7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lang="ru-RU" sz="1500" b="1" spc="-7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1000" b="1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ци</a:t>
            </a:r>
            <a:r>
              <a:rPr sz="1000" b="1" dirty="0" err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1000" b="1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льн</a:t>
            </a:r>
            <a:r>
              <a:rPr sz="1000" b="1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11333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просы»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37832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Times New Roman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endParaRPr sz="100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Times New Roman"/>
                <a:cs typeface="Times New Roman"/>
              </a:rPr>
              <a:t>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676" name="object 5"/>
          <p:cNvSpPr txBox="1">
            <a:spLocks noChangeArrowheads="1"/>
          </p:cNvSpPr>
          <p:nvPr/>
        </p:nvSpPr>
        <p:spPr bwMode="auto">
          <a:xfrm>
            <a:off x="1482725" y="5119688"/>
            <a:ext cx="1235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bject 6"/>
          <p:cNvSpPr txBox="1">
            <a:spLocks noChangeArrowheads="1"/>
          </p:cNvSpPr>
          <p:nvPr/>
        </p:nvSpPr>
        <p:spPr bwMode="auto">
          <a:xfrm>
            <a:off x="1914525" y="4319588"/>
            <a:ext cx="11001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object 7"/>
          <p:cNvSpPr txBox="1">
            <a:spLocks noChangeArrowheads="1"/>
          </p:cNvSpPr>
          <p:nvPr/>
        </p:nvSpPr>
        <p:spPr bwMode="auto">
          <a:xfrm>
            <a:off x="2800350" y="5368925"/>
            <a:ext cx="876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just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05 «Жилищно- коммунальное хозяйство»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object 8"/>
          <p:cNvSpPr txBox="1">
            <a:spLocks noChangeArrowheads="1"/>
          </p:cNvSpPr>
          <p:nvPr/>
        </p:nvSpPr>
        <p:spPr bwMode="auto">
          <a:xfrm>
            <a:off x="3355975" y="4276725"/>
            <a:ext cx="784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06 «Охрана окружающей среды»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38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ние»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681" name="object 10"/>
          <p:cNvSpPr txBox="1">
            <a:spLocks noChangeArrowheads="1"/>
          </p:cNvSpPr>
          <p:nvPr/>
        </p:nvSpPr>
        <p:spPr bwMode="auto">
          <a:xfrm>
            <a:off x="4662488" y="4978400"/>
            <a:ext cx="1062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08 «Культура, кинематография»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475138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000" b="1" spc="-20" dirty="0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Здр</a:t>
            </a:r>
            <a:r>
              <a:rPr sz="1000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000" b="1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оо</a:t>
            </a:r>
            <a:r>
              <a:rPr sz="1000" b="1" spc="-15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1000" b="1" spc="-10" dirty="0" err="1" smtClean="0">
                <a:solidFill>
                  <a:srgbClr val="404040"/>
                </a:solidFill>
                <a:latin typeface="Times New Roman"/>
                <a:cs typeface="Times New Roman"/>
              </a:rPr>
              <a:t>ранение</a:t>
            </a:r>
            <a:r>
              <a:rPr sz="1000" b="1" spc="-10" dirty="0" smtClean="0">
                <a:solidFill>
                  <a:srgbClr val="404040"/>
                </a:solidFill>
                <a:latin typeface="Times New Roman"/>
                <a:cs typeface="Times New Roman"/>
              </a:rPr>
              <a:t>»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8683" name="object 12"/>
          <p:cNvSpPr txBox="1">
            <a:spLocks noChangeArrowheads="1"/>
          </p:cNvSpPr>
          <p:nvPr/>
        </p:nvSpPr>
        <p:spPr bwMode="auto">
          <a:xfrm>
            <a:off x="5659438" y="4319588"/>
            <a:ext cx="955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10 «Социальная политика»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object 13"/>
          <p:cNvSpPr txBox="1">
            <a:spLocks noChangeArrowheads="1"/>
          </p:cNvSpPr>
          <p:nvPr/>
        </p:nvSpPr>
        <p:spPr bwMode="auto">
          <a:xfrm>
            <a:off x="6380163" y="4606925"/>
            <a:ext cx="941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11 «Физическая культура и спорт»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object 14"/>
          <p:cNvSpPr txBox="1">
            <a:spLocks noChangeArrowheads="1"/>
          </p:cNvSpPr>
          <p:nvPr/>
        </p:nvSpPr>
        <p:spPr bwMode="auto">
          <a:xfrm>
            <a:off x="6938963" y="5129213"/>
            <a:ext cx="825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12 «Средства массовой информации»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object 15"/>
          <p:cNvSpPr txBox="1">
            <a:spLocks noChangeArrowheads="1"/>
          </p:cNvSpPr>
          <p:nvPr/>
        </p:nvSpPr>
        <p:spPr bwMode="auto">
          <a:xfrm>
            <a:off x="7531100" y="5614988"/>
            <a:ext cx="1139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7" name="object 16"/>
          <p:cNvSpPr txBox="1">
            <a:spLocks noChangeArrowheads="1"/>
          </p:cNvSpPr>
          <p:nvPr/>
        </p:nvSpPr>
        <p:spPr bwMode="auto">
          <a:xfrm>
            <a:off x="7964488" y="4656138"/>
            <a:ext cx="1179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just"/>
            <a:r>
              <a:rPr lang="ru-RU" sz="1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8" name="object 17"/>
          <p:cNvSpPr>
            <a:spLocks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>
              <a:gd name="T0" fmla="*/ 0 w 8785225"/>
              <a:gd name="T1" fmla="*/ 2303143 h 2303526"/>
              <a:gd name="T2" fmla="*/ 8785225 w 8785225"/>
              <a:gd name="T3" fmla="*/ 2303143 h 2303526"/>
              <a:gd name="T4" fmla="*/ 8785225 w 8785225"/>
              <a:gd name="T5" fmla="*/ 0 h 2303526"/>
              <a:gd name="T6" fmla="*/ 0 w 8785225"/>
              <a:gd name="T7" fmla="*/ 0 h 2303526"/>
              <a:gd name="T8" fmla="*/ 0 w 8785225"/>
              <a:gd name="T9" fmla="*/ 2303143 h 2303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5225"/>
              <a:gd name="T16" fmla="*/ 0 h 2303526"/>
              <a:gd name="T17" fmla="*/ 8785225 w 8785225"/>
              <a:gd name="T18" fmla="*/ 2303526 h 2303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9" name="object 18"/>
          <p:cNvSpPr txBox="1">
            <a:spLocks noChangeArrowheads="1"/>
          </p:cNvSpPr>
          <p:nvPr/>
        </p:nvSpPr>
        <p:spPr bwMode="auto">
          <a:xfrm>
            <a:off x="179387" y="476672"/>
            <a:ext cx="8785225" cy="303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>
              <a:lnSpc>
                <a:spcPts val="1513"/>
              </a:lnSpc>
            </a:pPr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12700">
              <a:lnSpc>
                <a:spcPts val="500"/>
              </a:lnSpc>
              <a:spcBef>
                <a:spcPts val="13"/>
              </a:spcBef>
            </a:pPr>
            <a:endParaRPr lang="ru-RU" sz="500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2700" algn="just">
              <a:lnSpc>
                <a:spcPts val="1513"/>
              </a:lnSpc>
            </a:pPr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Формирование расходов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2700">
              <a:lnSpc>
                <a:spcPts val="1400"/>
              </a:lnSpc>
              <a:spcBef>
                <a:spcPts val="88"/>
              </a:spcBef>
            </a:pPr>
            <a:endParaRPr lang="ru-RU" sz="1600" dirty="0">
              <a:latin typeface="Calibri" pitchFamily="34" charset="0"/>
            </a:endParaRPr>
          </a:p>
          <a:p>
            <a:pPr marL="12700" algn="just"/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  <a:endParaRPr lang="ru-RU" sz="1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12700"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12700"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Любытинского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buFont typeface="Arial" charset="0"/>
              <a:buChar char="•"/>
            </a:pPr>
            <a:endParaRPr lang="ru-RU" sz="1200" dirty="0">
              <a:latin typeface="Calibri" pitchFamily="34" charset="0"/>
            </a:endParaRPr>
          </a:p>
          <a:p>
            <a:pPr marL="12700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0" name="object 19"/>
          <p:cNvSpPr>
            <a:spLocks noChangeArrowheads="1"/>
          </p:cNvSpPr>
          <p:nvPr/>
        </p:nvSpPr>
        <p:spPr bwMode="auto">
          <a:xfrm>
            <a:off x="107951" y="3448050"/>
            <a:ext cx="8856662" cy="636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1" name="object 20"/>
          <p:cNvSpPr>
            <a:spLocks/>
          </p:cNvSpPr>
          <p:nvPr/>
        </p:nvSpPr>
        <p:spPr bwMode="auto">
          <a:xfrm>
            <a:off x="539750" y="4078288"/>
            <a:ext cx="0" cy="846137"/>
          </a:xfrm>
          <a:custGeom>
            <a:avLst/>
            <a:gdLst>
              <a:gd name="T0" fmla="*/ 0 h 846201"/>
              <a:gd name="T1" fmla="*/ 845817 h 846201"/>
              <a:gd name="T2" fmla="*/ 0 60000 65536"/>
              <a:gd name="T3" fmla="*/ 0 60000 65536"/>
              <a:gd name="T4" fmla="*/ 0 h 846201"/>
              <a:gd name="T5" fmla="*/ 846201 h 84620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2" name="object 21"/>
          <p:cNvSpPr>
            <a:spLocks/>
          </p:cNvSpPr>
          <p:nvPr/>
        </p:nvSpPr>
        <p:spPr bwMode="auto">
          <a:xfrm>
            <a:off x="1154113" y="4090988"/>
            <a:ext cx="0" cy="244475"/>
          </a:xfrm>
          <a:custGeom>
            <a:avLst/>
            <a:gdLst>
              <a:gd name="T0" fmla="*/ 0 h 244475"/>
              <a:gd name="T1" fmla="*/ 244475 h 244475"/>
              <a:gd name="T2" fmla="*/ 0 60000 65536"/>
              <a:gd name="T3" fmla="*/ 0 60000 65536"/>
              <a:gd name="T4" fmla="*/ 0 h 244475"/>
              <a:gd name="T5" fmla="*/ 244475 h 2444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3" name="object 22"/>
          <p:cNvSpPr>
            <a:spLocks/>
          </p:cNvSpPr>
          <p:nvPr/>
        </p:nvSpPr>
        <p:spPr bwMode="auto">
          <a:xfrm>
            <a:off x="1774825" y="4111625"/>
            <a:ext cx="0" cy="823913"/>
          </a:xfrm>
          <a:custGeom>
            <a:avLst/>
            <a:gdLst>
              <a:gd name="T0" fmla="*/ 0 h 823849"/>
              <a:gd name="T1" fmla="*/ 824233 h 823849"/>
              <a:gd name="T2" fmla="*/ 0 60000 65536"/>
              <a:gd name="T3" fmla="*/ 0 60000 65536"/>
              <a:gd name="T4" fmla="*/ 0 h 823849"/>
              <a:gd name="T5" fmla="*/ 823849 h 82384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4" name="object 23"/>
          <p:cNvSpPr>
            <a:spLocks/>
          </p:cNvSpPr>
          <p:nvPr/>
        </p:nvSpPr>
        <p:spPr bwMode="auto">
          <a:xfrm>
            <a:off x="2408238" y="4111625"/>
            <a:ext cx="0" cy="165100"/>
          </a:xfrm>
          <a:custGeom>
            <a:avLst/>
            <a:gdLst>
              <a:gd name="T0" fmla="*/ 0 h 165100"/>
              <a:gd name="T1" fmla="*/ 165100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5" name="object 24"/>
          <p:cNvSpPr>
            <a:spLocks/>
          </p:cNvSpPr>
          <p:nvPr/>
        </p:nvSpPr>
        <p:spPr bwMode="auto">
          <a:xfrm>
            <a:off x="3059113" y="4111625"/>
            <a:ext cx="0" cy="1214438"/>
          </a:xfrm>
          <a:custGeom>
            <a:avLst/>
            <a:gdLst>
              <a:gd name="T0" fmla="*/ 0 h 1214374"/>
              <a:gd name="T1" fmla="*/ 1214758 h 1214374"/>
              <a:gd name="T2" fmla="*/ 0 60000 65536"/>
              <a:gd name="T3" fmla="*/ 0 60000 65536"/>
              <a:gd name="T4" fmla="*/ 0 h 1214374"/>
              <a:gd name="T5" fmla="*/ 1214374 h 121437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6" name="object 25"/>
          <p:cNvSpPr>
            <a:spLocks/>
          </p:cNvSpPr>
          <p:nvPr/>
        </p:nvSpPr>
        <p:spPr bwMode="auto">
          <a:xfrm>
            <a:off x="3635375" y="4111625"/>
            <a:ext cx="0" cy="165100"/>
          </a:xfrm>
          <a:custGeom>
            <a:avLst/>
            <a:gdLst>
              <a:gd name="T0" fmla="*/ 0 h 165100"/>
              <a:gd name="T1" fmla="*/ 165100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7" name="object 26"/>
          <p:cNvSpPr>
            <a:spLocks/>
          </p:cNvSpPr>
          <p:nvPr/>
        </p:nvSpPr>
        <p:spPr bwMode="auto">
          <a:xfrm>
            <a:off x="4284663" y="4090988"/>
            <a:ext cx="0" cy="660400"/>
          </a:xfrm>
          <a:custGeom>
            <a:avLst/>
            <a:gdLst>
              <a:gd name="T0" fmla="*/ 0 h 660400"/>
              <a:gd name="T1" fmla="*/ 660400 h 660400"/>
              <a:gd name="T2" fmla="*/ 0 60000 65536"/>
              <a:gd name="T3" fmla="*/ 0 60000 65536"/>
              <a:gd name="T4" fmla="*/ 0 h 660400"/>
              <a:gd name="T5" fmla="*/ 660400 h 660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8" name="object 27"/>
          <p:cNvSpPr>
            <a:spLocks/>
          </p:cNvSpPr>
          <p:nvPr/>
        </p:nvSpPr>
        <p:spPr bwMode="auto">
          <a:xfrm>
            <a:off x="4932363" y="4090988"/>
            <a:ext cx="0" cy="844550"/>
          </a:xfrm>
          <a:custGeom>
            <a:avLst/>
            <a:gdLst>
              <a:gd name="T0" fmla="*/ 0 h 844550"/>
              <a:gd name="T1" fmla="*/ 844550 h 844550"/>
              <a:gd name="T2" fmla="*/ 0 60000 65536"/>
              <a:gd name="T3" fmla="*/ 0 60000 65536"/>
              <a:gd name="T4" fmla="*/ 0 h 844550"/>
              <a:gd name="T5" fmla="*/ 844550 h 8445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9" name="object 28"/>
          <p:cNvSpPr>
            <a:spLocks/>
          </p:cNvSpPr>
          <p:nvPr/>
        </p:nvSpPr>
        <p:spPr bwMode="auto">
          <a:xfrm>
            <a:off x="5508625" y="4090988"/>
            <a:ext cx="0" cy="617537"/>
          </a:xfrm>
          <a:custGeom>
            <a:avLst/>
            <a:gdLst>
              <a:gd name="T0" fmla="*/ 0 h 617601"/>
              <a:gd name="T1" fmla="*/ 617217 h 617601"/>
              <a:gd name="T2" fmla="*/ 0 60000 65536"/>
              <a:gd name="T3" fmla="*/ 0 60000 65536"/>
              <a:gd name="T4" fmla="*/ 0 h 617601"/>
              <a:gd name="T5" fmla="*/ 617601 h 61760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0" name="object 29"/>
          <p:cNvSpPr>
            <a:spLocks/>
          </p:cNvSpPr>
          <p:nvPr/>
        </p:nvSpPr>
        <p:spPr bwMode="auto">
          <a:xfrm>
            <a:off x="6156325" y="4090988"/>
            <a:ext cx="0" cy="244475"/>
          </a:xfrm>
          <a:custGeom>
            <a:avLst/>
            <a:gdLst>
              <a:gd name="T0" fmla="*/ 0 h 244475"/>
              <a:gd name="T1" fmla="*/ 244475 h 244475"/>
              <a:gd name="T2" fmla="*/ 0 60000 65536"/>
              <a:gd name="T3" fmla="*/ 0 60000 65536"/>
              <a:gd name="T4" fmla="*/ 0 h 244475"/>
              <a:gd name="T5" fmla="*/ 244475 h 2444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1" name="object 30"/>
          <p:cNvSpPr>
            <a:spLocks/>
          </p:cNvSpPr>
          <p:nvPr/>
        </p:nvSpPr>
        <p:spPr bwMode="auto">
          <a:xfrm>
            <a:off x="6732588" y="4090988"/>
            <a:ext cx="0" cy="523875"/>
          </a:xfrm>
          <a:custGeom>
            <a:avLst/>
            <a:gdLst>
              <a:gd name="T0" fmla="*/ 0 h 523875"/>
              <a:gd name="T1" fmla="*/ 523875 h 523875"/>
              <a:gd name="T2" fmla="*/ 0 60000 65536"/>
              <a:gd name="T3" fmla="*/ 0 60000 65536"/>
              <a:gd name="T4" fmla="*/ 0 h 523875"/>
              <a:gd name="T5" fmla="*/ 523875 h 5238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2" name="object 31"/>
          <p:cNvSpPr>
            <a:spLocks/>
          </p:cNvSpPr>
          <p:nvPr/>
        </p:nvSpPr>
        <p:spPr bwMode="auto">
          <a:xfrm>
            <a:off x="7348538" y="4090988"/>
            <a:ext cx="0" cy="995362"/>
          </a:xfrm>
          <a:custGeom>
            <a:avLst/>
            <a:gdLst>
              <a:gd name="T0" fmla="*/ 0 h 995426"/>
              <a:gd name="T1" fmla="*/ 995042 h 995426"/>
              <a:gd name="T2" fmla="*/ 0 60000 65536"/>
              <a:gd name="T3" fmla="*/ 0 60000 65536"/>
              <a:gd name="T4" fmla="*/ 0 h 995426"/>
              <a:gd name="T5" fmla="*/ 995426 h 99542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3" name="object 32"/>
          <p:cNvSpPr>
            <a:spLocks/>
          </p:cNvSpPr>
          <p:nvPr/>
        </p:nvSpPr>
        <p:spPr bwMode="auto">
          <a:xfrm>
            <a:off x="7956550" y="4060825"/>
            <a:ext cx="6350" cy="1481138"/>
          </a:xfrm>
          <a:custGeom>
            <a:avLst/>
            <a:gdLst>
              <a:gd name="T0" fmla="*/ 0 w 6350"/>
              <a:gd name="T1" fmla="*/ 0 h 1481201"/>
              <a:gd name="T2" fmla="*/ 6350 w 6350"/>
              <a:gd name="T3" fmla="*/ 1480823 h 1481201"/>
              <a:gd name="T4" fmla="*/ 0 60000 65536"/>
              <a:gd name="T5" fmla="*/ 0 60000 65536"/>
              <a:gd name="T6" fmla="*/ 0 w 6350"/>
              <a:gd name="T7" fmla="*/ 0 h 1481201"/>
              <a:gd name="T8" fmla="*/ 6350 w 6350"/>
              <a:gd name="T9" fmla="*/ 1481201 h 1481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4" name="object 33"/>
          <p:cNvSpPr>
            <a:spLocks/>
          </p:cNvSpPr>
          <p:nvPr/>
        </p:nvSpPr>
        <p:spPr bwMode="auto">
          <a:xfrm>
            <a:off x="8604250" y="4090988"/>
            <a:ext cx="0" cy="522287"/>
          </a:xfrm>
          <a:custGeom>
            <a:avLst/>
            <a:gdLst>
              <a:gd name="T0" fmla="*/ 0 h 522350"/>
              <a:gd name="T1" fmla="*/ 521972 h 522350"/>
              <a:gd name="T2" fmla="*/ 0 60000 65536"/>
              <a:gd name="T3" fmla="*/ 0 60000 65536"/>
              <a:gd name="T4" fmla="*/ 0 h 522350"/>
              <a:gd name="T5" fmla="*/ 522350 h 5223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Расходы бюджета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7884368" y="6391390"/>
            <a:ext cx="1828800" cy="365125"/>
          </a:xfrm>
        </p:spPr>
        <p:txBody>
          <a:bodyPr/>
          <a:lstStyle/>
          <a:p>
            <a:pPr>
              <a:defRPr/>
            </a:pPr>
            <a:fld id="{44BC182F-D10C-43FB-8953-B974D0B12FB8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000" b="1" dirty="0" err="1" smtClean="0">
                <a:latin typeface="Times New Roman"/>
                <a:cs typeface="Times New Roman"/>
              </a:rPr>
              <a:t>Из</a:t>
            </a:r>
            <a:r>
              <a:rPr sz="2000" b="1" spc="-35" dirty="0" smtClean="0">
                <a:latin typeface="Times New Roman"/>
                <a:cs typeface="Times New Roman"/>
              </a:rPr>
              <a:t> </a:t>
            </a:r>
            <a:r>
              <a:rPr sz="2000" b="1" spc="-40" dirty="0" err="1" smtClean="0">
                <a:latin typeface="Times New Roman"/>
                <a:cs typeface="Times New Roman"/>
              </a:rPr>
              <a:t>к</a:t>
            </a:r>
            <a:r>
              <a:rPr sz="2000" b="1" dirty="0" err="1" smtClean="0">
                <a:latin typeface="Times New Roman"/>
                <a:cs typeface="Times New Roman"/>
              </a:rPr>
              <a:t>а</a:t>
            </a:r>
            <a:r>
              <a:rPr sz="2000" b="1" spc="-20" dirty="0" err="1" smtClean="0">
                <a:latin typeface="Times New Roman"/>
                <a:cs typeface="Times New Roman"/>
              </a:rPr>
              <a:t>к</a:t>
            </a:r>
            <a:r>
              <a:rPr sz="2000" b="1" dirty="0" err="1" smtClean="0">
                <a:latin typeface="Times New Roman"/>
                <a:cs typeface="Times New Roman"/>
              </a:rPr>
              <a:t>о</a:t>
            </a:r>
            <a:r>
              <a:rPr sz="2000" b="1" spc="-40" dirty="0" err="1" smtClean="0">
                <a:latin typeface="Times New Roman"/>
                <a:cs typeface="Times New Roman"/>
              </a:rPr>
              <a:t>г</a:t>
            </a:r>
            <a:r>
              <a:rPr sz="2000" b="1" dirty="0" err="1" smtClean="0">
                <a:latin typeface="Times New Roman"/>
                <a:cs typeface="Times New Roman"/>
              </a:rPr>
              <a:t>о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б</a:t>
            </a:r>
            <a:r>
              <a:rPr sz="2000" b="1" spc="-110" dirty="0" err="1" smtClean="0">
                <a:latin typeface="Times New Roman"/>
                <a:cs typeface="Times New Roman"/>
              </a:rPr>
              <a:t>ю</a:t>
            </a:r>
            <a:r>
              <a:rPr sz="2000" b="1" spc="-10" dirty="0" err="1" smtClean="0">
                <a:latin typeface="Times New Roman"/>
                <a:cs typeface="Times New Roman"/>
              </a:rPr>
              <a:t>д</a:t>
            </a:r>
            <a:r>
              <a:rPr sz="2000" b="1" spc="-25" dirty="0" err="1" smtClean="0">
                <a:latin typeface="Times New Roman"/>
                <a:cs typeface="Times New Roman"/>
              </a:rPr>
              <a:t>ж</a:t>
            </a:r>
            <a:r>
              <a:rPr sz="2000" b="1" dirty="0" err="1" smtClean="0">
                <a:latin typeface="Times New Roman"/>
                <a:cs typeface="Times New Roman"/>
              </a:rPr>
              <a:t>е</a:t>
            </a:r>
            <a:r>
              <a:rPr sz="2000" b="1" spc="5" dirty="0" err="1" smtClean="0"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latin typeface="Times New Roman"/>
                <a:cs typeface="Times New Roman"/>
              </a:rPr>
              <a:t>а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прои</a:t>
            </a:r>
            <a:r>
              <a:rPr sz="2000" b="1" spc="-25" dirty="0" err="1" smtClean="0">
                <a:latin typeface="Times New Roman"/>
                <a:cs typeface="Times New Roman"/>
              </a:rPr>
              <a:t>с</a:t>
            </a:r>
            <a:r>
              <a:rPr sz="2000" b="1" spc="-70" dirty="0" err="1" smtClean="0">
                <a:latin typeface="Times New Roman"/>
                <a:cs typeface="Times New Roman"/>
              </a:rPr>
              <a:t>х</a:t>
            </a:r>
            <a:r>
              <a:rPr sz="2000" b="1" spc="-55" dirty="0" err="1" smtClean="0">
                <a:latin typeface="Times New Roman"/>
                <a:cs typeface="Times New Roman"/>
              </a:rPr>
              <a:t>о</a:t>
            </a:r>
            <a:r>
              <a:rPr sz="2000" b="1" spc="-10" dirty="0" err="1" smtClean="0">
                <a:latin typeface="Times New Roman"/>
                <a:cs typeface="Times New Roman"/>
              </a:rPr>
              <a:t>д</a:t>
            </a:r>
            <a:r>
              <a:rPr sz="2000" b="1" dirty="0" err="1" smtClean="0">
                <a:latin typeface="Times New Roman"/>
                <a:cs typeface="Times New Roman"/>
              </a:rPr>
              <a:t>ит</a:t>
            </a:r>
            <a:r>
              <a:rPr sz="2000" b="1" spc="-35" dirty="0" smtClean="0">
                <a:latin typeface="Times New Roman"/>
                <a:cs typeface="Times New Roman"/>
              </a:rPr>
              <a:t> </a:t>
            </a:r>
            <a:r>
              <a:rPr sz="2000" b="1" spc="-20" dirty="0" err="1" smtClean="0">
                <a:latin typeface="Times New Roman"/>
                <a:cs typeface="Times New Roman"/>
              </a:rPr>
              <a:t>ф</a:t>
            </a:r>
            <a:r>
              <a:rPr sz="2000" b="1" dirty="0" err="1" smtClean="0">
                <a:latin typeface="Times New Roman"/>
                <a:cs typeface="Times New Roman"/>
              </a:rPr>
              <a:t>инансир</a:t>
            </a:r>
            <a:r>
              <a:rPr sz="2000" b="1" spc="-50" dirty="0" err="1" smtClean="0">
                <a:latin typeface="Times New Roman"/>
                <a:cs typeface="Times New Roman"/>
              </a:rPr>
              <a:t>о</a:t>
            </a:r>
            <a:r>
              <a:rPr sz="2000" b="1" dirty="0" err="1" smtClean="0">
                <a:latin typeface="Times New Roman"/>
                <a:cs typeface="Times New Roman"/>
              </a:rPr>
              <a:t>вание</a:t>
            </a:r>
            <a:r>
              <a:rPr sz="2000" b="1" dirty="0" smtClean="0"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64" name="Номер слайда 3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9A9A0-BF8E-4455-8F4B-97CFCC302AF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9698" name="object 3"/>
          <p:cNvSpPr>
            <a:spLocks/>
          </p:cNvSpPr>
          <p:nvPr/>
        </p:nvSpPr>
        <p:spPr bwMode="auto">
          <a:xfrm>
            <a:off x="34925" y="490538"/>
            <a:ext cx="3854450" cy="868362"/>
          </a:xfrm>
          <a:custGeom>
            <a:avLst/>
            <a:gdLst>
              <a:gd name="T0" fmla="*/ 0 w 3854830"/>
              <a:gd name="T1" fmla="*/ 866778 h 868679"/>
              <a:gd name="T2" fmla="*/ 3852550 w 3854830"/>
              <a:gd name="T3" fmla="*/ 866778 h 868679"/>
              <a:gd name="T4" fmla="*/ 3852550 w 3854830"/>
              <a:gd name="T5" fmla="*/ 0 h 868679"/>
              <a:gd name="T6" fmla="*/ 0 w 3854830"/>
              <a:gd name="T7" fmla="*/ 0 h 868679"/>
              <a:gd name="T8" fmla="*/ 0 w 3854830"/>
              <a:gd name="T9" fmla="*/ 866778 h 868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868679"/>
              <a:gd name="T17" fmla="*/ 3854830 w 3854830"/>
              <a:gd name="T18" fmla="*/ 868679 h 868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868679">
                <a:moveTo>
                  <a:pt x="0" y="868679"/>
                </a:moveTo>
                <a:lnTo>
                  <a:pt x="3854830" y="868679"/>
                </a:lnTo>
                <a:lnTo>
                  <a:pt x="385483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699" name="object 4"/>
          <p:cNvSpPr>
            <a:spLocks/>
          </p:cNvSpPr>
          <p:nvPr/>
        </p:nvSpPr>
        <p:spPr bwMode="auto">
          <a:xfrm>
            <a:off x="3889375" y="490538"/>
            <a:ext cx="2409825" cy="274637"/>
          </a:xfrm>
          <a:custGeom>
            <a:avLst/>
            <a:gdLst>
              <a:gd name="T0" fmla="*/ 0 w 2409825"/>
              <a:gd name="T1" fmla="*/ 276227 h 274320"/>
              <a:gd name="T2" fmla="*/ 2409825 w 2409825"/>
              <a:gd name="T3" fmla="*/ 276227 h 274320"/>
              <a:gd name="T4" fmla="*/ 2409825 w 2409825"/>
              <a:gd name="T5" fmla="*/ 0 h 274320"/>
              <a:gd name="T6" fmla="*/ 0 w 2409825"/>
              <a:gd name="T7" fmla="*/ 0 h 274320"/>
              <a:gd name="T8" fmla="*/ 0 w 2409825"/>
              <a:gd name="T9" fmla="*/ 276227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9825"/>
              <a:gd name="T16" fmla="*/ 0 h 274320"/>
              <a:gd name="T17" fmla="*/ 2409825 w 2409825"/>
              <a:gd name="T18" fmla="*/ 274320 h 27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9825" h="274320">
                <a:moveTo>
                  <a:pt x="0" y="274320"/>
                </a:moveTo>
                <a:lnTo>
                  <a:pt x="2409825" y="274320"/>
                </a:lnTo>
                <a:lnTo>
                  <a:pt x="24098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0" name="object 5"/>
          <p:cNvSpPr>
            <a:spLocks/>
          </p:cNvSpPr>
          <p:nvPr/>
        </p:nvSpPr>
        <p:spPr bwMode="auto">
          <a:xfrm>
            <a:off x="6299200" y="490538"/>
            <a:ext cx="2844800" cy="274637"/>
          </a:xfrm>
          <a:custGeom>
            <a:avLst/>
            <a:gdLst>
              <a:gd name="T0" fmla="*/ 0 w 2843783"/>
              <a:gd name="T1" fmla="*/ 276227 h 274320"/>
              <a:gd name="T2" fmla="*/ 2849892 w 2843783"/>
              <a:gd name="T3" fmla="*/ 276227 h 274320"/>
              <a:gd name="T4" fmla="*/ 2849892 w 2843783"/>
              <a:gd name="T5" fmla="*/ 0 h 274320"/>
              <a:gd name="T6" fmla="*/ 0 w 2843783"/>
              <a:gd name="T7" fmla="*/ 0 h 274320"/>
              <a:gd name="T8" fmla="*/ 0 w 2843783"/>
              <a:gd name="T9" fmla="*/ 276227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3783"/>
              <a:gd name="T16" fmla="*/ 0 h 274320"/>
              <a:gd name="T17" fmla="*/ 2843783 w 2843783"/>
              <a:gd name="T18" fmla="*/ 274320 h 27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3783" h="274320">
                <a:moveTo>
                  <a:pt x="0" y="274320"/>
                </a:moveTo>
                <a:lnTo>
                  <a:pt x="2843783" y="274320"/>
                </a:lnTo>
                <a:lnTo>
                  <a:pt x="2843783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1" name="object 6"/>
          <p:cNvSpPr>
            <a:spLocks/>
          </p:cNvSpPr>
          <p:nvPr/>
        </p:nvSpPr>
        <p:spPr bwMode="auto">
          <a:xfrm>
            <a:off x="3889375" y="765175"/>
            <a:ext cx="898525" cy="593725"/>
          </a:xfrm>
          <a:custGeom>
            <a:avLst/>
            <a:gdLst>
              <a:gd name="T0" fmla="*/ 0 w 897712"/>
              <a:gd name="T1" fmla="*/ 590560 h 594360"/>
              <a:gd name="T2" fmla="*/ 902601 w 897712"/>
              <a:gd name="T3" fmla="*/ 590560 h 594360"/>
              <a:gd name="T4" fmla="*/ 902601 w 897712"/>
              <a:gd name="T5" fmla="*/ 0 h 594360"/>
              <a:gd name="T6" fmla="*/ 0 w 897712"/>
              <a:gd name="T7" fmla="*/ 0 h 594360"/>
              <a:gd name="T8" fmla="*/ 0 w 897712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594360"/>
              <a:gd name="T17" fmla="*/ 897712 w 897712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594360">
                <a:moveTo>
                  <a:pt x="0" y="594360"/>
                </a:moveTo>
                <a:lnTo>
                  <a:pt x="897712" y="594360"/>
                </a:lnTo>
                <a:lnTo>
                  <a:pt x="89771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2" name="object 7"/>
          <p:cNvSpPr>
            <a:spLocks/>
          </p:cNvSpPr>
          <p:nvPr/>
        </p:nvSpPr>
        <p:spPr bwMode="auto">
          <a:xfrm>
            <a:off x="4787900" y="765175"/>
            <a:ext cx="792163" cy="593725"/>
          </a:xfrm>
          <a:custGeom>
            <a:avLst/>
            <a:gdLst>
              <a:gd name="T0" fmla="*/ 0 w 792086"/>
              <a:gd name="T1" fmla="*/ 590560 h 594360"/>
              <a:gd name="T2" fmla="*/ 792548 w 792086"/>
              <a:gd name="T3" fmla="*/ 590560 h 594360"/>
              <a:gd name="T4" fmla="*/ 792548 w 792086"/>
              <a:gd name="T5" fmla="*/ 0 h 594360"/>
              <a:gd name="T6" fmla="*/ 0 w 792086"/>
              <a:gd name="T7" fmla="*/ 0 h 594360"/>
              <a:gd name="T8" fmla="*/ 0 w 792086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94360"/>
              <a:gd name="T17" fmla="*/ 792086 w 792086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94360">
                <a:moveTo>
                  <a:pt x="0" y="594360"/>
                </a:moveTo>
                <a:lnTo>
                  <a:pt x="792086" y="594360"/>
                </a:lnTo>
                <a:lnTo>
                  <a:pt x="792086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3" name="object 8"/>
          <p:cNvSpPr>
            <a:spLocks/>
          </p:cNvSpPr>
          <p:nvPr/>
        </p:nvSpPr>
        <p:spPr bwMode="auto">
          <a:xfrm>
            <a:off x="5580063" y="765175"/>
            <a:ext cx="719137" cy="593725"/>
          </a:xfrm>
          <a:custGeom>
            <a:avLst/>
            <a:gdLst>
              <a:gd name="T0" fmla="*/ 0 w 720077"/>
              <a:gd name="T1" fmla="*/ 590560 h 594360"/>
              <a:gd name="T2" fmla="*/ 714455 w 720077"/>
              <a:gd name="T3" fmla="*/ 590560 h 594360"/>
              <a:gd name="T4" fmla="*/ 714455 w 720077"/>
              <a:gd name="T5" fmla="*/ 0 h 594360"/>
              <a:gd name="T6" fmla="*/ 0 w 720077"/>
              <a:gd name="T7" fmla="*/ 0 h 594360"/>
              <a:gd name="T8" fmla="*/ 0 w 720077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594360"/>
              <a:gd name="T17" fmla="*/ 720077 w 720077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594360">
                <a:moveTo>
                  <a:pt x="0" y="594360"/>
                </a:moveTo>
                <a:lnTo>
                  <a:pt x="720077" y="594360"/>
                </a:lnTo>
                <a:lnTo>
                  <a:pt x="720077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4" name="object 9"/>
          <p:cNvSpPr>
            <a:spLocks/>
          </p:cNvSpPr>
          <p:nvPr/>
        </p:nvSpPr>
        <p:spPr bwMode="auto">
          <a:xfrm>
            <a:off x="6299200" y="765175"/>
            <a:ext cx="865188" cy="593725"/>
          </a:xfrm>
          <a:custGeom>
            <a:avLst/>
            <a:gdLst>
              <a:gd name="T0" fmla="*/ 0 w 864095"/>
              <a:gd name="T1" fmla="*/ 590560 h 594360"/>
              <a:gd name="T2" fmla="*/ 870674 w 864095"/>
              <a:gd name="T3" fmla="*/ 590560 h 594360"/>
              <a:gd name="T4" fmla="*/ 870674 w 864095"/>
              <a:gd name="T5" fmla="*/ 0 h 594360"/>
              <a:gd name="T6" fmla="*/ 0 w 864095"/>
              <a:gd name="T7" fmla="*/ 0 h 594360"/>
              <a:gd name="T8" fmla="*/ 0 w 864095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594360"/>
              <a:gd name="T17" fmla="*/ 864095 w 864095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594360">
                <a:moveTo>
                  <a:pt x="0" y="594360"/>
                </a:moveTo>
                <a:lnTo>
                  <a:pt x="864095" y="594360"/>
                </a:lnTo>
                <a:lnTo>
                  <a:pt x="864095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5" name="object 10"/>
          <p:cNvSpPr>
            <a:spLocks/>
          </p:cNvSpPr>
          <p:nvPr/>
        </p:nvSpPr>
        <p:spPr bwMode="auto">
          <a:xfrm>
            <a:off x="7164388" y="765175"/>
            <a:ext cx="1079500" cy="593725"/>
          </a:xfrm>
          <a:custGeom>
            <a:avLst/>
            <a:gdLst>
              <a:gd name="T0" fmla="*/ 0 w 1080122"/>
              <a:gd name="T1" fmla="*/ 590560 h 594360"/>
              <a:gd name="T2" fmla="*/ 1076395 w 1080122"/>
              <a:gd name="T3" fmla="*/ 590560 h 594360"/>
              <a:gd name="T4" fmla="*/ 1076395 w 1080122"/>
              <a:gd name="T5" fmla="*/ 0 h 594360"/>
              <a:gd name="T6" fmla="*/ 0 w 1080122"/>
              <a:gd name="T7" fmla="*/ 0 h 594360"/>
              <a:gd name="T8" fmla="*/ 0 w 1080122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594360"/>
              <a:gd name="T17" fmla="*/ 1080122 w 1080122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594360">
                <a:moveTo>
                  <a:pt x="0" y="594360"/>
                </a:moveTo>
                <a:lnTo>
                  <a:pt x="1080122" y="594360"/>
                </a:lnTo>
                <a:lnTo>
                  <a:pt x="108012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6" name="object 11"/>
          <p:cNvSpPr>
            <a:spLocks/>
          </p:cNvSpPr>
          <p:nvPr/>
        </p:nvSpPr>
        <p:spPr bwMode="auto">
          <a:xfrm>
            <a:off x="8243888" y="765175"/>
            <a:ext cx="900112" cy="593725"/>
          </a:xfrm>
          <a:custGeom>
            <a:avLst/>
            <a:gdLst>
              <a:gd name="T0" fmla="*/ 0 w 899591"/>
              <a:gd name="T1" fmla="*/ 590560 h 594360"/>
              <a:gd name="T2" fmla="*/ 902722 w 899591"/>
              <a:gd name="T3" fmla="*/ 590560 h 594360"/>
              <a:gd name="T4" fmla="*/ 902722 w 899591"/>
              <a:gd name="T5" fmla="*/ 0 h 594360"/>
              <a:gd name="T6" fmla="*/ 0 w 899591"/>
              <a:gd name="T7" fmla="*/ 0 h 594360"/>
              <a:gd name="T8" fmla="*/ 0 w 899591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594360"/>
              <a:gd name="T17" fmla="*/ 899591 w 899591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594360">
                <a:moveTo>
                  <a:pt x="0" y="594360"/>
                </a:moveTo>
                <a:lnTo>
                  <a:pt x="899591" y="594360"/>
                </a:lnTo>
                <a:lnTo>
                  <a:pt x="899591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7" name="object 12"/>
          <p:cNvSpPr>
            <a:spLocks/>
          </p:cNvSpPr>
          <p:nvPr/>
        </p:nvSpPr>
        <p:spPr bwMode="auto">
          <a:xfrm>
            <a:off x="34925" y="13589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8" name="object 13"/>
          <p:cNvSpPr>
            <a:spLocks/>
          </p:cNvSpPr>
          <p:nvPr/>
        </p:nvSpPr>
        <p:spPr bwMode="auto">
          <a:xfrm>
            <a:off x="3889375" y="13589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9" name="object 14"/>
          <p:cNvSpPr>
            <a:spLocks/>
          </p:cNvSpPr>
          <p:nvPr/>
        </p:nvSpPr>
        <p:spPr bwMode="auto">
          <a:xfrm>
            <a:off x="4787900" y="13589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0" name="object 15"/>
          <p:cNvSpPr>
            <a:spLocks/>
          </p:cNvSpPr>
          <p:nvPr/>
        </p:nvSpPr>
        <p:spPr bwMode="auto">
          <a:xfrm>
            <a:off x="5580063" y="13589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1" name="object 16"/>
          <p:cNvSpPr>
            <a:spLocks/>
          </p:cNvSpPr>
          <p:nvPr/>
        </p:nvSpPr>
        <p:spPr bwMode="auto">
          <a:xfrm>
            <a:off x="6299200" y="13589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2" name="object 17"/>
          <p:cNvSpPr>
            <a:spLocks/>
          </p:cNvSpPr>
          <p:nvPr/>
        </p:nvSpPr>
        <p:spPr bwMode="auto">
          <a:xfrm>
            <a:off x="7164388" y="13589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3" name="object 18"/>
          <p:cNvSpPr>
            <a:spLocks/>
          </p:cNvSpPr>
          <p:nvPr/>
        </p:nvSpPr>
        <p:spPr bwMode="auto">
          <a:xfrm>
            <a:off x="8243888" y="13589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4" name="object 19"/>
          <p:cNvSpPr>
            <a:spLocks/>
          </p:cNvSpPr>
          <p:nvPr/>
        </p:nvSpPr>
        <p:spPr bwMode="auto">
          <a:xfrm>
            <a:off x="34925" y="1625600"/>
            <a:ext cx="3854450" cy="444500"/>
          </a:xfrm>
          <a:custGeom>
            <a:avLst/>
            <a:gdLst>
              <a:gd name="T0" fmla="*/ 0 w 3854830"/>
              <a:gd name="T1" fmla="*/ 445837 h 444233"/>
              <a:gd name="T2" fmla="*/ 3852550 w 3854830"/>
              <a:gd name="T3" fmla="*/ 445837 h 444233"/>
              <a:gd name="T4" fmla="*/ 3852550 w 3854830"/>
              <a:gd name="T5" fmla="*/ 0 h 444233"/>
              <a:gd name="T6" fmla="*/ 0 w 3854830"/>
              <a:gd name="T7" fmla="*/ 0 h 444233"/>
              <a:gd name="T8" fmla="*/ 0 w 3854830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444233"/>
              <a:gd name="T17" fmla="*/ 3854830 w 3854830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444233">
                <a:moveTo>
                  <a:pt x="0" y="444233"/>
                </a:moveTo>
                <a:lnTo>
                  <a:pt x="3854830" y="444233"/>
                </a:lnTo>
                <a:lnTo>
                  <a:pt x="3854830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5" name="object 20"/>
          <p:cNvSpPr>
            <a:spLocks/>
          </p:cNvSpPr>
          <p:nvPr/>
        </p:nvSpPr>
        <p:spPr bwMode="auto">
          <a:xfrm>
            <a:off x="3979862" y="1634557"/>
            <a:ext cx="898525" cy="444500"/>
          </a:xfrm>
          <a:custGeom>
            <a:avLst/>
            <a:gdLst>
              <a:gd name="T0" fmla="*/ 0 w 897712"/>
              <a:gd name="T1" fmla="*/ 445837 h 444233"/>
              <a:gd name="T2" fmla="*/ 902601 w 897712"/>
              <a:gd name="T3" fmla="*/ 445837 h 444233"/>
              <a:gd name="T4" fmla="*/ 902601 w 897712"/>
              <a:gd name="T5" fmla="*/ 0 h 444233"/>
              <a:gd name="T6" fmla="*/ 0 w 897712"/>
              <a:gd name="T7" fmla="*/ 0 h 444233"/>
              <a:gd name="T8" fmla="*/ 0 w 897712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444233"/>
              <a:gd name="T17" fmla="*/ 897712 w 897712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444233">
                <a:moveTo>
                  <a:pt x="0" y="444233"/>
                </a:moveTo>
                <a:lnTo>
                  <a:pt x="897712" y="444233"/>
                </a:lnTo>
                <a:lnTo>
                  <a:pt x="89771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6" name="object 21"/>
          <p:cNvSpPr>
            <a:spLocks/>
          </p:cNvSpPr>
          <p:nvPr/>
        </p:nvSpPr>
        <p:spPr bwMode="auto">
          <a:xfrm>
            <a:off x="4787900" y="1625600"/>
            <a:ext cx="792163" cy="444500"/>
          </a:xfrm>
          <a:custGeom>
            <a:avLst/>
            <a:gdLst>
              <a:gd name="T0" fmla="*/ 0 w 792086"/>
              <a:gd name="T1" fmla="*/ 445837 h 444233"/>
              <a:gd name="T2" fmla="*/ 792548 w 792086"/>
              <a:gd name="T3" fmla="*/ 445837 h 444233"/>
              <a:gd name="T4" fmla="*/ 792548 w 792086"/>
              <a:gd name="T5" fmla="*/ 0 h 444233"/>
              <a:gd name="T6" fmla="*/ 0 w 792086"/>
              <a:gd name="T7" fmla="*/ 0 h 444233"/>
              <a:gd name="T8" fmla="*/ 0 w 792086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44233"/>
              <a:gd name="T17" fmla="*/ 792086 w 792086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44233">
                <a:moveTo>
                  <a:pt x="0" y="444233"/>
                </a:moveTo>
                <a:lnTo>
                  <a:pt x="792086" y="444233"/>
                </a:lnTo>
                <a:lnTo>
                  <a:pt x="792086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7" name="object 22"/>
          <p:cNvSpPr>
            <a:spLocks/>
          </p:cNvSpPr>
          <p:nvPr/>
        </p:nvSpPr>
        <p:spPr bwMode="auto">
          <a:xfrm>
            <a:off x="5580063" y="1625600"/>
            <a:ext cx="719137" cy="444500"/>
          </a:xfrm>
          <a:custGeom>
            <a:avLst/>
            <a:gdLst>
              <a:gd name="T0" fmla="*/ 0 w 720077"/>
              <a:gd name="T1" fmla="*/ 445837 h 444233"/>
              <a:gd name="T2" fmla="*/ 714455 w 720077"/>
              <a:gd name="T3" fmla="*/ 445837 h 444233"/>
              <a:gd name="T4" fmla="*/ 714455 w 720077"/>
              <a:gd name="T5" fmla="*/ 0 h 444233"/>
              <a:gd name="T6" fmla="*/ 0 w 720077"/>
              <a:gd name="T7" fmla="*/ 0 h 444233"/>
              <a:gd name="T8" fmla="*/ 0 w 720077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444233"/>
              <a:gd name="T17" fmla="*/ 720077 w 720077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444233">
                <a:moveTo>
                  <a:pt x="0" y="444233"/>
                </a:moveTo>
                <a:lnTo>
                  <a:pt x="720077" y="444233"/>
                </a:lnTo>
                <a:lnTo>
                  <a:pt x="720077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8" name="object 23"/>
          <p:cNvSpPr>
            <a:spLocks/>
          </p:cNvSpPr>
          <p:nvPr/>
        </p:nvSpPr>
        <p:spPr bwMode="auto">
          <a:xfrm>
            <a:off x="6299200" y="1625600"/>
            <a:ext cx="865188" cy="444500"/>
          </a:xfrm>
          <a:custGeom>
            <a:avLst/>
            <a:gdLst>
              <a:gd name="T0" fmla="*/ 0 w 864095"/>
              <a:gd name="T1" fmla="*/ 445837 h 444233"/>
              <a:gd name="T2" fmla="*/ 870674 w 864095"/>
              <a:gd name="T3" fmla="*/ 445837 h 444233"/>
              <a:gd name="T4" fmla="*/ 870674 w 864095"/>
              <a:gd name="T5" fmla="*/ 0 h 444233"/>
              <a:gd name="T6" fmla="*/ 0 w 864095"/>
              <a:gd name="T7" fmla="*/ 0 h 444233"/>
              <a:gd name="T8" fmla="*/ 0 w 864095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444233"/>
              <a:gd name="T17" fmla="*/ 864095 w 864095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444233">
                <a:moveTo>
                  <a:pt x="0" y="444233"/>
                </a:moveTo>
                <a:lnTo>
                  <a:pt x="864095" y="444233"/>
                </a:lnTo>
                <a:lnTo>
                  <a:pt x="864095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9" name="object 24"/>
          <p:cNvSpPr>
            <a:spLocks/>
          </p:cNvSpPr>
          <p:nvPr/>
        </p:nvSpPr>
        <p:spPr bwMode="auto">
          <a:xfrm>
            <a:off x="7164388" y="1625600"/>
            <a:ext cx="1079500" cy="444500"/>
          </a:xfrm>
          <a:custGeom>
            <a:avLst/>
            <a:gdLst>
              <a:gd name="T0" fmla="*/ 0 w 1080122"/>
              <a:gd name="T1" fmla="*/ 445837 h 444233"/>
              <a:gd name="T2" fmla="*/ 1076395 w 1080122"/>
              <a:gd name="T3" fmla="*/ 445837 h 444233"/>
              <a:gd name="T4" fmla="*/ 1076395 w 1080122"/>
              <a:gd name="T5" fmla="*/ 0 h 444233"/>
              <a:gd name="T6" fmla="*/ 0 w 1080122"/>
              <a:gd name="T7" fmla="*/ 0 h 444233"/>
              <a:gd name="T8" fmla="*/ 0 w 1080122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444233"/>
              <a:gd name="T17" fmla="*/ 1080122 w 1080122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444233">
                <a:moveTo>
                  <a:pt x="0" y="444233"/>
                </a:moveTo>
                <a:lnTo>
                  <a:pt x="1080122" y="444233"/>
                </a:lnTo>
                <a:lnTo>
                  <a:pt x="108012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0" name="object 25"/>
          <p:cNvSpPr>
            <a:spLocks/>
          </p:cNvSpPr>
          <p:nvPr/>
        </p:nvSpPr>
        <p:spPr bwMode="auto">
          <a:xfrm>
            <a:off x="8243888" y="1625600"/>
            <a:ext cx="900112" cy="444500"/>
          </a:xfrm>
          <a:custGeom>
            <a:avLst/>
            <a:gdLst>
              <a:gd name="T0" fmla="*/ 0 w 899591"/>
              <a:gd name="T1" fmla="*/ 445837 h 444233"/>
              <a:gd name="T2" fmla="*/ 902722 w 899591"/>
              <a:gd name="T3" fmla="*/ 445837 h 444233"/>
              <a:gd name="T4" fmla="*/ 902722 w 899591"/>
              <a:gd name="T5" fmla="*/ 0 h 444233"/>
              <a:gd name="T6" fmla="*/ 0 w 899591"/>
              <a:gd name="T7" fmla="*/ 0 h 444233"/>
              <a:gd name="T8" fmla="*/ 0 w 899591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444233"/>
              <a:gd name="T17" fmla="*/ 899591 w 899591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444233">
                <a:moveTo>
                  <a:pt x="0" y="444233"/>
                </a:moveTo>
                <a:lnTo>
                  <a:pt x="899591" y="444233"/>
                </a:lnTo>
                <a:lnTo>
                  <a:pt x="899591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1" name="object 26"/>
          <p:cNvSpPr>
            <a:spLocks/>
          </p:cNvSpPr>
          <p:nvPr/>
        </p:nvSpPr>
        <p:spPr bwMode="auto">
          <a:xfrm>
            <a:off x="34925" y="20701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2" name="object 27"/>
          <p:cNvSpPr>
            <a:spLocks/>
          </p:cNvSpPr>
          <p:nvPr/>
        </p:nvSpPr>
        <p:spPr bwMode="auto">
          <a:xfrm>
            <a:off x="3889375" y="20701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3" name="object 28"/>
          <p:cNvSpPr>
            <a:spLocks/>
          </p:cNvSpPr>
          <p:nvPr/>
        </p:nvSpPr>
        <p:spPr bwMode="auto">
          <a:xfrm>
            <a:off x="4787900" y="20701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4" name="object 29"/>
          <p:cNvSpPr>
            <a:spLocks/>
          </p:cNvSpPr>
          <p:nvPr/>
        </p:nvSpPr>
        <p:spPr bwMode="auto">
          <a:xfrm>
            <a:off x="5580063" y="20701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5" name="object 30"/>
          <p:cNvSpPr>
            <a:spLocks/>
          </p:cNvSpPr>
          <p:nvPr/>
        </p:nvSpPr>
        <p:spPr bwMode="auto">
          <a:xfrm>
            <a:off x="6299200" y="20701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6" name="object 31"/>
          <p:cNvSpPr>
            <a:spLocks/>
          </p:cNvSpPr>
          <p:nvPr/>
        </p:nvSpPr>
        <p:spPr bwMode="auto">
          <a:xfrm>
            <a:off x="7164388" y="20701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7" name="object 32"/>
          <p:cNvSpPr>
            <a:spLocks/>
          </p:cNvSpPr>
          <p:nvPr/>
        </p:nvSpPr>
        <p:spPr bwMode="auto">
          <a:xfrm>
            <a:off x="8243888" y="20701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8" name="object 33"/>
          <p:cNvSpPr>
            <a:spLocks/>
          </p:cNvSpPr>
          <p:nvPr/>
        </p:nvSpPr>
        <p:spPr bwMode="auto">
          <a:xfrm>
            <a:off x="34925" y="23368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9" name="object 34"/>
          <p:cNvSpPr>
            <a:spLocks/>
          </p:cNvSpPr>
          <p:nvPr/>
        </p:nvSpPr>
        <p:spPr bwMode="auto">
          <a:xfrm>
            <a:off x="3889375" y="23368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0" name="object 35"/>
          <p:cNvSpPr>
            <a:spLocks/>
          </p:cNvSpPr>
          <p:nvPr/>
        </p:nvSpPr>
        <p:spPr bwMode="auto">
          <a:xfrm>
            <a:off x="4787900" y="23368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1" name="object 36"/>
          <p:cNvSpPr>
            <a:spLocks/>
          </p:cNvSpPr>
          <p:nvPr/>
        </p:nvSpPr>
        <p:spPr bwMode="auto">
          <a:xfrm>
            <a:off x="5580063" y="23368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2" name="object 37"/>
          <p:cNvSpPr>
            <a:spLocks/>
          </p:cNvSpPr>
          <p:nvPr/>
        </p:nvSpPr>
        <p:spPr bwMode="auto">
          <a:xfrm>
            <a:off x="6299200" y="23368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3" name="object 38"/>
          <p:cNvSpPr>
            <a:spLocks/>
          </p:cNvSpPr>
          <p:nvPr/>
        </p:nvSpPr>
        <p:spPr bwMode="auto">
          <a:xfrm>
            <a:off x="7164388" y="23368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4" name="object 39"/>
          <p:cNvSpPr>
            <a:spLocks/>
          </p:cNvSpPr>
          <p:nvPr/>
        </p:nvSpPr>
        <p:spPr bwMode="auto">
          <a:xfrm>
            <a:off x="8243888" y="23368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5" name="object 40"/>
          <p:cNvSpPr>
            <a:spLocks/>
          </p:cNvSpPr>
          <p:nvPr/>
        </p:nvSpPr>
        <p:spPr bwMode="auto">
          <a:xfrm>
            <a:off x="34925" y="26035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6" name="object 41"/>
          <p:cNvSpPr>
            <a:spLocks/>
          </p:cNvSpPr>
          <p:nvPr/>
        </p:nvSpPr>
        <p:spPr bwMode="auto">
          <a:xfrm>
            <a:off x="3889375" y="26035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7" name="object 42"/>
          <p:cNvSpPr>
            <a:spLocks/>
          </p:cNvSpPr>
          <p:nvPr/>
        </p:nvSpPr>
        <p:spPr bwMode="auto">
          <a:xfrm>
            <a:off x="4787900" y="26035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8" name="object 43"/>
          <p:cNvSpPr>
            <a:spLocks/>
          </p:cNvSpPr>
          <p:nvPr/>
        </p:nvSpPr>
        <p:spPr bwMode="auto">
          <a:xfrm>
            <a:off x="5580063" y="26035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9" name="object 44"/>
          <p:cNvSpPr>
            <a:spLocks/>
          </p:cNvSpPr>
          <p:nvPr/>
        </p:nvSpPr>
        <p:spPr bwMode="auto">
          <a:xfrm>
            <a:off x="6299200" y="26035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0" name="object 45"/>
          <p:cNvSpPr>
            <a:spLocks/>
          </p:cNvSpPr>
          <p:nvPr/>
        </p:nvSpPr>
        <p:spPr bwMode="auto">
          <a:xfrm>
            <a:off x="7164388" y="26035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1" name="object 46"/>
          <p:cNvSpPr>
            <a:spLocks/>
          </p:cNvSpPr>
          <p:nvPr/>
        </p:nvSpPr>
        <p:spPr bwMode="auto">
          <a:xfrm>
            <a:off x="8243888" y="26035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2" name="object 47"/>
          <p:cNvSpPr>
            <a:spLocks/>
          </p:cNvSpPr>
          <p:nvPr/>
        </p:nvSpPr>
        <p:spPr bwMode="auto">
          <a:xfrm>
            <a:off x="34925" y="28702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3" name="object 48"/>
          <p:cNvSpPr>
            <a:spLocks/>
          </p:cNvSpPr>
          <p:nvPr/>
        </p:nvSpPr>
        <p:spPr bwMode="auto">
          <a:xfrm>
            <a:off x="3889375" y="28702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4" name="object 49"/>
          <p:cNvSpPr>
            <a:spLocks/>
          </p:cNvSpPr>
          <p:nvPr/>
        </p:nvSpPr>
        <p:spPr bwMode="auto">
          <a:xfrm>
            <a:off x="4787900" y="28702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5" name="object 50"/>
          <p:cNvSpPr>
            <a:spLocks/>
          </p:cNvSpPr>
          <p:nvPr/>
        </p:nvSpPr>
        <p:spPr bwMode="auto">
          <a:xfrm>
            <a:off x="5580063" y="28702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6" name="object 51"/>
          <p:cNvSpPr>
            <a:spLocks/>
          </p:cNvSpPr>
          <p:nvPr/>
        </p:nvSpPr>
        <p:spPr bwMode="auto">
          <a:xfrm>
            <a:off x="6299200" y="28702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7" name="object 52"/>
          <p:cNvSpPr>
            <a:spLocks/>
          </p:cNvSpPr>
          <p:nvPr/>
        </p:nvSpPr>
        <p:spPr bwMode="auto">
          <a:xfrm>
            <a:off x="7164388" y="28702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8" name="object 53"/>
          <p:cNvSpPr>
            <a:spLocks/>
          </p:cNvSpPr>
          <p:nvPr/>
        </p:nvSpPr>
        <p:spPr bwMode="auto">
          <a:xfrm>
            <a:off x="8243888" y="28702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9" name="object 54"/>
          <p:cNvSpPr>
            <a:spLocks/>
          </p:cNvSpPr>
          <p:nvPr/>
        </p:nvSpPr>
        <p:spPr bwMode="auto">
          <a:xfrm>
            <a:off x="34925" y="3136900"/>
            <a:ext cx="3854450" cy="265113"/>
          </a:xfrm>
          <a:custGeom>
            <a:avLst/>
            <a:gdLst>
              <a:gd name="T0" fmla="*/ 0 w 3854830"/>
              <a:gd name="T1" fmla="*/ 258121 h 266534"/>
              <a:gd name="T2" fmla="*/ 3852550 w 3854830"/>
              <a:gd name="T3" fmla="*/ 25812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0" name="object 55"/>
          <p:cNvSpPr>
            <a:spLocks/>
          </p:cNvSpPr>
          <p:nvPr/>
        </p:nvSpPr>
        <p:spPr bwMode="auto">
          <a:xfrm>
            <a:off x="3889375" y="3136900"/>
            <a:ext cx="898525" cy="265113"/>
          </a:xfrm>
          <a:custGeom>
            <a:avLst/>
            <a:gdLst>
              <a:gd name="T0" fmla="*/ 0 w 897712"/>
              <a:gd name="T1" fmla="*/ 258121 h 266534"/>
              <a:gd name="T2" fmla="*/ 902601 w 897712"/>
              <a:gd name="T3" fmla="*/ 25812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1" name="object 56"/>
          <p:cNvSpPr>
            <a:spLocks/>
          </p:cNvSpPr>
          <p:nvPr/>
        </p:nvSpPr>
        <p:spPr bwMode="auto">
          <a:xfrm>
            <a:off x="4787900" y="3136900"/>
            <a:ext cx="792163" cy="265113"/>
          </a:xfrm>
          <a:custGeom>
            <a:avLst/>
            <a:gdLst>
              <a:gd name="T0" fmla="*/ 0 w 792086"/>
              <a:gd name="T1" fmla="*/ 258121 h 266534"/>
              <a:gd name="T2" fmla="*/ 792548 w 792086"/>
              <a:gd name="T3" fmla="*/ 25812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2" name="object 57"/>
          <p:cNvSpPr>
            <a:spLocks/>
          </p:cNvSpPr>
          <p:nvPr/>
        </p:nvSpPr>
        <p:spPr bwMode="auto">
          <a:xfrm>
            <a:off x="5580063" y="3136900"/>
            <a:ext cx="719137" cy="265113"/>
          </a:xfrm>
          <a:custGeom>
            <a:avLst/>
            <a:gdLst>
              <a:gd name="T0" fmla="*/ 0 w 720077"/>
              <a:gd name="T1" fmla="*/ 258121 h 266534"/>
              <a:gd name="T2" fmla="*/ 714455 w 720077"/>
              <a:gd name="T3" fmla="*/ 25812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3" name="object 58"/>
          <p:cNvSpPr>
            <a:spLocks/>
          </p:cNvSpPr>
          <p:nvPr/>
        </p:nvSpPr>
        <p:spPr bwMode="auto">
          <a:xfrm>
            <a:off x="6261894" y="3136900"/>
            <a:ext cx="865188" cy="265113"/>
          </a:xfrm>
          <a:custGeom>
            <a:avLst/>
            <a:gdLst>
              <a:gd name="T0" fmla="*/ 0 w 864095"/>
              <a:gd name="T1" fmla="*/ 258121 h 266534"/>
              <a:gd name="T2" fmla="*/ 870674 w 864095"/>
              <a:gd name="T3" fmla="*/ 25812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4" name="object 59"/>
          <p:cNvSpPr>
            <a:spLocks/>
          </p:cNvSpPr>
          <p:nvPr/>
        </p:nvSpPr>
        <p:spPr bwMode="auto">
          <a:xfrm>
            <a:off x="7164388" y="3136900"/>
            <a:ext cx="1079500" cy="265113"/>
          </a:xfrm>
          <a:custGeom>
            <a:avLst/>
            <a:gdLst>
              <a:gd name="T0" fmla="*/ 0 w 1080122"/>
              <a:gd name="T1" fmla="*/ 258121 h 266534"/>
              <a:gd name="T2" fmla="*/ 1076395 w 1080122"/>
              <a:gd name="T3" fmla="*/ 25812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5" name="object 60"/>
          <p:cNvSpPr>
            <a:spLocks/>
          </p:cNvSpPr>
          <p:nvPr/>
        </p:nvSpPr>
        <p:spPr bwMode="auto">
          <a:xfrm>
            <a:off x="8243888" y="3136900"/>
            <a:ext cx="900112" cy="265113"/>
          </a:xfrm>
          <a:custGeom>
            <a:avLst/>
            <a:gdLst>
              <a:gd name="T0" fmla="*/ 0 w 899591"/>
              <a:gd name="T1" fmla="*/ 258121 h 266534"/>
              <a:gd name="T2" fmla="*/ 902722 w 899591"/>
              <a:gd name="T3" fmla="*/ 25812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6" name="object 61"/>
          <p:cNvSpPr>
            <a:spLocks/>
          </p:cNvSpPr>
          <p:nvPr/>
        </p:nvSpPr>
        <p:spPr bwMode="auto">
          <a:xfrm>
            <a:off x="34925" y="34020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7" name="object 62"/>
          <p:cNvSpPr>
            <a:spLocks/>
          </p:cNvSpPr>
          <p:nvPr/>
        </p:nvSpPr>
        <p:spPr bwMode="auto">
          <a:xfrm>
            <a:off x="3889375" y="34020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8" name="object 63"/>
          <p:cNvSpPr>
            <a:spLocks/>
          </p:cNvSpPr>
          <p:nvPr/>
        </p:nvSpPr>
        <p:spPr bwMode="auto">
          <a:xfrm>
            <a:off x="4787900" y="34020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9" name="object 64"/>
          <p:cNvSpPr>
            <a:spLocks/>
          </p:cNvSpPr>
          <p:nvPr/>
        </p:nvSpPr>
        <p:spPr bwMode="auto">
          <a:xfrm>
            <a:off x="5580063" y="34020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0" name="object 65"/>
          <p:cNvSpPr>
            <a:spLocks/>
          </p:cNvSpPr>
          <p:nvPr/>
        </p:nvSpPr>
        <p:spPr bwMode="auto">
          <a:xfrm>
            <a:off x="6299200" y="34020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1" name="object 66"/>
          <p:cNvSpPr>
            <a:spLocks/>
          </p:cNvSpPr>
          <p:nvPr/>
        </p:nvSpPr>
        <p:spPr bwMode="auto">
          <a:xfrm>
            <a:off x="7164388" y="34020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2" name="object 67"/>
          <p:cNvSpPr>
            <a:spLocks/>
          </p:cNvSpPr>
          <p:nvPr/>
        </p:nvSpPr>
        <p:spPr bwMode="auto">
          <a:xfrm>
            <a:off x="8243888" y="34020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3" name="object 68"/>
          <p:cNvSpPr>
            <a:spLocks/>
          </p:cNvSpPr>
          <p:nvPr/>
        </p:nvSpPr>
        <p:spPr bwMode="auto">
          <a:xfrm>
            <a:off x="34925" y="36687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4" name="object 69"/>
          <p:cNvSpPr>
            <a:spLocks/>
          </p:cNvSpPr>
          <p:nvPr/>
        </p:nvSpPr>
        <p:spPr bwMode="auto">
          <a:xfrm>
            <a:off x="3889375" y="36687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5" name="object 70"/>
          <p:cNvSpPr>
            <a:spLocks/>
          </p:cNvSpPr>
          <p:nvPr/>
        </p:nvSpPr>
        <p:spPr bwMode="auto">
          <a:xfrm>
            <a:off x="4787900" y="36687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6" name="object 71"/>
          <p:cNvSpPr>
            <a:spLocks/>
          </p:cNvSpPr>
          <p:nvPr/>
        </p:nvSpPr>
        <p:spPr bwMode="auto">
          <a:xfrm>
            <a:off x="5580063" y="36687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7" name="object 72"/>
          <p:cNvSpPr>
            <a:spLocks/>
          </p:cNvSpPr>
          <p:nvPr/>
        </p:nvSpPr>
        <p:spPr bwMode="auto">
          <a:xfrm>
            <a:off x="6299200" y="36687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8" name="object 73"/>
          <p:cNvSpPr>
            <a:spLocks/>
          </p:cNvSpPr>
          <p:nvPr/>
        </p:nvSpPr>
        <p:spPr bwMode="auto">
          <a:xfrm>
            <a:off x="7164388" y="36687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9" name="object 74"/>
          <p:cNvSpPr>
            <a:spLocks/>
          </p:cNvSpPr>
          <p:nvPr/>
        </p:nvSpPr>
        <p:spPr bwMode="auto">
          <a:xfrm>
            <a:off x="8243888" y="36687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0" name="object 75"/>
          <p:cNvSpPr>
            <a:spLocks/>
          </p:cNvSpPr>
          <p:nvPr/>
        </p:nvSpPr>
        <p:spPr bwMode="auto">
          <a:xfrm>
            <a:off x="34925" y="39354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1" name="object 76"/>
          <p:cNvSpPr>
            <a:spLocks/>
          </p:cNvSpPr>
          <p:nvPr/>
        </p:nvSpPr>
        <p:spPr bwMode="auto">
          <a:xfrm>
            <a:off x="3889375" y="39354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2" name="object 77"/>
          <p:cNvSpPr>
            <a:spLocks/>
          </p:cNvSpPr>
          <p:nvPr/>
        </p:nvSpPr>
        <p:spPr bwMode="auto">
          <a:xfrm>
            <a:off x="4787900" y="39354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3" name="object 78"/>
          <p:cNvSpPr>
            <a:spLocks/>
          </p:cNvSpPr>
          <p:nvPr/>
        </p:nvSpPr>
        <p:spPr bwMode="auto">
          <a:xfrm>
            <a:off x="5580063" y="39354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4" name="object 79"/>
          <p:cNvSpPr>
            <a:spLocks/>
          </p:cNvSpPr>
          <p:nvPr/>
        </p:nvSpPr>
        <p:spPr bwMode="auto">
          <a:xfrm>
            <a:off x="6299200" y="39354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5" name="object 80"/>
          <p:cNvSpPr>
            <a:spLocks/>
          </p:cNvSpPr>
          <p:nvPr/>
        </p:nvSpPr>
        <p:spPr bwMode="auto">
          <a:xfrm>
            <a:off x="7164388" y="39354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6" name="object 81"/>
          <p:cNvSpPr>
            <a:spLocks/>
          </p:cNvSpPr>
          <p:nvPr/>
        </p:nvSpPr>
        <p:spPr bwMode="auto">
          <a:xfrm>
            <a:off x="8243888" y="39354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7" name="object 82"/>
          <p:cNvSpPr>
            <a:spLocks/>
          </p:cNvSpPr>
          <p:nvPr/>
        </p:nvSpPr>
        <p:spPr bwMode="auto">
          <a:xfrm>
            <a:off x="34925" y="42021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8" name="object 83"/>
          <p:cNvSpPr>
            <a:spLocks/>
          </p:cNvSpPr>
          <p:nvPr/>
        </p:nvSpPr>
        <p:spPr bwMode="auto">
          <a:xfrm>
            <a:off x="3889375" y="42021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9" name="object 84"/>
          <p:cNvSpPr>
            <a:spLocks/>
          </p:cNvSpPr>
          <p:nvPr/>
        </p:nvSpPr>
        <p:spPr bwMode="auto">
          <a:xfrm>
            <a:off x="4787900" y="42021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0" name="object 85"/>
          <p:cNvSpPr>
            <a:spLocks/>
          </p:cNvSpPr>
          <p:nvPr/>
        </p:nvSpPr>
        <p:spPr bwMode="auto">
          <a:xfrm>
            <a:off x="5580063" y="42021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1" name="object 86"/>
          <p:cNvSpPr>
            <a:spLocks/>
          </p:cNvSpPr>
          <p:nvPr/>
        </p:nvSpPr>
        <p:spPr bwMode="auto">
          <a:xfrm>
            <a:off x="6299200" y="42021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2" name="object 87"/>
          <p:cNvSpPr>
            <a:spLocks/>
          </p:cNvSpPr>
          <p:nvPr/>
        </p:nvSpPr>
        <p:spPr bwMode="auto">
          <a:xfrm>
            <a:off x="7164388" y="42021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3" name="object 88"/>
          <p:cNvSpPr>
            <a:spLocks/>
          </p:cNvSpPr>
          <p:nvPr/>
        </p:nvSpPr>
        <p:spPr bwMode="auto">
          <a:xfrm>
            <a:off x="8243888" y="42021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4" name="object 89"/>
          <p:cNvSpPr>
            <a:spLocks/>
          </p:cNvSpPr>
          <p:nvPr/>
        </p:nvSpPr>
        <p:spPr bwMode="auto">
          <a:xfrm>
            <a:off x="34925" y="44688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5" name="object 90"/>
          <p:cNvSpPr>
            <a:spLocks/>
          </p:cNvSpPr>
          <p:nvPr/>
        </p:nvSpPr>
        <p:spPr bwMode="auto">
          <a:xfrm>
            <a:off x="3889375" y="44688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6" name="object 91"/>
          <p:cNvSpPr>
            <a:spLocks/>
          </p:cNvSpPr>
          <p:nvPr/>
        </p:nvSpPr>
        <p:spPr bwMode="auto">
          <a:xfrm>
            <a:off x="4787900" y="44688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7" name="object 92"/>
          <p:cNvSpPr>
            <a:spLocks/>
          </p:cNvSpPr>
          <p:nvPr/>
        </p:nvSpPr>
        <p:spPr bwMode="auto">
          <a:xfrm>
            <a:off x="5580063" y="44688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8" name="object 93"/>
          <p:cNvSpPr>
            <a:spLocks/>
          </p:cNvSpPr>
          <p:nvPr/>
        </p:nvSpPr>
        <p:spPr bwMode="auto">
          <a:xfrm>
            <a:off x="6299200" y="44688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9" name="object 94"/>
          <p:cNvSpPr>
            <a:spLocks/>
          </p:cNvSpPr>
          <p:nvPr/>
        </p:nvSpPr>
        <p:spPr bwMode="auto">
          <a:xfrm>
            <a:off x="7164388" y="44688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0" name="object 95"/>
          <p:cNvSpPr>
            <a:spLocks/>
          </p:cNvSpPr>
          <p:nvPr/>
        </p:nvSpPr>
        <p:spPr bwMode="auto">
          <a:xfrm>
            <a:off x="8243888" y="44688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1" name="object 96"/>
          <p:cNvSpPr>
            <a:spLocks/>
          </p:cNvSpPr>
          <p:nvPr/>
        </p:nvSpPr>
        <p:spPr bwMode="auto">
          <a:xfrm>
            <a:off x="34925" y="47355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2" name="object 97"/>
          <p:cNvSpPr>
            <a:spLocks/>
          </p:cNvSpPr>
          <p:nvPr/>
        </p:nvSpPr>
        <p:spPr bwMode="auto">
          <a:xfrm>
            <a:off x="3889375" y="47355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3" name="object 98"/>
          <p:cNvSpPr>
            <a:spLocks/>
          </p:cNvSpPr>
          <p:nvPr/>
        </p:nvSpPr>
        <p:spPr bwMode="auto">
          <a:xfrm>
            <a:off x="4787900" y="47355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4" name="object 99"/>
          <p:cNvSpPr>
            <a:spLocks/>
          </p:cNvSpPr>
          <p:nvPr/>
        </p:nvSpPr>
        <p:spPr bwMode="auto">
          <a:xfrm>
            <a:off x="5580063" y="47355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5" name="object 100"/>
          <p:cNvSpPr>
            <a:spLocks/>
          </p:cNvSpPr>
          <p:nvPr/>
        </p:nvSpPr>
        <p:spPr bwMode="auto">
          <a:xfrm>
            <a:off x="6299200" y="47355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6" name="object 101"/>
          <p:cNvSpPr>
            <a:spLocks/>
          </p:cNvSpPr>
          <p:nvPr/>
        </p:nvSpPr>
        <p:spPr bwMode="auto">
          <a:xfrm>
            <a:off x="7164388" y="47355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7" name="object 102"/>
          <p:cNvSpPr>
            <a:spLocks/>
          </p:cNvSpPr>
          <p:nvPr/>
        </p:nvSpPr>
        <p:spPr bwMode="auto">
          <a:xfrm>
            <a:off x="8243888" y="47355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8" name="object 103"/>
          <p:cNvSpPr>
            <a:spLocks/>
          </p:cNvSpPr>
          <p:nvPr/>
        </p:nvSpPr>
        <p:spPr bwMode="auto">
          <a:xfrm>
            <a:off x="34925" y="50022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9" name="object 104"/>
          <p:cNvSpPr>
            <a:spLocks/>
          </p:cNvSpPr>
          <p:nvPr/>
        </p:nvSpPr>
        <p:spPr bwMode="auto">
          <a:xfrm>
            <a:off x="3889375" y="50022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0" name="object 105"/>
          <p:cNvSpPr>
            <a:spLocks/>
          </p:cNvSpPr>
          <p:nvPr/>
        </p:nvSpPr>
        <p:spPr bwMode="auto">
          <a:xfrm>
            <a:off x="4787900" y="50022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1" name="object 106"/>
          <p:cNvSpPr>
            <a:spLocks/>
          </p:cNvSpPr>
          <p:nvPr/>
        </p:nvSpPr>
        <p:spPr bwMode="auto">
          <a:xfrm>
            <a:off x="5580063" y="50022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2" name="object 107"/>
          <p:cNvSpPr>
            <a:spLocks/>
          </p:cNvSpPr>
          <p:nvPr/>
        </p:nvSpPr>
        <p:spPr bwMode="auto">
          <a:xfrm>
            <a:off x="6299200" y="50022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3" name="object 108"/>
          <p:cNvSpPr>
            <a:spLocks/>
          </p:cNvSpPr>
          <p:nvPr/>
        </p:nvSpPr>
        <p:spPr bwMode="auto">
          <a:xfrm>
            <a:off x="7164388" y="50022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4" name="object 109"/>
          <p:cNvSpPr>
            <a:spLocks/>
          </p:cNvSpPr>
          <p:nvPr/>
        </p:nvSpPr>
        <p:spPr bwMode="auto">
          <a:xfrm>
            <a:off x="8243888" y="50022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5" name="object 110"/>
          <p:cNvSpPr>
            <a:spLocks/>
          </p:cNvSpPr>
          <p:nvPr/>
        </p:nvSpPr>
        <p:spPr bwMode="auto">
          <a:xfrm>
            <a:off x="34925" y="5268913"/>
            <a:ext cx="3854450" cy="254000"/>
          </a:xfrm>
          <a:custGeom>
            <a:avLst/>
            <a:gdLst>
              <a:gd name="T0" fmla="*/ 0 w 3854830"/>
              <a:gd name="T1" fmla="*/ 249665 h 254876"/>
              <a:gd name="T2" fmla="*/ 3852550 w 3854830"/>
              <a:gd name="T3" fmla="*/ 249665 h 254876"/>
              <a:gd name="T4" fmla="*/ 3852550 w 3854830"/>
              <a:gd name="T5" fmla="*/ 0 h 254876"/>
              <a:gd name="T6" fmla="*/ 0 w 3854830"/>
              <a:gd name="T7" fmla="*/ 0 h 254876"/>
              <a:gd name="T8" fmla="*/ 0 w 3854830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54876"/>
              <a:gd name="T17" fmla="*/ 3854830 w 3854830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54876">
                <a:moveTo>
                  <a:pt x="0" y="254876"/>
                </a:moveTo>
                <a:lnTo>
                  <a:pt x="3854830" y="254876"/>
                </a:lnTo>
                <a:lnTo>
                  <a:pt x="3854830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6" name="object 111"/>
          <p:cNvSpPr>
            <a:spLocks/>
          </p:cNvSpPr>
          <p:nvPr/>
        </p:nvSpPr>
        <p:spPr bwMode="auto">
          <a:xfrm>
            <a:off x="3889375" y="5268913"/>
            <a:ext cx="898525" cy="254000"/>
          </a:xfrm>
          <a:custGeom>
            <a:avLst/>
            <a:gdLst>
              <a:gd name="T0" fmla="*/ 0 w 897712"/>
              <a:gd name="T1" fmla="*/ 249665 h 254876"/>
              <a:gd name="T2" fmla="*/ 902601 w 897712"/>
              <a:gd name="T3" fmla="*/ 249665 h 254876"/>
              <a:gd name="T4" fmla="*/ 902601 w 897712"/>
              <a:gd name="T5" fmla="*/ 0 h 254876"/>
              <a:gd name="T6" fmla="*/ 0 w 897712"/>
              <a:gd name="T7" fmla="*/ 0 h 254876"/>
              <a:gd name="T8" fmla="*/ 0 w 897712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54876"/>
              <a:gd name="T17" fmla="*/ 897712 w 897712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54876">
                <a:moveTo>
                  <a:pt x="0" y="254876"/>
                </a:moveTo>
                <a:lnTo>
                  <a:pt x="897712" y="254876"/>
                </a:lnTo>
                <a:lnTo>
                  <a:pt x="89771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7" name="object 112"/>
          <p:cNvSpPr>
            <a:spLocks/>
          </p:cNvSpPr>
          <p:nvPr/>
        </p:nvSpPr>
        <p:spPr bwMode="auto">
          <a:xfrm>
            <a:off x="4787900" y="5268913"/>
            <a:ext cx="792163" cy="254000"/>
          </a:xfrm>
          <a:custGeom>
            <a:avLst/>
            <a:gdLst>
              <a:gd name="T0" fmla="*/ 0 w 792086"/>
              <a:gd name="T1" fmla="*/ 249665 h 254876"/>
              <a:gd name="T2" fmla="*/ 792548 w 792086"/>
              <a:gd name="T3" fmla="*/ 249665 h 254876"/>
              <a:gd name="T4" fmla="*/ 792548 w 792086"/>
              <a:gd name="T5" fmla="*/ 0 h 254876"/>
              <a:gd name="T6" fmla="*/ 0 w 792086"/>
              <a:gd name="T7" fmla="*/ 0 h 254876"/>
              <a:gd name="T8" fmla="*/ 0 w 792086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54876"/>
              <a:gd name="T17" fmla="*/ 792086 w 792086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54876">
                <a:moveTo>
                  <a:pt x="0" y="254876"/>
                </a:moveTo>
                <a:lnTo>
                  <a:pt x="792086" y="254876"/>
                </a:lnTo>
                <a:lnTo>
                  <a:pt x="792086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8" name="object 113"/>
          <p:cNvSpPr>
            <a:spLocks/>
          </p:cNvSpPr>
          <p:nvPr/>
        </p:nvSpPr>
        <p:spPr bwMode="auto">
          <a:xfrm>
            <a:off x="5580063" y="5268913"/>
            <a:ext cx="719137" cy="254000"/>
          </a:xfrm>
          <a:custGeom>
            <a:avLst/>
            <a:gdLst>
              <a:gd name="T0" fmla="*/ 0 w 720077"/>
              <a:gd name="T1" fmla="*/ 249665 h 254876"/>
              <a:gd name="T2" fmla="*/ 714455 w 720077"/>
              <a:gd name="T3" fmla="*/ 249665 h 254876"/>
              <a:gd name="T4" fmla="*/ 714455 w 720077"/>
              <a:gd name="T5" fmla="*/ 0 h 254876"/>
              <a:gd name="T6" fmla="*/ 0 w 720077"/>
              <a:gd name="T7" fmla="*/ 0 h 254876"/>
              <a:gd name="T8" fmla="*/ 0 w 720077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54876"/>
              <a:gd name="T17" fmla="*/ 720077 w 720077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54876">
                <a:moveTo>
                  <a:pt x="0" y="254876"/>
                </a:moveTo>
                <a:lnTo>
                  <a:pt x="720077" y="254876"/>
                </a:lnTo>
                <a:lnTo>
                  <a:pt x="720077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9" name="object 114"/>
          <p:cNvSpPr>
            <a:spLocks/>
          </p:cNvSpPr>
          <p:nvPr/>
        </p:nvSpPr>
        <p:spPr bwMode="auto">
          <a:xfrm>
            <a:off x="6299200" y="5268913"/>
            <a:ext cx="865188" cy="254000"/>
          </a:xfrm>
          <a:custGeom>
            <a:avLst/>
            <a:gdLst>
              <a:gd name="T0" fmla="*/ 0 w 864095"/>
              <a:gd name="T1" fmla="*/ 249665 h 254876"/>
              <a:gd name="T2" fmla="*/ 870674 w 864095"/>
              <a:gd name="T3" fmla="*/ 249665 h 254876"/>
              <a:gd name="T4" fmla="*/ 870674 w 864095"/>
              <a:gd name="T5" fmla="*/ 0 h 254876"/>
              <a:gd name="T6" fmla="*/ 0 w 864095"/>
              <a:gd name="T7" fmla="*/ 0 h 254876"/>
              <a:gd name="T8" fmla="*/ 0 w 864095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54876"/>
              <a:gd name="T17" fmla="*/ 864095 w 864095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54876">
                <a:moveTo>
                  <a:pt x="0" y="254876"/>
                </a:moveTo>
                <a:lnTo>
                  <a:pt x="864095" y="254876"/>
                </a:lnTo>
                <a:lnTo>
                  <a:pt x="864095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0" name="object 115"/>
          <p:cNvSpPr>
            <a:spLocks/>
          </p:cNvSpPr>
          <p:nvPr/>
        </p:nvSpPr>
        <p:spPr bwMode="auto">
          <a:xfrm>
            <a:off x="7164388" y="5268913"/>
            <a:ext cx="1079500" cy="254000"/>
          </a:xfrm>
          <a:custGeom>
            <a:avLst/>
            <a:gdLst>
              <a:gd name="T0" fmla="*/ 0 w 1080122"/>
              <a:gd name="T1" fmla="*/ 249665 h 254876"/>
              <a:gd name="T2" fmla="*/ 1076395 w 1080122"/>
              <a:gd name="T3" fmla="*/ 249665 h 254876"/>
              <a:gd name="T4" fmla="*/ 1076395 w 1080122"/>
              <a:gd name="T5" fmla="*/ 0 h 254876"/>
              <a:gd name="T6" fmla="*/ 0 w 1080122"/>
              <a:gd name="T7" fmla="*/ 0 h 254876"/>
              <a:gd name="T8" fmla="*/ 0 w 1080122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54876"/>
              <a:gd name="T17" fmla="*/ 1080122 w 1080122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54876">
                <a:moveTo>
                  <a:pt x="0" y="254876"/>
                </a:moveTo>
                <a:lnTo>
                  <a:pt x="1080122" y="254876"/>
                </a:lnTo>
                <a:lnTo>
                  <a:pt x="108012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1" name="object 116"/>
          <p:cNvSpPr>
            <a:spLocks/>
          </p:cNvSpPr>
          <p:nvPr/>
        </p:nvSpPr>
        <p:spPr bwMode="auto">
          <a:xfrm>
            <a:off x="8243888" y="5268913"/>
            <a:ext cx="900112" cy="254000"/>
          </a:xfrm>
          <a:custGeom>
            <a:avLst/>
            <a:gdLst>
              <a:gd name="T0" fmla="*/ 0 w 899591"/>
              <a:gd name="T1" fmla="*/ 249665 h 254876"/>
              <a:gd name="T2" fmla="*/ 902722 w 899591"/>
              <a:gd name="T3" fmla="*/ 249665 h 254876"/>
              <a:gd name="T4" fmla="*/ 902722 w 899591"/>
              <a:gd name="T5" fmla="*/ 0 h 254876"/>
              <a:gd name="T6" fmla="*/ 0 w 899591"/>
              <a:gd name="T7" fmla="*/ 0 h 254876"/>
              <a:gd name="T8" fmla="*/ 0 w 899591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54876"/>
              <a:gd name="T17" fmla="*/ 899591 w 899591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54876">
                <a:moveTo>
                  <a:pt x="0" y="254876"/>
                </a:moveTo>
                <a:lnTo>
                  <a:pt x="899591" y="254876"/>
                </a:lnTo>
                <a:lnTo>
                  <a:pt x="899591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2" name="object 117"/>
          <p:cNvSpPr>
            <a:spLocks/>
          </p:cNvSpPr>
          <p:nvPr/>
        </p:nvSpPr>
        <p:spPr bwMode="auto">
          <a:xfrm>
            <a:off x="34925" y="5522913"/>
            <a:ext cx="3854450" cy="268287"/>
          </a:xfrm>
          <a:custGeom>
            <a:avLst/>
            <a:gdLst>
              <a:gd name="T0" fmla="*/ 0 w 3854830"/>
              <a:gd name="T1" fmla="*/ 268922 h 268160"/>
              <a:gd name="T2" fmla="*/ 3852550 w 3854830"/>
              <a:gd name="T3" fmla="*/ 268922 h 268160"/>
              <a:gd name="T4" fmla="*/ 3852550 w 3854830"/>
              <a:gd name="T5" fmla="*/ 0 h 268160"/>
              <a:gd name="T6" fmla="*/ 0 w 3854830"/>
              <a:gd name="T7" fmla="*/ 0 h 268160"/>
              <a:gd name="T8" fmla="*/ 0 w 3854830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8160"/>
              <a:gd name="T17" fmla="*/ 3854830 w 3854830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8160">
                <a:moveTo>
                  <a:pt x="0" y="268160"/>
                </a:moveTo>
                <a:lnTo>
                  <a:pt x="3854830" y="268160"/>
                </a:lnTo>
                <a:lnTo>
                  <a:pt x="3854830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3" name="object 118"/>
          <p:cNvSpPr>
            <a:spLocks/>
          </p:cNvSpPr>
          <p:nvPr/>
        </p:nvSpPr>
        <p:spPr bwMode="auto">
          <a:xfrm>
            <a:off x="3889375" y="5522913"/>
            <a:ext cx="898525" cy="268287"/>
          </a:xfrm>
          <a:custGeom>
            <a:avLst/>
            <a:gdLst>
              <a:gd name="T0" fmla="*/ 0 w 897712"/>
              <a:gd name="T1" fmla="*/ 268922 h 268160"/>
              <a:gd name="T2" fmla="*/ 902601 w 897712"/>
              <a:gd name="T3" fmla="*/ 268922 h 268160"/>
              <a:gd name="T4" fmla="*/ 902601 w 897712"/>
              <a:gd name="T5" fmla="*/ 0 h 268160"/>
              <a:gd name="T6" fmla="*/ 0 w 897712"/>
              <a:gd name="T7" fmla="*/ 0 h 268160"/>
              <a:gd name="T8" fmla="*/ 0 w 897712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8160"/>
              <a:gd name="T17" fmla="*/ 897712 w 897712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8160">
                <a:moveTo>
                  <a:pt x="0" y="268160"/>
                </a:moveTo>
                <a:lnTo>
                  <a:pt x="897712" y="268160"/>
                </a:lnTo>
                <a:lnTo>
                  <a:pt x="89771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4" name="object 119"/>
          <p:cNvSpPr>
            <a:spLocks/>
          </p:cNvSpPr>
          <p:nvPr/>
        </p:nvSpPr>
        <p:spPr bwMode="auto">
          <a:xfrm>
            <a:off x="4787900" y="5522913"/>
            <a:ext cx="792163" cy="268287"/>
          </a:xfrm>
          <a:custGeom>
            <a:avLst/>
            <a:gdLst>
              <a:gd name="T0" fmla="*/ 0 w 792086"/>
              <a:gd name="T1" fmla="*/ 268922 h 268160"/>
              <a:gd name="T2" fmla="*/ 792548 w 792086"/>
              <a:gd name="T3" fmla="*/ 268922 h 268160"/>
              <a:gd name="T4" fmla="*/ 792548 w 792086"/>
              <a:gd name="T5" fmla="*/ 0 h 268160"/>
              <a:gd name="T6" fmla="*/ 0 w 792086"/>
              <a:gd name="T7" fmla="*/ 0 h 268160"/>
              <a:gd name="T8" fmla="*/ 0 w 792086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8160"/>
              <a:gd name="T17" fmla="*/ 792086 w 792086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8160">
                <a:moveTo>
                  <a:pt x="0" y="268160"/>
                </a:moveTo>
                <a:lnTo>
                  <a:pt x="792086" y="268160"/>
                </a:lnTo>
                <a:lnTo>
                  <a:pt x="792086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5" name="object 120"/>
          <p:cNvSpPr>
            <a:spLocks/>
          </p:cNvSpPr>
          <p:nvPr/>
        </p:nvSpPr>
        <p:spPr bwMode="auto">
          <a:xfrm>
            <a:off x="5580063" y="5522913"/>
            <a:ext cx="719137" cy="268287"/>
          </a:xfrm>
          <a:custGeom>
            <a:avLst/>
            <a:gdLst>
              <a:gd name="T0" fmla="*/ 0 w 720077"/>
              <a:gd name="T1" fmla="*/ 268922 h 268160"/>
              <a:gd name="T2" fmla="*/ 714455 w 720077"/>
              <a:gd name="T3" fmla="*/ 268922 h 268160"/>
              <a:gd name="T4" fmla="*/ 714455 w 720077"/>
              <a:gd name="T5" fmla="*/ 0 h 268160"/>
              <a:gd name="T6" fmla="*/ 0 w 720077"/>
              <a:gd name="T7" fmla="*/ 0 h 268160"/>
              <a:gd name="T8" fmla="*/ 0 w 720077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8160"/>
              <a:gd name="T17" fmla="*/ 720077 w 720077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8160">
                <a:moveTo>
                  <a:pt x="0" y="268160"/>
                </a:moveTo>
                <a:lnTo>
                  <a:pt x="720077" y="268160"/>
                </a:lnTo>
                <a:lnTo>
                  <a:pt x="720077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6" name="object 121"/>
          <p:cNvSpPr>
            <a:spLocks/>
          </p:cNvSpPr>
          <p:nvPr/>
        </p:nvSpPr>
        <p:spPr bwMode="auto">
          <a:xfrm>
            <a:off x="6299200" y="5522913"/>
            <a:ext cx="865188" cy="268287"/>
          </a:xfrm>
          <a:custGeom>
            <a:avLst/>
            <a:gdLst>
              <a:gd name="T0" fmla="*/ 0 w 864095"/>
              <a:gd name="T1" fmla="*/ 268922 h 268160"/>
              <a:gd name="T2" fmla="*/ 870674 w 864095"/>
              <a:gd name="T3" fmla="*/ 268922 h 268160"/>
              <a:gd name="T4" fmla="*/ 870674 w 864095"/>
              <a:gd name="T5" fmla="*/ 0 h 268160"/>
              <a:gd name="T6" fmla="*/ 0 w 864095"/>
              <a:gd name="T7" fmla="*/ 0 h 268160"/>
              <a:gd name="T8" fmla="*/ 0 w 864095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8160"/>
              <a:gd name="T17" fmla="*/ 864095 w 864095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8160">
                <a:moveTo>
                  <a:pt x="0" y="268160"/>
                </a:moveTo>
                <a:lnTo>
                  <a:pt x="864095" y="268160"/>
                </a:lnTo>
                <a:lnTo>
                  <a:pt x="86409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7" name="object 122"/>
          <p:cNvSpPr>
            <a:spLocks/>
          </p:cNvSpPr>
          <p:nvPr/>
        </p:nvSpPr>
        <p:spPr bwMode="auto">
          <a:xfrm>
            <a:off x="7164388" y="5522913"/>
            <a:ext cx="1079500" cy="268287"/>
          </a:xfrm>
          <a:custGeom>
            <a:avLst/>
            <a:gdLst>
              <a:gd name="T0" fmla="*/ 0 w 1080122"/>
              <a:gd name="T1" fmla="*/ 268922 h 268160"/>
              <a:gd name="T2" fmla="*/ 1076395 w 1080122"/>
              <a:gd name="T3" fmla="*/ 268922 h 268160"/>
              <a:gd name="T4" fmla="*/ 1076395 w 1080122"/>
              <a:gd name="T5" fmla="*/ 0 h 268160"/>
              <a:gd name="T6" fmla="*/ 0 w 1080122"/>
              <a:gd name="T7" fmla="*/ 0 h 268160"/>
              <a:gd name="T8" fmla="*/ 0 w 1080122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8160"/>
              <a:gd name="T17" fmla="*/ 1080122 w 1080122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8160">
                <a:moveTo>
                  <a:pt x="0" y="268160"/>
                </a:moveTo>
                <a:lnTo>
                  <a:pt x="1080122" y="268160"/>
                </a:lnTo>
                <a:lnTo>
                  <a:pt x="108012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8" name="object 123"/>
          <p:cNvSpPr>
            <a:spLocks/>
          </p:cNvSpPr>
          <p:nvPr/>
        </p:nvSpPr>
        <p:spPr bwMode="auto">
          <a:xfrm>
            <a:off x="8243888" y="5522913"/>
            <a:ext cx="900112" cy="268287"/>
          </a:xfrm>
          <a:custGeom>
            <a:avLst/>
            <a:gdLst>
              <a:gd name="T0" fmla="*/ 0 w 899591"/>
              <a:gd name="T1" fmla="*/ 268922 h 268160"/>
              <a:gd name="T2" fmla="*/ 902722 w 899591"/>
              <a:gd name="T3" fmla="*/ 268922 h 268160"/>
              <a:gd name="T4" fmla="*/ 902722 w 899591"/>
              <a:gd name="T5" fmla="*/ 0 h 268160"/>
              <a:gd name="T6" fmla="*/ 0 w 899591"/>
              <a:gd name="T7" fmla="*/ 0 h 268160"/>
              <a:gd name="T8" fmla="*/ 0 w 899591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8160"/>
              <a:gd name="T17" fmla="*/ 899591 w 899591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8160">
                <a:moveTo>
                  <a:pt x="0" y="268160"/>
                </a:moveTo>
                <a:lnTo>
                  <a:pt x="899591" y="268160"/>
                </a:lnTo>
                <a:lnTo>
                  <a:pt x="899591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9" name="object 124"/>
          <p:cNvSpPr>
            <a:spLocks/>
          </p:cNvSpPr>
          <p:nvPr/>
        </p:nvSpPr>
        <p:spPr bwMode="auto">
          <a:xfrm>
            <a:off x="34925" y="57912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0" name="object 125"/>
          <p:cNvSpPr>
            <a:spLocks/>
          </p:cNvSpPr>
          <p:nvPr/>
        </p:nvSpPr>
        <p:spPr bwMode="auto">
          <a:xfrm>
            <a:off x="3889375" y="57912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1" name="object 126"/>
          <p:cNvSpPr>
            <a:spLocks/>
          </p:cNvSpPr>
          <p:nvPr/>
        </p:nvSpPr>
        <p:spPr bwMode="auto">
          <a:xfrm>
            <a:off x="4787900" y="57912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2" name="object 127"/>
          <p:cNvSpPr>
            <a:spLocks/>
          </p:cNvSpPr>
          <p:nvPr/>
        </p:nvSpPr>
        <p:spPr bwMode="auto">
          <a:xfrm>
            <a:off x="5580063" y="57912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3" name="object 128"/>
          <p:cNvSpPr>
            <a:spLocks/>
          </p:cNvSpPr>
          <p:nvPr/>
        </p:nvSpPr>
        <p:spPr bwMode="auto">
          <a:xfrm>
            <a:off x="6299200" y="57912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4" name="object 129"/>
          <p:cNvSpPr>
            <a:spLocks/>
          </p:cNvSpPr>
          <p:nvPr/>
        </p:nvSpPr>
        <p:spPr bwMode="auto">
          <a:xfrm>
            <a:off x="7164388" y="57912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5" name="object 130"/>
          <p:cNvSpPr>
            <a:spLocks/>
          </p:cNvSpPr>
          <p:nvPr/>
        </p:nvSpPr>
        <p:spPr bwMode="auto">
          <a:xfrm>
            <a:off x="8243888" y="57912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6" name="object 131"/>
          <p:cNvSpPr>
            <a:spLocks/>
          </p:cNvSpPr>
          <p:nvPr/>
        </p:nvSpPr>
        <p:spPr bwMode="auto">
          <a:xfrm>
            <a:off x="34925" y="60579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7" name="object 132"/>
          <p:cNvSpPr>
            <a:spLocks/>
          </p:cNvSpPr>
          <p:nvPr/>
        </p:nvSpPr>
        <p:spPr bwMode="auto">
          <a:xfrm>
            <a:off x="3889375" y="60579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8" name="object 133"/>
          <p:cNvSpPr>
            <a:spLocks/>
          </p:cNvSpPr>
          <p:nvPr/>
        </p:nvSpPr>
        <p:spPr bwMode="auto">
          <a:xfrm>
            <a:off x="4787900" y="60579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9" name="object 134"/>
          <p:cNvSpPr>
            <a:spLocks/>
          </p:cNvSpPr>
          <p:nvPr/>
        </p:nvSpPr>
        <p:spPr bwMode="auto">
          <a:xfrm>
            <a:off x="5580063" y="60579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0" name="object 135"/>
          <p:cNvSpPr>
            <a:spLocks/>
          </p:cNvSpPr>
          <p:nvPr/>
        </p:nvSpPr>
        <p:spPr bwMode="auto">
          <a:xfrm>
            <a:off x="6299200" y="60579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1" name="object 136"/>
          <p:cNvSpPr>
            <a:spLocks/>
          </p:cNvSpPr>
          <p:nvPr/>
        </p:nvSpPr>
        <p:spPr bwMode="auto">
          <a:xfrm>
            <a:off x="7164388" y="60579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2" name="object 137"/>
          <p:cNvSpPr>
            <a:spLocks/>
          </p:cNvSpPr>
          <p:nvPr/>
        </p:nvSpPr>
        <p:spPr bwMode="auto">
          <a:xfrm>
            <a:off x="8243888" y="60579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3" name="object 138"/>
          <p:cNvSpPr>
            <a:spLocks/>
          </p:cNvSpPr>
          <p:nvPr/>
        </p:nvSpPr>
        <p:spPr bwMode="auto">
          <a:xfrm>
            <a:off x="34925" y="63246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4" name="object 139"/>
          <p:cNvSpPr>
            <a:spLocks/>
          </p:cNvSpPr>
          <p:nvPr/>
        </p:nvSpPr>
        <p:spPr bwMode="auto">
          <a:xfrm>
            <a:off x="3889375" y="63246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5" name="object 140"/>
          <p:cNvSpPr>
            <a:spLocks/>
          </p:cNvSpPr>
          <p:nvPr/>
        </p:nvSpPr>
        <p:spPr bwMode="auto">
          <a:xfrm>
            <a:off x="4787900" y="63246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6" name="object 141"/>
          <p:cNvSpPr>
            <a:spLocks/>
          </p:cNvSpPr>
          <p:nvPr/>
        </p:nvSpPr>
        <p:spPr bwMode="auto">
          <a:xfrm>
            <a:off x="5580063" y="63246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7" name="object 142"/>
          <p:cNvSpPr>
            <a:spLocks/>
          </p:cNvSpPr>
          <p:nvPr/>
        </p:nvSpPr>
        <p:spPr bwMode="auto">
          <a:xfrm>
            <a:off x="6299200" y="63246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8" name="object 143"/>
          <p:cNvSpPr>
            <a:spLocks/>
          </p:cNvSpPr>
          <p:nvPr/>
        </p:nvSpPr>
        <p:spPr bwMode="auto">
          <a:xfrm>
            <a:off x="7164388" y="63246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9" name="object 144"/>
          <p:cNvSpPr>
            <a:spLocks/>
          </p:cNvSpPr>
          <p:nvPr/>
        </p:nvSpPr>
        <p:spPr bwMode="auto">
          <a:xfrm>
            <a:off x="8243888" y="63246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0" name="object 145"/>
          <p:cNvSpPr>
            <a:spLocks/>
          </p:cNvSpPr>
          <p:nvPr/>
        </p:nvSpPr>
        <p:spPr bwMode="auto">
          <a:xfrm>
            <a:off x="34925" y="65913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1" name="object 146"/>
          <p:cNvSpPr>
            <a:spLocks/>
          </p:cNvSpPr>
          <p:nvPr/>
        </p:nvSpPr>
        <p:spPr bwMode="auto">
          <a:xfrm>
            <a:off x="3889375" y="65913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2" name="object 147"/>
          <p:cNvSpPr>
            <a:spLocks/>
          </p:cNvSpPr>
          <p:nvPr/>
        </p:nvSpPr>
        <p:spPr bwMode="auto">
          <a:xfrm>
            <a:off x="4787900" y="65913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3" name="object 148"/>
          <p:cNvSpPr>
            <a:spLocks/>
          </p:cNvSpPr>
          <p:nvPr/>
        </p:nvSpPr>
        <p:spPr bwMode="auto">
          <a:xfrm>
            <a:off x="5580063" y="65913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4" name="object 149"/>
          <p:cNvSpPr>
            <a:spLocks/>
          </p:cNvSpPr>
          <p:nvPr/>
        </p:nvSpPr>
        <p:spPr bwMode="auto">
          <a:xfrm>
            <a:off x="6299200" y="65913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5" name="object 150"/>
          <p:cNvSpPr>
            <a:spLocks/>
          </p:cNvSpPr>
          <p:nvPr/>
        </p:nvSpPr>
        <p:spPr bwMode="auto">
          <a:xfrm>
            <a:off x="7164388" y="65913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6" name="object 151"/>
          <p:cNvSpPr>
            <a:spLocks/>
          </p:cNvSpPr>
          <p:nvPr/>
        </p:nvSpPr>
        <p:spPr bwMode="auto">
          <a:xfrm>
            <a:off x="8243888" y="65913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7" name="object 152"/>
          <p:cNvSpPr>
            <a:spLocks/>
          </p:cNvSpPr>
          <p:nvPr/>
        </p:nvSpPr>
        <p:spPr bwMode="auto">
          <a:xfrm>
            <a:off x="3889375" y="484188"/>
            <a:ext cx="0" cy="268287"/>
          </a:xfrm>
          <a:custGeom>
            <a:avLst/>
            <a:gdLst>
              <a:gd name="T0" fmla="*/ 0 h 267970"/>
              <a:gd name="T1" fmla="*/ 269878 h 267970"/>
              <a:gd name="T2" fmla="*/ 0 60000 65536"/>
              <a:gd name="T3" fmla="*/ 0 60000 65536"/>
              <a:gd name="T4" fmla="*/ 0 h 267970"/>
              <a:gd name="T5" fmla="*/ 267970 h 2679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7970">
                <a:moveTo>
                  <a:pt x="0" y="0"/>
                </a:moveTo>
                <a:lnTo>
                  <a:pt x="0" y="26797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8" name="object 153"/>
          <p:cNvSpPr>
            <a:spLocks/>
          </p:cNvSpPr>
          <p:nvPr/>
        </p:nvSpPr>
        <p:spPr bwMode="auto">
          <a:xfrm>
            <a:off x="3889375" y="752475"/>
            <a:ext cx="0" cy="619125"/>
          </a:xfrm>
          <a:custGeom>
            <a:avLst/>
            <a:gdLst>
              <a:gd name="T0" fmla="*/ 0 h 619759"/>
              <a:gd name="T1" fmla="*/ 615965 h 619759"/>
              <a:gd name="T2" fmla="*/ 0 60000 65536"/>
              <a:gd name="T3" fmla="*/ 0 60000 65536"/>
              <a:gd name="T4" fmla="*/ 0 h 619759"/>
              <a:gd name="T5" fmla="*/ 619759 h 61975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9759">
                <a:moveTo>
                  <a:pt x="0" y="0"/>
                </a:moveTo>
                <a:lnTo>
                  <a:pt x="0" y="619759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9" name="object 154"/>
          <p:cNvSpPr>
            <a:spLocks/>
          </p:cNvSpPr>
          <p:nvPr/>
        </p:nvSpPr>
        <p:spPr bwMode="auto">
          <a:xfrm>
            <a:off x="3889375" y="1371600"/>
            <a:ext cx="0" cy="5486400"/>
          </a:xfrm>
          <a:custGeom>
            <a:avLst/>
            <a:gdLst>
              <a:gd name="T0" fmla="*/ 0 h 5486015"/>
              <a:gd name="T1" fmla="*/ 5488340 h 5486015"/>
              <a:gd name="T2" fmla="*/ 0 60000 65536"/>
              <a:gd name="T3" fmla="*/ 0 60000 65536"/>
              <a:gd name="T4" fmla="*/ 0 h 5486015"/>
              <a:gd name="T5" fmla="*/ 5486015 h 54860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486015">
                <a:moveTo>
                  <a:pt x="0" y="0"/>
                </a:moveTo>
                <a:lnTo>
                  <a:pt x="0" y="548601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0" name="object 155"/>
          <p:cNvSpPr>
            <a:spLocks/>
          </p:cNvSpPr>
          <p:nvPr/>
        </p:nvSpPr>
        <p:spPr bwMode="auto">
          <a:xfrm>
            <a:off x="4787900" y="752475"/>
            <a:ext cx="0" cy="6105525"/>
          </a:xfrm>
          <a:custGeom>
            <a:avLst/>
            <a:gdLst>
              <a:gd name="T0" fmla="*/ 0 h 6105775"/>
              <a:gd name="T1" fmla="*/ 610428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1" name="object 156"/>
          <p:cNvSpPr>
            <a:spLocks/>
          </p:cNvSpPr>
          <p:nvPr/>
        </p:nvSpPr>
        <p:spPr bwMode="auto">
          <a:xfrm>
            <a:off x="5580063" y="752475"/>
            <a:ext cx="0" cy="6105525"/>
          </a:xfrm>
          <a:custGeom>
            <a:avLst/>
            <a:gdLst>
              <a:gd name="T0" fmla="*/ 0 h 6105775"/>
              <a:gd name="T1" fmla="*/ 610428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2" name="object 157"/>
          <p:cNvSpPr>
            <a:spLocks/>
          </p:cNvSpPr>
          <p:nvPr/>
        </p:nvSpPr>
        <p:spPr bwMode="auto">
          <a:xfrm>
            <a:off x="6299200" y="484188"/>
            <a:ext cx="0" cy="6373812"/>
          </a:xfrm>
          <a:custGeom>
            <a:avLst/>
            <a:gdLst>
              <a:gd name="T0" fmla="*/ 0 h 6373745"/>
              <a:gd name="T1" fmla="*/ 6374152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3" name="object 158"/>
          <p:cNvSpPr>
            <a:spLocks/>
          </p:cNvSpPr>
          <p:nvPr/>
        </p:nvSpPr>
        <p:spPr bwMode="auto">
          <a:xfrm>
            <a:off x="7164388" y="752475"/>
            <a:ext cx="0" cy="6105525"/>
          </a:xfrm>
          <a:custGeom>
            <a:avLst/>
            <a:gdLst>
              <a:gd name="T0" fmla="*/ 0 h 6105775"/>
              <a:gd name="T1" fmla="*/ 610428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4" name="object 159"/>
          <p:cNvSpPr>
            <a:spLocks/>
          </p:cNvSpPr>
          <p:nvPr/>
        </p:nvSpPr>
        <p:spPr bwMode="auto">
          <a:xfrm>
            <a:off x="8243888" y="752475"/>
            <a:ext cx="0" cy="6105525"/>
          </a:xfrm>
          <a:custGeom>
            <a:avLst/>
            <a:gdLst>
              <a:gd name="T0" fmla="*/ 0 h 6105775"/>
              <a:gd name="T1" fmla="*/ 610428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5" name="object 160"/>
          <p:cNvSpPr>
            <a:spLocks/>
          </p:cNvSpPr>
          <p:nvPr/>
        </p:nvSpPr>
        <p:spPr bwMode="auto">
          <a:xfrm>
            <a:off x="3876675" y="765175"/>
            <a:ext cx="5267325" cy="0"/>
          </a:xfrm>
          <a:custGeom>
            <a:avLst/>
            <a:gdLst>
              <a:gd name="T0" fmla="*/ 0 w 5266943"/>
              <a:gd name="T1" fmla="*/ 5269245 w 5266943"/>
              <a:gd name="T2" fmla="*/ 0 60000 65536"/>
              <a:gd name="T3" fmla="*/ 0 60000 65536"/>
              <a:gd name="T4" fmla="*/ 0 w 5266943"/>
              <a:gd name="T5" fmla="*/ 5266943 w 52669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66943">
                <a:moveTo>
                  <a:pt x="0" y="0"/>
                </a:moveTo>
                <a:lnTo>
                  <a:pt x="5266943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6" name="object 161"/>
          <p:cNvSpPr>
            <a:spLocks/>
          </p:cNvSpPr>
          <p:nvPr/>
        </p:nvSpPr>
        <p:spPr bwMode="auto">
          <a:xfrm>
            <a:off x="28575" y="1358900"/>
            <a:ext cx="3873500" cy="0"/>
          </a:xfrm>
          <a:custGeom>
            <a:avLst/>
            <a:gdLst>
              <a:gd name="T0" fmla="*/ 0 w 3873880"/>
              <a:gd name="T1" fmla="*/ 3871600 w 3873880"/>
              <a:gd name="T2" fmla="*/ 0 60000 65536"/>
              <a:gd name="T3" fmla="*/ 0 60000 65536"/>
              <a:gd name="T4" fmla="*/ 0 w 3873880"/>
              <a:gd name="T5" fmla="*/ 3873880 w 387388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73880">
                <a:moveTo>
                  <a:pt x="0" y="0"/>
                </a:moveTo>
                <a:lnTo>
                  <a:pt x="387388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7" name="object 162"/>
          <p:cNvSpPr>
            <a:spLocks/>
          </p:cNvSpPr>
          <p:nvPr/>
        </p:nvSpPr>
        <p:spPr bwMode="auto">
          <a:xfrm>
            <a:off x="3902075" y="1358900"/>
            <a:ext cx="5241925" cy="0"/>
          </a:xfrm>
          <a:custGeom>
            <a:avLst/>
            <a:gdLst>
              <a:gd name="T0" fmla="*/ 0 w 5241543"/>
              <a:gd name="T1" fmla="*/ 5243845 w 5241543"/>
              <a:gd name="T2" fmla="*/ 0 60000 65536"/>
              <a:gd name="T3" fmla="*/ 0 60000 65536"/>
              <a:gd name="T4" fmla="*/ 0 w 5241543"/>
              <a:gd name="T5" fmla="*/ 5241543 w 52415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41543">
                <a:moveTo>
                  <a:pt x="0" y="0"/>
                </a:moveTo>
                <a:lnTo>
                  <a:pt x="5241543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8" name="object 163"/>
          <p:cNvSpPr>
            <a:spLocks/>
          </p:cNvSpPr>
          <p:nvPr/>
        </p:nvSpPr>
        <p:spPr bwMode="auto">
          <a:xfrm>
            <a:off x="28575" y="16256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9" name="object 164"/>
          <p:cNvSpPr>
            <a:spLocks/>
          </p:cNvSpPr>
          <p:nvPr/>
        </p:nvSpPr>
        <p:spPr bwMode="auto">
          <a:xfrm>
            <a:off x="28575" y="20701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0" name="object 165"/>
          <p:cNvSpPr>
            <a:spLocks/>
          </p:cNvSpPr>
          <p:nvPr/>
        </p:nvSpPr>
        <p:spPr bwMode="auto">
          <a:xfrm>
            <a:off x="28575" y="23368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1" name="object 166"/>
          <p:cNvSpPr>
            <a:spLocks/>
          </p:cNvSpPr>
          <p:nvPr/>
        </p:nvSpPr>
        <p:spPr bwMode="auto">
          <a:xfrm>
            <a:off x="28575" y="26035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2" name="object 167"/>
          <p:cNvSpPr>
            <a:spLocks/>
          </p:cNvSpPr>
          <p:nvPr/>
        </p:nvSpPr>
        <p:spPr bwMode="auto">
          <a:xfrm>
            <a:off x="28575" y="28702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3" name="object 168"/>
          <p:cNvSpPr>
            <a:spLocks/>
          </p:cNvSpPr>
          <p:nvPr/>
        </p:nvSpPr>
        <p:spPr bwMode="auto">
          <a:xfrm>
            <a:off x="28575" y="31369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4" name="object 169"/>
          <p:cNvSpPr>
            <a:spLocks/>
          </p:cNvSpPr>
          <p:nvPr/>
        </p:nvSpPr>
        <p:spPr bwMode="auto">
          <a:xfrm>
            <a:off x="28575" y="34020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5" name="object 170"/>
          <p:cNvSpPr>
            <a:spLocks/>
          </p:cNvSpPr>
          <p:nvPr/>
        </p:nvSpPr>
        <p:spPr bwMode="auto">
          <a:xfrm>
            <a:off x="28575" y="36687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6" name="object 171"/>
          <p:cNvSpPr>
            <a:spLocks/>
          </p:cNvSpPr>
          <p:nvPr/>
        </p:nvSpPr>
        <p:spPr bwMode="auto">
          <a:xfrm>
            <a:off x="28575" y="39354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7" name="object 172"/>
          <p:cNvSpPr>
            <a:spLocks/>
          </p:cNvSpPr>
          <p:nvPr/>
        </p:nvSpPr>
        <p:spPr bwMode="auto">
          <a:xfrm>
            <a:off x="28575" y="42021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8" name="object 173"/>
          <p:cNvSpPr>
            <a:spLocks/>
          </p:cNvSpPr>
          <p:nvPr/>
        </p:nvSpPr>
        <p:spPr bwMode="auto">
          <a:xfrm>
            <a:off x="28575" y="44688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9" name="object 174"/>
          <p:cNvSpPr>
            <a:spLocks/>
          </p:cNvSpPr>
          <p:nvPr/>
        </p:nvSpPr>
        <p:spPr bwMode="auto">
          <a:xfrm>
            <a:off x="28575" y="47355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0" name="object 175"/>
          <p:cNvSpPr>
            <a:spLocks/>
          </p:cNvSpPr>
          <p:nvPr/>
        </p:nvSpPr>
        <p:spPr bwMode="auto">
          <a:xfrm>
            <a:off x="28575" y="50022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1" name="object 176"/>
          <p:cNvSpPr>
            <a:spLocks/>
          </p:cNvSpPr>
          <p:nvPr/>
        </p:nvSpPr>
        <p:spPr bwMode="auto">
          <a:xfrm>
            <a:off x="28575" y="52689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2" name="object 177"/>
          <p:cNvSpPr>
            <a:spLocks/>
          </p:cNvSpPr>
          <p:nvPr/>
        </p:nvSpPr>
        <p:spPr bwMode="auto">
          <a:xfrm>
            <a:off x="28575" y="55229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3" name="object 178"/>
          <p:cNvSpPr>
            <a:spLocks/>
          </p:cNvSpPr>
          <p:nvPr/>
        </p:nvSpPr>
        <p:spPr bwMode="auto">
          <a:xfrm>
            <a:off x="28575" y="57912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4" name="object 179"/>
          <p:cNvSpPr>
            <a:spLocks/>
          </p:cNvSpPr>
          <p:nvPr/>
        </p:nvSpPr>
        <p:spPr bwMode="auto">
          <a:xfrm>
            <a:off x="28575" y="60579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5" name="object 180"/>
          <p:cNvSpPr>
            <a:spLocks/>
          </p:cNvSpPr>
          <p:nvPr/>
        </p:nvSpPr>
        <p:spPr bwMode="auto">
          <a:xfrm>
            <a:off x="28575" y="63246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6" name="object 181"/>
          <p:cNvSpPr>
            <a:spLocks/>
          </p:cNvSpPr>
          <p:nvPr/>
        </p:nvSpPr>
        <p:spPr bwMode="auto">
          <a:xfrm>
            <a:off x="28575" y="65913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7" name="object 182"/>
          <p:cNvSpPr>
            <a:spLocks/>
          </p:cNvSpPr>
          <p:nvPr/>
        </p:nvSpPr>
        <p:spPr bwMode="auto">
          <a:xfrm>
            <a:off x="34925" y="484188"/>
            <a:ext cx="0" cy="6373812"/>
          </a:xfrm>
          <a:custGeom>
            <a:avLst/>
            <a:gdLst>
              <a:gd name="T0" fmla="*/ 0 h 6373745"/>
              <a:gd name="T1" fmla="*/ 6374152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8" name="object 183"/>
          <p:cNvSpPr>
            <a:spLocks/>
          </p:cNvSpPr>
          <p:nvPr/>
        </p:nvSpPr>
        <p:spPr bwMode="auto">
          <a:xfrm>
            <a:off x="9144000" y="484188"/>
            <a:ext cx="0" cy="6373812"/>
          </a:xfrm>
          <a:custGeom>
            <a:avLst/>
            <a:gdLst>
              <a:gd name="T0" fmla="*/ 0 h 6373745"/>
              <a:gd name="T1" fmla="*/ 6374152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9" name="object 184"/>
          <p:cNvSpPr>
            <a:spLocks/>
          </p:cNvSpPr>
          <p:nvPr/>
        </p:nvSpPr>
        <p:spPr bwMode="auto">
          <a:xfrm>
            <a:off x="28575" y="490538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80" name="object 185"/>
          <p:cNvSpPr>
            <a:spLocks/>
          </p:cNvSpPr>
          <p:nvPr/>
        </p:nvSpPr>
        <p:spPr bwMode="auto">
          <a:xfrm>
            <a:off x="28575" y="68580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81" name="object 186"/>
          <p:cNvSpPr txBox="1">
            <a:spLocks noChangeArrowheads="1"/>
          </p:cNvSpPr>
          <p:nvPr/>
        </p:nvSpPr>
        <p:spPr bwMode="auto">
          <a:xfrm>
            <a:off x="1168400" y="823913"/>
            <a:ext cx="1587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Расходное полномочие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882" name="object 187"/>
          <p:cNvSpPr txBox="1">
            <a:spLocks noChangeArrowheads="1"/>
          </p:cNvSpPr>
          <p:nvPr/>
        </p:nvSpPr>
        <p:spPr bwMode="auto">
          <a:xfrm>
            <a:off x="4149725" y="527050"/>
            <a:ext cx="18907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 dirty="0">
                <a:latin typeface="Calibri" pitchFamily="34" charset="0"/>
              </a:rPr>
              <a:t>Финансирование (БЮДЖЕТ)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9883" name="object 188"/>
          <p:cNvSpPr txBox="1">
            <a:spLocks noChangeArrowheads="1"/>
          </p:cNvSpPr>
          <p:nvPr/>
        </p:nvSpPr>
        <p:spPr bwMode="auto">
          <a:xfrm>
            <a:off x="6942138" y="527050"/>
            <a:ext cx="15621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Внебюджетные фонды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884" name="object 189"/>
          <p:cNvSpPr txBox="1">
            <a:spLocks noChangeArrowheads="1"/>
          </p:cNvSpPr>
          <p:nvPr/>
        </p:nvSpPr>
        <p:spPr bwMode="auto">
          <a:xfrm>
            <a:off x="3913188" y="969963"/>
            <a:ext cx="8524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100" dirty="0">
                <a:latin typeface="Calibri" pitchFamily="34" charset="0"/>
              </a:rPr>
              <a:t>федеральный</a:t>
            </a:r>
          </a:p>
        </p:txBody>
      </p:sp>
      <p:sp>
        <p:nvSpPr>
          <p:cNvPr id="29885" name="object 190"/>
          <p:cNvSpPr txBox="1">
            <a:spLocks noChangeArrowheads="1"/>
          </p:cNvSpPr>
          <p:nvPr/>
        </p:nvSpPr>
        <p:spPr bwMode="auto">
          <a:xfrm>
            <a:off x="4857750" y="969963"/>
            <a:ext cx="6508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областной</a:t>
            </a:r>
          </a:p>
        </p:txBody>
      </p:sp>
      <p:sp>
        <p:nvSpPr>
          <p:cNvPr id="29886" name="object 191"/>
          <p:cNvSpPr txBox="1">
            <a:spLocks noChangeArrowheads="1"/>
          </p:cNvSpPr>
          <p:nvPr/>
        </p:nvSpPr>
        <p:spPr bwMode="auto">
          <a:xfrm>
            <a:off x="5665788" y="969963"/>
            <a:ext cx="5492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местный</a:t>
            </a:r>
          </a:p>
        </p:txBody>
      </p:sp>
      <p:sp>
        <p:nvSpPr>
          <p:cNvPr id="29887" name="object 192"/>
          <p:cNvSpPr txBox="1">
            <a:spLocks noChangeArrowheads="1"/>
          </p:cNvSpPr>
          <p:nvPr/>
        </p:nvSpPr>
        <p:spPr bwMode="auto">
          <a:xfrm>
            <a:off x="6346825" y="969963"/>
            <a:ext cx="7715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пенсионный</a:t>
            </a:r>
          </a:p>
        </p:txBody>
      </p:sp>
      <p:sp>
        <p:nvSpPr>
          <p:cNvPr id="29888" name="object 193"/>
          <p:cNvSpPr txBox="1">
            <a:spLocks noChangeArrowheads="1"/>
          </p:cNvSpPr>
          <p:nvPr/>
        </p:nvSpPr>
        <p:spPr bwMode="auto">
          <a:xfrm>
            <a:off x="7254875" y="801688"/>
            <a:ext cx="900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100" dirty="0">
                <a:latin typeface="Calibri" pitchFamily="34" charset="0"/>
              </a:rPr>
              <a:t>обязательного медицинского страхования</a:t>
            </a:r>
          </a:p>
        </p:txBody>
      </p:sp>
      <p:sp>
        <p:nvSpPr>
          <p:cNvPr id="29889" name="object 194"/>
          <p:cNvSpPr txBox="1">
            <a:spLocks noChangeArrowheads="1"/>
          </p:cNvSpPr>
          <p:nvPr/>
        </p:nvSpPr>
        <p:spPr bwMode="auto">
          <a:xfrm>
            <a:off x="8302625" y="885825"/>
            <a:ext cx="7858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 indent="-9525"/>
            <a:r>
              <a:rPr lang="ru-RU" sz="1100">
                <a:latin typeface="Calibri" pitchFamily="34" charset="0"/>
              </a:rPr>
              <a:t>социального страхования</a:t>
            </a:r>
          </a:p>
        </p:txBody>
      </p:sp>
      <p:sp>
        <p:nvSpPr>
          <p:cNvPr id="29890" name="object 195"/>
          <p:cNvSpPr txBox="1">
            <a:spLocks noChangeArrowheads="1"/>
          </p:cNvSpPr>
          <p:nvPr/>
        </p:nvSpPr>
        <p:spPr bwMode="auto">
          <a:xfrm>
            <a:off x="93663" y="1392238"/>
            <a:ext cx="15970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оборона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891" name="object 196"/>
          <p:cNvSpPr>
            <a:spLocks noChangeArrowheads="1"/>
          </p:cNvSpPr>
          <p:nvPr/>
        </p:nvSpPr>
        <p:spPr bwMode="auto">
          <a:xfrm>
            <a:off x="4216400" y="1358900"/>
            <a:ext cx="301625" cy="252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2" name="object 197"/>
          <p:cNvSpPr>
            <a:spLocks noChangeArrowheads="1"/>
          </p:cNvSpPr>
          <p:nvPr/>
        </p:nvSpPr>
        <p:spPr bwMode="auto">
          <a:xfrm>
            <a:off x="4302125" y="13589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3" name="object 198"/>
          <p:cNvSpPr txBox="1">
            <a:spLocks noChangeArrowheads="1"/>
          </p:cNvSpPr>
          <p:nvPr/>
        </p:nvSpPr>
        <p:spPr bwMode="auto">
          <a:xfrm>
            <a:off x="4302125" y="13970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dirty="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 dirty="0">
              <a:latin typeface="Symbol" pitchFamily="18" charset="2"/>
            </a:endParaRPr>
          </a:p>
        </p:txBody>
      </p:sp>
      <p:sp>
        <p:nvSpPr>
          <p:cNvPr id="29894" name="object 199"/>
          <p:cNvSpPr txBox="1">
            <a:spLocks noChangeArrowheads="1"/>
          </p:cNvSpPr>
          <p:nvPr/>
        </p:nvSpPr>
        <p:spPr bwMode="auto">
          <a:xfrm>
            <a:off x="93663" y="1655763"/>
            <a:ext cx="37734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1120775" algn="l"/>
                <a:tab pos="2146300" algn="l"/>
                <a:tab pos="2371725" algn="l"/>
              </a:tabLst>
            </a:pPr>
            <a:r>
              <a:rPr lang="ru-RU" sz="1200" b="1">
                <a:latin typeface="Calibri" pitchFamily="34" charset="0"/>
              </a:rPr>
              <a:t>Национальная	безопасность	и	правоохранительная деятельность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895" name="object 200"/>
          <p:cNvSpPr>
            <a:spLocks noChangeArrowheads="1"/>
          </p:cNvSpPr>
          <p:nvPr/>
        </p:nvSpPr>
        <p:spPr bwMode="auto">
          <a:xfrm>
            <a:off x="4216400" y="1714500"/>
            <a:ext cx="301625" cy="2524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6" name="object 201"/>
          <p:cNvSpPr>
            <a:spLocks noChangeArrowheads="1"/>
          </p:cNvSpPr>
          <p:nvPr/>
        </p:nvSpPr>
        <p:spPr bwMode="auto">
          <a:xfrm>
            <a:off x="4302125" y="17145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7" name="object 202"/>
          <p:cNvSpPr txBox="1">
            <a:spLocks noChangeArrowheads="1"/>
          </p:cNvSpPr>
          <p:nvPr/>
        </p:nvSpPr>
        <p:spPr bwMode="auto">
          <a:xfrm>
            <a:off x="4302125" y="17526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898" name="object 203"/>
          <p:cNvSpPr>
            <a:spLocks noChangeArrowheads="1"/>
          </p:cNvSpPr>
          <p:nvPr/>
        </p:nvSpPr>
        <p:spPr bwMode="auto">
          <a:xfrm>
            <a:off x="5060950" y="1714500"/>
            <a:ext cx="301625" cy="2524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9" name="object 204"/>
          <p:cNvSpPr>
            <a:spLocks noChangeArrowheads="1"/>
          </p:cNvSpPr>
          <p:nvPr/>
        </p:nvSpPr>
        <p:spPr bwMode="auto">
          <a:xfrm>
            <a:off x="5146675" y="17145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0" name="object 205"/>
          <p:cNvSpPr txBox="1">
            <a:spLocks noChangeArrowheads="1"/>
          </p:cNvSpPr>
          <p:nvPr/>
        </p:nvSpPr>
        <p:spPr bwMode="auto">
          <a:xfrm>
            <a:off x="5146675" y="17526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01" name="object 206"/>
          <p:cNvSpPr>
            <a:spLocks noChangeArrowheads="1"/>
          </p:cNvSpPr>
          <p:nvPr/>
        </p:nvSpPr>
        <p:spPr bwMode="auto">
          <a:xfrm>
            <a:off x="5816600" y="1714500"/>
            <a:ext cx="301625" cy="2524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2" name="object 207"/>
          <p:cNvSpPr>
            <a:spLocks noChangeArrowheads="1"/>
          </p:cNvSpPr>
          <p:nvPr/>
        </p:nvSpPr>
        <p:spPr bwMode="auto">
          <a:xfrm>
            <a:off x="5902325" y="17145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3" name="object 208"/>
          <p:cNvSpPr txBox="1">
            <a:spLocks noChangeArrowheads="1"/>
          </p:cNvSpPr>
          <p:nvPr/>
        </p:nvSpPr>
        <p:spPr bwMode="auto">
          <a:xfrm>
            <a:off x="5902325" y="17526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dirty="0" smtClean="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 dirty="0">
              <a:latin typeface="Symbol" pitchFamily="18" charset="2"/>
            </a:endParaRPr>
          </a:p>
        </p:txBody>
      </p:sp>
      <p:sp>
        <p:nvSpPr>
          <p:cNvPr id="29904" name="object 209"/>
          <p:cNvSpPr txBox="1">
            <a:spLocks noChangeArrowheads="1"/>
          </p:cNvSpPr>
          <p:nvPr/>
        </p:nvSpPr>
        <p:spPr bwMode="auto">
          <a:xfrm>
            <a:off x="93663" y="2097088"/>
            <a:ext cx="2625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экономика, </a:t>
            </a:r>
            <a:r>
              <a:rPr lang="ru-RU" sz="1200">
                <a:latin typeface="Calibri" pitchFamily="34" charset="0"/>
              </a:rPr>
              <a:t>в том числе:</a:t>
            </a:r>
          </a:p>
        </p:txBody>
      </p:sp>
      <p:sp>
        <p:nvSpPr>
          <p:cNvPr id="29905" name="object 210"/>
          <p:cNvSpPr>
            <a:spLocks noChangeArrowheads="1"/>
          </p:cNvSpPr>
          <p:nvPr/>
        </p:nvSpPr>
        <p:spPr bwMode="auto">
          <a:xfrm>
            <a:off x="4216400" y="2070100"/>
            <a:ext cx="301625" cy="252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6" name="object 211"/>
          <p:cNvSpPr>
            <a:spLocks noChangeArrowheads="1"/>
          </p:cNvSpPr>
          <p:nvPr/>
        </p:nvSpPr>
        <p:spPr bwMode="auto">
          <a:xfrm>
            <a:off x="4346551" y="20701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7" name="object 212"/>
          <p:cNvSpPr txBox="1">
            <a:spLocks noChangeArrowheads="1"/>
          </p:cNvSpPr>
          <p:nvPr/>
        </p:nvSpPr>
        <p:spPr bwMode="auto">
          <a:xfrm>
            <a:off x="4302125" y="21082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08" name="object 213"/>
          <p:cNvSpPr>
            <a:spLocks noChangeArrowheads="1"/>
          </p:cNvSpPr>
          <p:nvPr/>
        </p:nvSpPr>
        <p:spPr bwMode="auto">
          <a:xfrm>
            <a:off x="5060950" y="2070100"/>
            <a:ext cx="301625" cy="2524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9" name="object 214"/>
          <p:cNvSpPr>
            <a:spLocks noChangeArrowheads="1"/>
          </p:cNvSpPr>
          <p:nvPr/>
        </p:nvSpPr>
        <p:spPr bwMode="auto">
          <a:xfrm>
            <a:off x="5146675" y="20701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0" name="object 215"/>
          <p:cNvSpPr txBox="1">
            <a:spLocks noChangeArrowheads="1"/>
          </p:cNvSpPr>
          <p:nvPr/>
        </p:nvSpPr>
        <p:spPr bwMode="auto">
          <a:xfrm>
            <a:off x="5146675" y="21082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11" name="object 216"/>
          <p:cNvSpPr txBox="1">
            <a:spLocks noChangeArrowheads="1"/>
          </p:cNvSpPr>
          <p:nvPr/>
        </p:nvSpPr>
        <p:spPr bwMode="auto">
          <a:xfrm>
            <a:off x="233363" y="2363788"/>
            <a:ext cx="23923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Топливно-энергетический комплекс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12" name="object 217"/>
          <p:cNvSpPr>
            <a:spLocks noChangeArrowheads="1"/>
          </p:cNvSpPr>
          <p:nvPr/>
        </p:nvSpPr>
        <p:spPr bwMode="auto">
          <a:xfrm>
            <a:off x="4216400" y="2336800"/>
            <a:ext cx="301625" cy="2524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3" name="object 218"/>
          <p:cNvSpPr>
            <a:spLocks noChangeArrowheads="1"/>
          </p:cNvSpPr>
          <p:nvPr/>
        </p:nvSpPr>
        <p:spPr bwMode="auto">
          <a:xfrm>
            <a:off x="4302125" y="23368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4" name="object 219"/>
          <p:cNvSpPr txBox="1">
            <a:spLocks noChangeArrowheads="1"/>
          </p:cNvSpPr>
          <p:nvPr/>
        </p:nvSpPr>
        <p:spPr bwMode="auto">
          <a:xfrm>
            <a:off x="4302125" y="23749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15" name="object 220"/>
          <p:cNvSpPr>
            <a:spLocks noChangeArrowheads="1"/>
          </p:cNvSpPr>
          <p:nvPr/>
        </p:nvSpPr>
        <p:spPr bwMode="auto">
          <a:xfrm>
            <a:off x="5060950" y="2336800"/>
            <a:ext cx="301625" cy="25241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6" name="object 221"/>
          <p:cNvSpPr>
            <a:spLocks noChangeArrowheads="1"/>
          </p:cNvSpPr>
          <p:nvPr/>
        </p:nvSpPr>
        <p:spPr bwMode="auto">
          <a:xfrm>
            <a:off x="5146675" y="23368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7" name="object 222"/>
          <p:cNvSpPr txBox="1">
            <a:spLocks noChangeArrowheads="1"/>
          </p:cNvSpPr>
          <p:nvPr/>
        </p:nvSpPr>
        <p:spPr bwMode="auto">
          <a:xfrm>
            <a:off x="5146675" y="23749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18" name="object 223"/>
          <p:cNvSpPr txBox="1">
            <a:spLocks noChangeArrowheads="1"/>
          </p:cNvSpPr>
          <p:nvPr/>
        </p:nvSpPr>
        <p:spPr bwMode="auto">
          <a:xfrm>
            <a:off x="233363" y="2630488"/>
            <a:ext cx="26273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Исследование и использование космоса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19" name="object 224"/>
          <p:cNvSpPr>
            <a:spLocks noChangeArrowheads="1"/>
          </p:cNvSpPr>
          <p:nvPr/>
        </p:nvSpPr>
        <p:spPr bwMode="auto">
          <a:xfrm>
            <a:off x="4216400" y="2603500"/>
            <a:ext cx="301625" cy="2524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0" name="object 225"/>
          <p:cNvSpPr>
            <a:spLocks noChangeArrowheads="1"/>
          </p:cNvSpPr>
          <p:nvPr/>
        </p:nvSpPr>
        <p:spPr bwMode="auto">
          <a:xfrm>
            <a:off x="4302125" y="26035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1" name="object 226"/>
          <p:cNvSpPr txBox="1">
            <a:spLocks noChangeArrowheads="1"/>
          </p:cNvSpPr>
          <p:nvPr/>
        </p:nvSpPr>
        <p:spPr bwMode="auto">
          <a:xfrm>
            <a:off x="4302125" y="26416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22" name="object 227"/>
          <p:cNvSpPr txBox="1">
            <a:spLocks noChangeArrowheads="1"/>
          </p:cNvSpPr>
          <p:nvPr/>
        </p:nvSpPr>
        <p:spPr bwMode="auto">
          <a:xfrm>
            <a:off x="233363" y="2897188"/>
            <a:ext cx="30464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Воспроизводство минерально-сырьевой базы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23" name="object 228"/>
          <p:cNvSpPr>
            <a:spLocks noChangeArrowheads="1"/>
          </p:cNvSpPr>
          <p:nvPr/>
        </p:nvSpPr>
        <p:spPr bwMode="auto">
          <a:xfrm>
            <a:off x="4216400" y="2868613"/>
            <a:ext cx="301625" cy="2524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4" name="object 229"/>
          <p:cNvSpPr>
            <a:spLocks noChangeArrowheads="1"/>
          </p:cNvSpPr>
          <p:nvPr/>
        </p:nvSpPr>
        <p:spPr bwMode="auto">
          <a:xfrm>
            <a:off x="4302125" y="28686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5" name="object 230"/>
          <p:cNvSpPr txBox="1">
            <a:spLocks noChangeArrowheads="1"/>
          </p:cNvSpPr>
          <p:nvPr/>
        </p:nvSpPr>
        <p:spPr bwMode="auto">
          <a:xfrm>
            <a:off x="4302125" y="29083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26" name="object 231"/>
          <p:cNvSpPr>
            <a:spLocks noChangeArrowheads="1"/>
          </p:cNvSpPr>
          <p:nvPr/>
        </p:nvSpPr>
        <p:spPr bwMode="auto">
          <a:xfrm>
            <a:off x="5060950" y="2868613"/>
            <a:ext cx="301625" cy="25241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7" name="object 232"/>
          <p:cNvSpPr>
            <a:spLocks noChangeArrowheads="1"/>
          </p:cNvSpPr>
          <p:nvPr/>
        </p:nvSpPr>
        <p:spPr bwMode="auto">
          <a:xfrm>
            <a:off x="5146675" y="28686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8" name="object 233"/>
          <p:cNvSpPr txBox="1">
            <a:spLocks noChangeArrowheads="1"/>
          </p:cNvSpPr>
          <p:nvPr/>
        </p:nvSpPr>
        <p:spPr bwMode="auto">
          <a:xfrm>
            <a:off x="5146675" y="29083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29" name="object 234"/>
          <p:cNvSpPr txBox="1">
            <a:spLocks noChangeArrowheads="1"/>
          </p:cNvSpPr>
          <p:nvPr/>
        </p:nvSpPr>
        <p:spPr bwMode="auto">
          <a:xfrm>
            <a:off x="233363" y="3163888"/>
            <a:ext cx="23844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Сельское хозяйство и рыболовство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30" name="object 235"/>
          <p:cNvSpPr>
            <a:spLocks noChangeArrowheads="1"/>
          </p:cNvSpPr>
          <p:nvPr/>
        </p:nvSpPr>
        <p:spPr bwMode="auto">
          <a:xfrm>
            <a:off x="4216400" y="3135313"/>
            <a:ext cx="301625" cy="25241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1" name="object 236"/>
          <p:cNvSpPr>
            <a:spLocks noChangeArrowheads="1"/>
          </p:cNvSpPr>
          <p:nvPr/>
        </p:nvSpPr>
        <p:spPr bwMode="auto">
          <a:xfrm>
            <a:off x="4302125" y="31353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2" name="object 237"/>
          <p:cNvSpPr txBox="1">
            <a:spLocks noChangeArrowheads="1"/>
          </p:cNvSpPr>
          <p:nvPr/>
        </p:nvSpPr>
        <p:spPr bwMode="auto">
          <a:xfrm>
            <a:off x="4302125" y="31750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33" name="object 238"/>
          <p:cNvSpPr>
            <a:spLocks noChangeArrowheads="1"/>
          </p:cNvSpPr>
          <p:nvPr/>
        </p:nvSpPr>
        <p:spPr bwMode="auto">
          <a:xfrm>
            <a:off x="5060950" y="3135313"/>
            <a:ext cx="301625" cy="25241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4" name="object 239"/>
          <p:cNvSpPr>
            <a:spLocks noChangeArrowheads="1"/>
          </p:cNvSpPr>
          <p:nvPr/>
        </p:nvSpPr>
        <p:spPr bwMode="auto">
          <a:xfrm>
            <a:off x="5146675" y="31353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5" name="object 240"/>
          <p:cNvSpPr txBox="1">
            <a:spLocks noChangeArrowheads="1"/>
          </p:cNvSpPr>
          <p:nvPr/>
        </p:nvSpPr>
        <p:spPr bwMode="auto">
          <a:xfrm>
            <a:off x="5146675" y="31750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36" name="object 244"/>
          <p:cNvSpPr txBox="1">
            <a:spLocks noChangeArrowheads="1"/>
          </p:cNvSpPr>
          <p:nvPr/>
        </p:nvSpPr>
        <p:spPr bwMode="auto">
          <a:xfrm>
            <a:off x="233363" y="3430588"/>
            <a:ext cx="1222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Водное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37" name="object 245"/>
          <p:cNvSpPr>
            <a:spLocks noChangeArrowheads="1"/>
          </p:cNvSpPr>
          <p:nvPr/>
        </p:nvSpPr>
        <p:spPr bwMode="auto">
          <a:xfrm>
            <a:off x="4216400" y="3402013"/>
            <a:ext cx="301625" cy="252412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8" name="object 246"/>
          <p:cNvSpPr>
            <a:spLocks noChangeArrowheads="1"/>
          </p:cNvSpPr>
          <p:nvPr/>
        </p:nvSpPr>
        <p:spPr bwMode="auto">
          <a:xfrm>
            <a:off x="4302125" y="34020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9" name="object 247"/>
          <p:cNvSpPr txBox="1">
            <a:spLocks noChangeArrowheads="1"/>
          </p:cNvSpPr>
          <p:nvPr/>
        </p:nvSpPr>
        <p:spPr bwMode="auto">
          <a:xfrm>
            <a:off x="4302125" y="34417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40" name="object 248"/>
          <p:cNvSpPr txBox="1">
            <a:spLocks noChangeArrowheads="1"/>
          </p:cNvSpPr>
          <p:nvPr/>
        </p:nvSpPr>
        <p:spPr bwMode="auto">
          <a:xfrm>
            <a:off x="233363" y="3697288"/>
            <a:ext cx="12128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Лесное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41" name="object 249"/>
          <p:cNvSpPr>
            <a:spLocks noChangeArrowheads="1"/>
          </p:cNvSpPr>
          <p:nvPr/>
        </p:nvSpPr>
        <p:spPr bwMode="auto">
          <a:xfrm>
            <a:off x="4216400" y="3668713"/>
            <a:ext cx="301625" cy="25241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2" name="object 250"/>
          <p:cNvSpPr>
            <a:spLocks noChangeArrowheads="1"/>
          </p:cNvSpPr>
          <p:nvPr/>
        </p:nvSpPr>
        <p:spPr bwMode="auto">
          <a:xfrm>
            <a:off x="4302125" y="36687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3" name="object 251"/>
          <p:cNvSpPr txBox="1">
            <a:spLocks noChangeArrowheads="1"/>
          </p:cNvSpPr>
          <p:nvPr/>
        </p:nvSpPr>
        <p:spPr bwMode="auto">
          <a:xfrm>
            <a:off x="4302125" y="37068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44" name="object 252"/>
          <p:cNvSpPr>
            <a:spLocks noChangeArrowheads="1"/>
          </p:cNvSpPr>
          <p:nvPr/>
        </p:nvSpPr>
        <p:spPr bwMode="auto">
          <a:xfrm>
            <a:off x="5060950" y="3668713"/>
            <a:ext cx="301625" cy="25241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5" name="object 253"/>
          <p:cNvSpPr>
            <a:spLocks noChangeArrowheads="1"/>
          </p:cNvSpPr>
          <p:nvPr/>
        </p:nvSpPr>
        <p:spPr bwMode="auto">
          <a:xfrm>
            <a:off x="5146675" y="36687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6" name="object 254"/>
          <p:cNvSpPr txBox="1">
            <a:spLocks noChangeArrowheads="1"/>
          </p:cNvSpPr>
          <p:nvPr/>
        </p:nvSpPr>
        <p:spPr bwMode="auto">
          <a:xfrm>
            <a:off x="5146675" y="37068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47" name="object 255"/>
          <p:cNvSpPr txBox="1">
            <a:spLocks noChangeArrowheads="1"/>
          </p:cNvSpPr>
          <p:nvPr/>
        </p:nvSpPr>
        <p:spPr bwMode="auto">
          <a:xfrm>
            <a:off x="233363" y="3963988"/>
            <a:ext cx="746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Транспорт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48" name="object 256"/>
          <p:cNvSpPr>
            <a:spLocks noChangeArrowheads="1"/>
          </p:cNvSpPr>
          <p:nvPr/>
        </p:nvSpPr>
        <p:spPr bwMode="auto">
          <a:xfrm>
            <a:off x="4216400" y="3935413"/>
            <a:ext cx="301625" cy="252412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9" name="object 257"/>
          <p:cNvSpPr>
            <a:spLocks noChangeArrowheads="1"/>
          </p:cNvSpPr>
          <p:nvPr/>
        </p:nvSpPr>
        <p:spPr bwMode="auto">
          <a:xfrm>
            <a:off x="4302125" y="39354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0" name="object 258"/>
          <p:cNvSpPr txBox="1">
            <a:spLocks noChangeArrowheads="1"/>
          </p:cNvSpPr>
          <p:nvPr/>
        </p:nvSpPr>
        <p:spPr bwMode="auto">
          <a:xfrm>
            <a:off x="4302125" y="39735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51" name="object 259"/>
          <p:cNvSpPr>
            <a:spLocks noChangeArrowheads="1"/>
          </p:cNvSpPr>
          <p:nvPr/>
        </p:nvSpPr>
        <p:spPr bwMode="auto">
          <a:xfrm>
            <a:off x="5060950" y="3935413"/>
            <a:ext cx="301625" cy="2524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2" name="object 260"/>
          <p:cNvSpPr>
            <a:spLocks noChangeArrowheads="1"/>
          </p:cNvSpPr>
          <p:nvPr/>
        </p:nvSpPr>
        <p:spPr bwMode="auto">
          <a:xfrm>
            <a:off x="5146675" y="39354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3" name="object 261"/>
          <p:cNvSpPr txBox="1">
            <a:spLocks noChangeArrowheads="1"/>
          </p:cNvSpPr>
          <p:nvPr/>
        </p:nvSpPr>
        <p:spPr bwMode="auto">
          <a:xfrm>
            <a:off x="5146675" y="39735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54" name="object 262"/>
          <p:cNvSpPr>
            <a:spLocks noChangeArrowheads="1"/>
          </p:cNvSpPr>
          <p:nvPr/>
        </p:nvSpPr>
        <p:spPr bwMode="auto">
          <a:xfrm>
            <a:off x="5816600" y="3935413"/>
            <a:ext cx="301625" cy="252412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5" name="object 263"/>
          <p:cNvSpPr>
            <a:spLocks noChangeArrowheads="1"/>
          </p:cNvSpPr>
          <p:nvPr/>
        </p:nvSpPr>
        <p:spPr bwMode="auto">
          <a:xfrm>
            <a:off x="5902325" y="39354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6" name="object 264"/>
          <p:cNvSpPr txBox="1">
            <a:spLocks noChangeArrowheads="1"/>
          </p:cNvSpPr>
          <p:nvPr/>
        </p:nvSpPr>
        <p:spPr bwMode="auto">
          <a:xfrm>
            <a:off x="5902325" y="39735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57" name="object 265"/>
          <p:cNvSpPr txBox="1">
            <a:spLocks noChangeArrowheads="1"/>
          </p:cNvSpPr>
          <p:nvPr/>
        </p:nvSpPr>
        <p:spPr bwMode="auto">
          <a:xfrm>
            <a:off x="233363" y="4230688"/>
            <a:ext cx="27289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Дорожное хозяйство (дорожные фонды)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58" name="object 266"/>
          <p:cNvSpPr>
            <a:spLocks noChangeArrowheads="1"/>
          </p:cNvSpPr>
          <p:nvPr/>
        </p:nvSpPr>
        <p:spPr bwMode="auto">
          <a:xfrm>
            <a:off x="4216400" y="4202113"/>
            <a:ext cx="301625" cy="2524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9" name="object 267"/>
          <p:cNvSpPr>
            <a:spLocks noChangeArrowheads="1"/>
          </p:cNvSpPr>
          <p:nvPr/>
        </p:nvSpPr>
        <p:spPr bwMode="auto">
          <a:xfrm>
            <a:off x="4302125" y="42021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0" name="object 268"/>
          <p:cNvSpPr txBox="1">
            <a:spLocks noChangeArrowheads="1"/>
          </p:cNvSpPr>
          <p:nvPr/>
        </p:nvSpPr>
        <p:spPr bwMode="auto">
          <a:xfrm>
            <a:off x="4302125" y="42402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61" name="object 269"/>
          <p:cNvSpPr>
            <a:spLocks noChangeArrowheads="1"/>
          </p:cNvSpPr>
          <p:nvPr/>
        </p:nvSpPr>
        <p:spPr bwMode="auto">
          <a:xfrm>
            <a:off x="5060950" y="4202113"/>
            <a:ext cx="301625" cy="252412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2" name="object 270"/>
          <p:cNvSpPr>
            <a:spLocks noChangeArrowheads="1"/>
          </p:cNvSpPr>
          <p:nvPr/>
        </p:nvSpPr>
        <p:spPr bwMode="auto">
          <a:xfrm>
            <a:off x="5146675" y="42021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3" name="object 271"/>
          <p:cNvSpPr txBox="1">
            <a:spLocks noChangeArrowheads="1"/>
          </p:cNvSpPr>
          <p:nvPr/>
        </p:nvSpPr>
        <p:spPr bwMode="auto">
          <a:xfrm>
            <a:off x="5146675" y="42402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64" name="object 272"/>
          <p:cNvSpPr>
            <a:spLocks noChangeArrowheads="1"/>
          </p:cNvSpPr>
          <p:nvPr/>
        </p:nvSpPr>
        <p:spPr bwMode="auto">
          <a:xfrm>
            <a:off x="5816600" y="4202113"/>
            <a:ext cx="301625" cy="252412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5" name="object 273"/>
          <p:cNvSpPr>
            <a:spLocks noChangeArrowheads="1"/>
          </p:cNvSpPr>
          <p:nvPr/>
        </p:nvSpPr>
        <p:spPr bwMode="auto">
          <a:xfrm>
            <a:off x="5902325" y="42021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6" name="object 274"/>
          <p:cNvSpPr txBox="1">
            <a:spLocks noChangeArrowheads="1"/>
          </p:cNvSpPr>
          <p:nvPr/>
        </p:nvSpPr>
        <p:spPr bwMode="auto">
          <a:xfrm>
            <a:off x="5902325" y="42402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67" name="object 275"/>
          <p:cNvSpPr txBox="1">
            <a:spLocks noChangeArrowheads="1"/>
          </p:cNvSpPr>
          <p:nvPr/>
        </p:nvSpPr>
        <p:spPr bwMode="auto">
          <a:xfrm>
            <a:off x="233363" y="4497388"/>
            <a:ext cx="14811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Связь и информатика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68" name="object 276"/>
          <p:cNvSpPr>
            <a:spLocks noChangeArrowheads="1"/>
          </p:cNvSpPr>
          <p:nvPr/>
        </p:nvSpPr>
        <p:spPr bwMode="auto">
          <a:xfrm>
            <a:off x="4216400" y="4468813"/>
            <a:ext cx="301625" cy="252412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9" name="object 277"/>
          <p:cNvSpPr>
            <a:spLocks noChangeArrowheads="1"/>
          </p:cNvSpPr>
          <p:nvPr/>
        </p:nvSpPr>
        <p:spPr bwMode="auto">
          <a:xfrm>
            <a:off x="4302125" y="44688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0" name="object 278"/>
          <p:cNvSpPr txBox="1">
            <a:spLocks noChangeArrowheads="1"/>
          </p:cNvSpPr>
          <p:nvPr/>
        </p:nvSpPr>
        <p:spPr bwMode="auto">
          <a:xfrm>
            <a:off x="4302125" y="45069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71" name="object 279"/>
          <p:cNvSpPr>
            <a:spLocks noChangeArrowheads="1"/>
          </p:cNvSpPr>
          <p:nvPr/>
        </p:nvSpPr>
        <p:spPr bwMode="auto">
          <a:xfrm>
            <a:off x="5060950" y="4468813"/>
            <a:ext cx="301625" cy="252412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2" name="object 280"/>
          <p:cNvSpPr>
            <a:spLocks noChangeArrowheads="1"/>
          </p:cNvSpPr>
          <p:nvPr/>
        </p:nvSpPr>
        <p:spPr bwMode="auto">
          <a:xfrm>
            <a:off x="5146675" y="44688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3" name="object 281"/>
          <p:cNvSpPr txBox="1">
            <a:spLocks noChangeArrowheads="1"/>
          </p:cNvSpPr>
          <p:nvPr/>
        </p:nvSpPr>
        <p:spPr bwMode="auto">
          <a:xfrm>
            <a:off x="5146675" y="45069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74" name="object 282"/>
          <p:cNvSpPr txBox="1">
            <a:spLocks noChangeArrowheads="1"/>
          </p:cNvSpPr>
          <p:nvPr/>
        </p:nvSpPr>
        <p:spPr bwMode="auto">
          <a:xfrm>
            <a:off x="93663" y="4764088"/>
            <a:ext cx="2416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Жилищно-коммунальное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75" name="object 283"/>
          <p:cNvSpPr>
            <a:spLocks noChangeArrowheads="1"/>
          </p:cNvSpPr>
          <p:nvPr/>
        </p:nvSpPr>
        <p:spPr bwMode="auto">
          <a:xfrm>
            <a:off x="4216400" y="4735513"/>
            <a:ext cx="301625" cy="252412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6" name="object 284"/>
          <p:cNvSpPr>
            <a:spLocks noChangeArrowheads="1"/>
          </p:cNvSpPr>
          <p:nvPr/>
        </p:nvSpPr>
        <p:spPr bwMode="auto">
          <a:xfrm>
            <a:off x="4302125" y="47355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7" name="object 285"/>
          <p:cNvSpPr txBox="1">
            <a:spLocks noChangeArrowheads="1"/>
          </p:cNvSpPr>
          <p:nvPr/>
        </p:nvSpPr>
        <p:spPr bwMode="auto">
          <a:xfrm>
            <a:off x="4302125" y="47736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78" name="object 286"/>
          <p:cNvSpPr>
            <a:spLocks noChangeArrowheads="1"/>
          </p:cNvSpPr>
          <p:nvPr/>
        </p:nvSpPr>
        <p:spPr bwMode="auto">
          <a:xfrm>
            <a:off x="5060950" y="4735513"/>
            <a:ext cx="301625" cy="252412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9" name="object 287"/>
          <p:cNvSpPr>
            <a:spLocks noChangeArrowheads="1"/>
          </p:cNvSpPr>
          <p:nvPr/>
        </p:nvSpPr>
        <p:spPr bwMode="auto">
          <a:xfrm>
            <a:off x="5146675" y="47355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0" name="object 288"/>
          <p:cNvSpPr txBox="1">
            <a:spLocks noChangeArrowheads="1"/>
          </p:cNvSpPr>
          <p:nvPr/>
        </p:nvSpPr>
        <p:spPr bwMode="auto">
          <a:xfrm>
            <a:off x="5146675" y="47736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81" name="object 289"/>
          <p:cNvSpPr>
            <a:spLocks noChangeArrowheads="1"/>
          </p:cNvSpPr>
          <p:nvPr/>
        </p:nvSpPr>
        <p:spPr bwMode="auto">
          <a:xfrm>
            <a:off x="5816600" y="4735513"/>
            <a:ext cx="301625" cy="252412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2" name="object 290"/>
          <p:cNvSpPr>
            <a:spLocks noChangeArrowheads="1"/>
          </p:cNvSpPr>
          <p:nvPr/>
        </p:nvSpPr>
        <p:spPr bwMode="auto">
          <a:xfrm>
            <a:off x="5902325" y="47355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3" name="object 291"/>
          <p:cNvSpPr txBox="1">
            <a:spLocks noChangeArrowheads="1"/>
          </p:cNvSpPr>
          <p:nvPr/>
        </p:nvSpPr>
        <p:spPr bwMode="auto">
          <a:xfrm>
            <a:off x="5902325" y="47736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84" name="object 292"/>
          <p:cNvSpPr txBox="1">
            <a:spLocks noChangeArrowheads="1"/>
          </p:cNvSpPr>
          <p:nvPr/>
        </p:nvSpPr>
        <p:spPr bwMode="auto">
          <a:xfrm>
            <a:off x="128588" y="5029200"/>
            <a:ext cx="1889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Охрана окружающей среды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85" name="object 293"/>
          <p:cNvSpPr>
            <a:spLocks noChangeArrowheads="1"/>
          </p:cNvSpPr>
          <p:nvPr/>
        </p:nvSpPr>
        <p:spPr bwMode="auto">
          <a:xfrm>
            <a:off x="4216400" y="5002213"/>
            <a:ext cx="301625" cy="252412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6" name="object 294"/>
          <p:cNvSpPr>
            <a:spLocks noChangeArrowheads="1"/>
          </p:cNvSpPr>
          <p:nvPr/>
        </p:nvSpPr>
        <p:spPr bwMode="auto">
          <a:xfrm>
            <a:off x="4302125" y="50022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7" name="object 295"/>
          <p:cNvSpPr txBox="1">
            <a:spLocks noChangeArrowheads="1"/>
          </p:cNvSpPr>
          <p:nvPr/>
        </p:nvSpPr>
        <p:spPr bwMode="auto">
          <a:xfrm>
            <a:off x="4302125" y="50403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88" name="object 296"/>
          <p:cNvSpPr>
            <a:spLocks noChangeArrowheads="1"/>
          </p:cNvSpPr>
          <p:nvPr/>
        </p:nvSpPr>
        <p:spPr bwMode="auto">
          <a:xfrm>
            <a:off x="5060950" y="5002213"/>
            <a:ext cx="301625" cy="252412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9" name="object 297"/>
          <p:cNvSpPr>
            <a:spLocks noChangeArrowheads="1"/>
          </p:cNvSpPr>
          <p:nvPr/>
        </p:nvSpPr>
        <p:spPr bwMode="auto">
          <a:xfrm>
            <a:off x="5146675" y="50022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0" name="object 298"/>
          <p:cNvSpPr txBox="1">
            <a:spLocks noChangeArrowheads="1"/>
          </p:cNvSpPr>
          <p:nvPr/>
        </p:nvSpPr>
        <p:spPr bwMode="auto">
          <a:xfrm>
            <a:off x="5146675" y="50403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91" name="object 299"/>
          <p:cNvSpPr>
            <a:spLocks noChangeArrowheads="1"/>
          </p:cNvSpPr>
          <p:nvPr/>
        </p:nvSpPr>
        <p:spPr bwMode="auto">
          <a:xfrm>
            <a:off x="5816600" y="5002213"/>
            <a:ext cx="301625" cy="25241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2" name="object 300"/>
          <p:cNvSpPr>
            <a:spLocks noChangeArrowheads="1"/>
          </p:cNvSpPr>
          <p:nvPr/>
        </p:nvSpPr>
        <p:spPr bwMode="auto">
          <a:xfrm>
            <a:off x="5902325" y="50022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3" name="object 301"/>
          <p:cNvSpPr txBox="1">
            <a:spLocks noChangeArrowheads="1"/>
          </p:cNvSpPr>
          <p:nvPr/>
        </p:nvSpPr>
        <p:spPr bwMode="auto">
          <a:xfrm>
            <a:off x="5902325" y="50403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94" name="object 302"/>
          <p:cNvSpPr txBox="1">
            <a:spLocks noChangeArrowheads="1"/>
          </p:cNvSpPr>
          <p:nvPr/>
        </p:nvSpPr>
        <p:spPr bwMode="auto">
          <a:xfrm>
            <a:off x="128588" y="5295900"/>
            <a:ext cx="9080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Образование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95" name="object 303"/>
          <p:cNvSpPr>
            <a:spLocks noChangeArrowheads="1"/>
          </p:cNvSpPr>
          <p:nvPr/>
        </p:nvSpPr>
        <p:spPr bwMode="auto">
          <a:xfrm>
            <a:off x="4216400" y="5262563"/>
            <a:ext cx="301625" cy="25241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6" name="object 304"/>
          <p:cNvSpPr>
            <a:spLocks noChangeArrowheads="1"/>
          </p:cNvSpPr>
          <p:nvPr/>
        </p:nvSpPr>
        <p:spPr bwMode="auto">
          <a:xfrm>
            <a:off x="4302125" y="526256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7" name="object 305"/>
          <p:cNvSpPr txBox="1">
            <a:spLocks noChangeArrowheads="1"/>
          </p:cNvSpPr>
          <p:nvPr/>
        </p:nvSpPr>
        <p:spPr bwMode="auto">
          <a:xfrm>
            <a:off x="4302125" y="530066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98" name="object 306"/>
          <p:cNvSpPr>
            <a:spLocks noChangeArrowheads="1"/>
          </p:cNvSpPr>
          <p:nvPr/>
        </p:nvSpPr>
        <p:spPr bwMode="auto">
          <a:xfrm>
            <a:off x="5060950" y="5262563"/>
            <a:ext cx="301625" cy="2524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9" name="object 307"/>
          <p:cNvSpPr>
            <a:spLocks noChangeArrowheads="1"/>
          </p:cNvSpPr>
          <p:nvPr/>
        </p:nvSpPr>
        <p:spPr bwMode="auto">
          <a:xfrm>
            <a:off x="5146675" y="526256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0" name="object 308"/>
          <p:cNvSpPr txBox="1">
            <a:spLocks noChangeArrowheads="1"/>
          </p:cNvSpPr>
          <p:nvPr/>
        </p:nvSpPr>
        <p:spPr bwMode="auto">
          <a:xfrm>
            <a:off x="5146675" y="530066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01" name="object 309"/>
          <p:cNvSpPr>
            <a:spLocks noChangeArrowheads="1"/>
          </p:cNvSpPr>
          <p:nvPr/>
        </p:nvSpPr>
        <p:spPr bwMode="auto">
          <a:xfrm>
            <a:off x="5816600" y="5262563"/>
            <a:ext cx="301625" cy="252412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2" name="object 310"/>
          <p:cNvSpPr>
            <a:spLocks noChangeArrowheads="1"/>
          </p:cNvSpPr>
          <p:nvPr/>
        </p:nvSpPr>
        <p:spPr bwMode="auto">
          <a:xfrm>
            <a:off x="5902325" y="526256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3" name="object 311"/>
          <p:cNvSpPr txBox="1">
            <a:spLocks noChangeArrowheads="1"/>
          </p:cNvSpPr>
          <p:nvPr/>
        </p:nvSpPr>
        <p:spPr bwMode="auto">
          <a:xfrm>
            <a:off x="5902325" y="530066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04" name="object 312"/>
          <p:cNvSpPr txBox="1">
            <a:spLocks noChangeArrowheads="1"/>
          </p:cNvSpPr>
          <p:nvPr/>
        </p:nvSpPr>
        <p:spPr bwMode="auto">
          <a:xfrm>
            <a:off x="93663" y="5551488"/>
            <a:ext cx="180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Культура, кинематография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05" name="object 313"/>
          <p:cNvSpPr>
            <a:spLocks noChangeArrowheads="1"/>
          </p:cNvSpPr>
          <p:nvPr/>
        </p:nvSpPr>
        <p:spPr bwMode="auto">
          <a:xfrm>
            <a:off x="4216400" y="5524500"/>
            <a:ext cx="301625" cy="250825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6" name="object 314"/>
          <p:cNvSpPr>
            <a:spLocks noChangeArrowheads="1"/>
          </p:cNvSpPr>
          <p:nvPr/>
        </p:nvSpPr>
        <p:spPr bwMode="auto">
          <a:xfrm>
            <a:off x="4302125" y="55245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7" name="object 315"/>
          <p:cNvSpPr txBox="1">
            <a:spLocks noChangeArrowheads="1"/>
          </p:cNvSpPr>
          <p:nvPr/>
        </p:nvSpPr>
        <p:spPr bwMode="auto">
          <a:xfrm>
            <a:off x="4302125" y="55626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08" name="object 316"/>
          <p:cNvSpPr>
            <a:spLocks noChangeArrowheads="1"/>
          </p:cNvSpPr>
          <p:nvPr/>
        </p:nvSpPr>
        <p:spPr bwMode="auto">
          <a:xfrm>
            <a:off x="5060950" y="5524500"/>
            <a:ext cx="301625" cy="2508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9" name="object 317"/>
          <p:cNvSpPr>
            <a:spLocks noChangeArrowheads="1"/>
          </p:cNvSpPr>
          <p:nvPr/>
        </p:nvSpPr>
        <p:spPr bwMode="auto">
          <a:xfrm>
            <a:off x="5146675" y="55245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0" name="object 318"/>
          <p:cNvSpPr txBox="1">
            <a:spLocks noChangeArrowheads="1"/>
          </p:cNvSpPr>
          <p:nvPr/>
        </p:nvSpPr>
        <p:spPr bwMode="auto">
          <a:xfrm>
            <a:off x="5146675" y="55626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11" name="object 319"/>
          <p:cNvSpPr>
            <a:spLocks noChangeArrowheads="1"/>
          </p:cNvSpPr>
          <p:nvPr/>
        </p:nvSpPr>
        <p:spPr bwMode="auto">
          <a:xfrm>
            <a:off x="5816600" y="5524500"/>
            <a:ext cx="301625" cy="250825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2" name="object 320"/>
          <p:cNvSpPr>
            <a:spLocks noChangeArrowheads="1"/>
          </p:cNvSpPr>
          <p:nvPr/>
        </p:nvSpPr>
        <p:spPr bwMode="auto">
          <a:xfrm>
            <a:off x="5902325" y="55245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3" name="object 321"/>
          <p:cNvSpPr txBox="1">
            <a:spLocks noChangeArrowheads="1"/>
          </p:cNvSpPr>
          <p:nvPr/>
        </p:nvSpPr>
        <p:spPr bwMode="auto">
          <a:xfrm>
            <a:off x="5902325" y="55626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14" name="object 322"/>
          <p:cNvSpPr txBox="1">
            <a:spLocks noChangeArrowheads="1"/>
          </p:cNvSpPr>
          <p:nvPr/>
        </p:nvSpPr>
        <p:spPr bwMode="auto">
          <a:xfrm>
            <a:off x="93663" y="5819775"/>
            <a:ext cx="12128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Здравоохранение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15" name="object 323"/>
          <p:cNvSpPr>
            <a:spLocks noChangeArrowheads="1"/>
          </p:cNvSpPr>
          <p:nvPr/>
        </p:nvSpPr>
        <p:spPr bwMode="auto">
          <a:xfrm>
            <a:off x="4216400" y="5791200"/>
            <a:ext cx="301625" cy="252413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6" name="object 324"/>
          <p:cNvSpPr>
            <a:spLocks noChangeArrowheads="1"/>
          </p:cNvSpPr>
          <p:nvPr/>
        </p:nvSpPr>
        <p:spPr bwMode="auto">
          <a:xfrm>
            <a:off x="4302125" y="57912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7" name="object 325"/>
          <p:cNvSpPr txBox="1">
            <a:spLocks noChangeArrowheads="1"/>
          </p:cNvSpPr>
          <p:nvPr/>
        </p:nvSpPr>
        <p:spPr bwMode="auto">
          <a:xfrm>
            <a:off x="4302125" y="5830888"/>
            <a:ext cx="1095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18" name="object 326"/>
          <p:cNvSpPr>
            <a:spLocks noChangeArrowheads="1"/>
          </p:cNvSpPr>
          <p:nvPr/>
        </p:nvSpPr>
        <p:spPr bwMode="auto">
          <a:xfrm>
            <a:off x="5060950" y="5791200"/>
            <a:ext cx="301625" cy="252413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9" name="object 327"/>
          <p:cNvSpPr>
            <a:spLocks noChangeArrowheads="1"/>
          </p:cNvSpPr>
          <p:nvPr/>
        </p:nvSpPr>
        <p:spPr bwMode="auto">
          <a:xfrm>
            <a:off x="5146675" y="57912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0" name="object 328"/>
          <p:cNvSpPr txBox="1">
            <a:spLocks noChangeArrowheads="1"/>
          </p:cNvSpPr>
          <p:nvPr/>
        </p:nvSpPr>
        <p:spPr bwMode="auto">
          <a:xfrm>
            <a:off x="5146675" y="5830888"/>
            <a:ext cx="1095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21" name="object 329"/>
          <p:cNvSpPr>
            <a:spLocks noChangeArrowheads="1"/>
          </p:cNvSpPr>
          <p:nvPr/>
        </p:nvSpPr>
        <p:spPr bwMode="auto">
          <a:xfrm>
            <a:off x="7581900" y="5791200"/>
            <a:ext cx="301625" cy="252413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2" name="object 330"/>
          <p:cNvSpPr>
            <a:spLocks noChangeArrowheads="1"/>
          </p:cNvSpPr>
          <p:nvPr/>
        </p:nvSpPr>
        <p:spPr bwMode="auto">
          <a:xfrm>
            <a:off x="7667625" y="57912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3" name="object 331"/>
          <p:cNvSpPr txBox="1">
            <a:spLocks noChangeArrowheads="1"/>
          </p:cNvSpPr>
          <p:nvPr/>
        </p:nvSpPr>
        <p:spPr bwMode="auto">
          <a:xfrm>
            <a:off x="7667625" y="5830888"/>
            <a:ext cx="1095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24" name="object 332"/>
          <p:cNvSpPr txBox="1">
            <a:spLocks noChangeArrowheads="1"/>
          </p:cNvSpPr>
          <p:nvPr/>
        </p:nvSpPr>
        <p:spPr bwMode="auto">
          <a:xfrm>
            <a:off x="93663" y="6086475"/>
            <a:ext cx="1939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Физическая культура и 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25" name="object 333"/>
          <p:cNvSpPr>
            <a:spLocks noChangeArrowheads="1"/>
          </p:cNvSpPr>
          <p:nvPr/>
        </p:nvSpPr>
        <p:spPr bwMode="auto">
          <a:xfrm>
            <a:off x="4216400" y="6057900"/>
            <a:ext cx="301625" cy="252413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6" name="object 334"/>
          <p:cNvSpPr>
            <a:spLocks noChangeArrowheads="1"/>
          </p:cNvSpPr>
          <p:nvPr/>
        </p:nvSpPr>
        <p:spPr bwMode="auto">
          <a:xfrm>
            <a:off x="4302125" y="60579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7" name="object 335"/>
          <p:cNvSpPr txBox="1">
            <a:spLocks noChangeArrowheads="1"/>
          </p:cNvSpPr>
          <p:nvPr/>
        </p:nvSpPr>
        <p:spPr bwMode="auto">
          <a:xfrm>
            <a:off x="4302125" y="60960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28" name="object 336"/>
          <p:cNvSpPr>
            <a:spLocks noChangeArrowheads="1"/>
          </p:cNvSpPr>
          <p:nvPr/>
        </p:nvSpPr>
        <p:spPr bwMode="auto">
          <a:xfrm>
            <a:off x="5060950" y="6057900"/>
            <a:ext cx="301625" cy="252413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9" name="object 337"/>
          <p:cNvSpPr>
            <a:spLocks noChangeArrowheads="1"/>
          </p:cNvSpPr>
          <p:nvPr/>
        </p:nvSpPr>
        <p:spPr bwMode="auto">
          <a:xfrm>
            <a:off x="5146675" y="60579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0" name="object 338"/>
          <p:cNvSpPr txBox="1">
            <a:spLocks noChangeArrowheads="1"/>
          </p:cNvSpPr>
          <p:nvPr/>
        </p:nvSpPr>
        <p:spPr bwMode="auto">
          <a:xfrm>
            <a:off x="5146675" y="60960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31" name="object 339"/>
          <p:cNvSpPr>
            <a:spLocks noChangeArrowheads="1"/>
          </p:cNvSpPr>
          <p:nvPr/>
        </p:nvSpPr>
        <p:spPr bwMode="auto">
          <a:xfrm>
            <a:off x="5816600" y="6057900"/>
            <a:ext cx="301625" cy="252413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2" name="object 340"/>
          <p:cNvSpPr>
            <a:spLocks noChangeArrowheads="1"/>
          </p:cNvSpPr>
          <p:nvPr/>
        </p:nvSpPr>
        <p:spPr bwMode="auto">
          <a:xfrm>
            <a:off x="5902325" y="60579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3" name="object 341"/>
          <p:cNvSpPr txBox="1">
            <a:spLocks noChangeArrowheads="1"/>
          </p:cNvSpPr>
          <p:nvPr/>
        </p:nvSpPr>
        <p:spPr bwMode="auto">
          <a:xfrm>
            <a:off x="5902325" y="60960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34" name="object 342"/>
          <p:cNvSpPr txBox="1">
            <a:spLocks noChangeArrowheads="1"/>
          </p:cNvSpPr>
          <p:nvPr/>
        </p:nvSpPr>
        <p:spPr bwMode="auto">
          <a:xfrm>
            <a:off x="93663" y="6353175"/>
            <a:ext cx="1474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Социальная политика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35" name="object 343"/>
          <p:cNvSpPr>
            <a:spLocks noChangeArrowheads="1"/>
          </p:cNvSpPr>
          <p:nvPr/>
        </p:nvSpPr>
        <p:spPr bwMode="auto">
          <a:xfrm>
            <a:off x="4216400" y="6324600"/>
            <a:ext cx="301625" cy="252413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6" name="object 344"/>
          <p:cNvSpPr>
            <a:spLocks noChangeArrowheads="1"/>
          </p:cNvSpPr>
          <p:nvPr/>
        </p:nvSpPr>
        <p:spPr bwMode="auto">
          <a:xfrm>
            <a:off x="4302125" y="63246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7" name="object 345"/>
          <p:cNvSpPr txBox="1">
            <a:spLocks noChangeArrowheads="1"/>
          </p:cNvSpPr>
          <p:nvPr/>
        </p:nvSpPr>
        <p:spPr bwMode="auto">
          <a:xfrm>
            <a:off x="4302125" y="63627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38" name="object 346"/>
          <p:cNvSpPr>
            <a:spLocks noChangeArrowheads="1"/>
          </p:cNvSpPr>
          <p:nvPr/>
        </p:nvSpPr>
        <p:spPr bwMode="auto">
          <a:xfrm>
            <a:off x="5060950" y="6324600"/>
            <a:ext cx="301625" cy="252413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9" name="object 347"/>
          <p:cNvSpPr>
            <a:spLocks noChangeArrowheads="1"/>
          </p:cNvSpPr>
          <p:nvPr/>
        </p:nvSpPr>
        <p:spPr bwMode="auto">
          <a:xfrm>
            <a:off x="5146675" y="63246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0" name="object 348"/>
          <p:cNvSpPr txBox="1">
            <a:spLocks noChangeArrowheads="1"/>
          </p:cNvSpPr>
          <p:nvPr/>
        </p:nvSpPr>
        <p:spPr bwMode="auto">
          <a:xfrm>
            <a:off x="5146675" y="63627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41" name="object 349"/>
          <p:cNvSpPr>
            <a:spLocks noChangeArrowheads="1"/>
          </p:cNvSpPr>
          <p:nvPr/>
        </p:nvSpPr>
        <p:spPr bwMode="auto">
          <a:xfrm>
            <a:off x="6610350" y="6324600"/>
            <a:ext cx="301625" cy="252413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2" name="object 350"/>
          <p:cNvSpPr>
            <a:spLocks noChangeArrowheads="1"/>
          </p:cNvSpPr>
          <p:nvPr/>
        </p:nvSpPr>
        <p:spPr bwMode="auto">
          <a:xfrm>
            <a:off x="6694488" y="6324600"/>
            <a:ext cx="255587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3" name="object 351"/>
          <p:cNvSpPr txBox="1">
            <a:spLocks noChangeArrowheads="1"/>
          </p:cNvSpPr>
          <p:nvPr/>
        </p:nvSpPr>
        <p:spPr bwMode="auto">
          <a:xfrm>
            <a:off x="6696075" y="63627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44" name="object 352"/>
          <p:cNvSpPr>
            <a:spLocks noChangeArrowheads="1"/>
          </p:cNvSpPr>
          <p:nvPr/>
        </p:nvSpPr>
        <p:spPr bwMode="auto">
          <a:xfrm>
            <a:off x="8570913" y="6324600"/>
            <a:ext cx="301625" cy="252413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5" name="object 353"/>
          <p:cNvSpPr>
            <a:spLocks noChangeArrowheads="1"/>
          </p:cNvSpPr>
          <p:nvPr/>
        </p:nvSpPr>
        <p:spPr bwMode="auto">
          <a:xfrm>
            <a:off x="8656638" y="63246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6" name="object 354"/>
          <p:cNvSpPr txBox="1">
            <a:spLocks noChangeArrowheads="1"/>
          </p:cNvSpPr>
          <p:nvPr/>
        </p:nvSpPr>
        <p:spPr bwMode="auto">
          <a:xfrm>
            <a:off x="8656638" y="6362700"/>
            <a:ext cx="1095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47" name="object 355"/>
          <p:cNvSpPr txBox="1">
            <a:spLocks noChangeArrowheads="1"/>
          </p:cNvSpPr>
          <p:nvPr/>
        </p:nvSpPr>
        <p:spPr bwMode="auto">
          <a:xfrm>
            <a:off x="93663" y="6626225"/>
            <a:ext cx="21986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Средства массовой информации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48" name="object 356"/>
          <p:cNvSpPr>
            <a:spLocks noChangeArrowheads="1"/>
          </p:cNvSpPr>
          <p:nvPr/>
        </p:nvSpPr>
        <p:spPr bwMode="auto">
          <a:xfrm>
            <a:off x="4216400" y="6591300"/>
            <a:ext cx="301625" cy="250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9" name="object 357"/>
          <p:cNvSpPr>
            <a:spLocks noChangeArrowheads="1"/>
          </p:cNvSpPr>
          <p:nvPr/>
        </p:nvSpPr>
        <p:spPr bwMode="auto">
          <a:xfrm>
            <a:off x="4302125" y="65913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50" name="object 358"/>
          <p:cNvSpPr txBox="1">
            <a:spLocks noChangeArrowheads="1"/>
          </p:cNvSpPr>
          <p:nvPr/>
        </p:nvSpPr>
        <p:spPr bwMode="auto">
          <a:xfrm>
            <a:off x="4302125" y="66294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51" name="object 359"/>
          <p:cNvSpPr>
            <a:spLocks noChangeArrowheads="1"/>
          </p:cNvSpPr>
          <p:nvPr/>
        </p:nvSpPr>
        <p:spPr bwMode="auto">
          <a:xfrm>
            <a:off x="5060950" y="6591300"/>
            <a:ext cx="301625" cy="250825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52" name="object 360"/>
          <p:cNvSpPr>
            <a:spLocks noChangeArrowheads="1"/>
          </p:cNvSpPr>
          <p:nvPr/>
        </p:nvSpPr>
        <p:spPr bwMode="auto">
          <a:xfrm>
            <a:off x="5146675" y="65913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53" name="object 361"/>
          <p:cNvSpPr txBox="1">
            <a:spLocks noChangeArrowheads="1"/>
          </p:cNvSpPr>
          <p:nvPr/>
        </p:nvSpPr>
        <p:spPr bwMode="auto">
          <a:xfrm>
            <a:off x="5146675" y="66294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средств на счёте бюджета, взять в долг).</a:t>
            </a:r>
          </a:p>
        </p:txBody>
      </p:sp>
      <p:sp>
        <p:nvSpPr>
          <p:cNvPr id="30722" name="object 2"/>
          <p:cNvSpPr>
            <a:spLocks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>
              <a:gd name="T0" fmla="*/ 1601285 w 1979676"/>
              <a:gd name="T1" fmla="*/ 0 h 1005839"/>
              <a:gd name="T2" fmla="*/ 378007 w 1979676"/>
              <a:gd name="T3" fmla="*/ 0 h 1005839"/>
              <a:gd name="T4" fmla="*/ 0 w 1979676"/>
              <a:gd name="T5" fmla="*/ 624026 h 1005839"/>
              <a:gd name="T6" fmla="*/ 989646 w 1979676"/>
              <a:gd name="T7" fmla="*/ 1009661 h 1005839"/>
              <a:gd name="T8" fmla="*/ 1979292 w 1979676"/>
              <a:gd name="T9" fmla="*/ 624026 h 1005839"/>
              <a:gd name="T10" fmla="*/ 1601285 w 1979676"/>
              <a:gd name="T11" fmla="*/ 0 h 10058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79676"/>
              <a:gd name="T19" fmla="*/ 0 h 1005839"/>
              <a:gd name="T20" fmla="*/ 1979676 w 1979676"/>
              <a:gd name="T21" fmla="*/ 1005839 h 10058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4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5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6" name="object 6"/>
          <p:cNvSpPr>
            <a:spLocks noChangeArrowheads="1"/>
          </p:cNvSpPr>
          <p:nvPr/>
        </p:nvSpPr>
        <p:spPr bwMode="auto">
          <a:xfrm>
            <a:off x="5160963" y="222250"/>
            <a:ext cx="1758950" cy="4729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7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9663" y="917575"/>
            <a:ext cx="4351337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b="1" spc="-75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ды</a:t>
            </a:r>
            <a:r>
              <a:rPr b="1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Ра</a:t>
            </a:r>
            <a:r>
              <a:rPr b="1" spc="-15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b="1" spc="-75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ды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b="1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 spc="15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b="1" spc="25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ит</a:t>
            </a:r>
            <a:r>
              <a:rPr b="1" spc="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(Про</a:t>
            </a:r>
            <a:r>
              <a:rPr b="1" spc="-15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b="1" spc="-1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730" name="object 10"/>
          <p:cNvSpPr>
            <a:spLocks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>
              <a:gd name="T0" fmla="*/ 0 w 3631691"/>
              <a:gd name="T1" fmla="*/ 3634750 w 3631691"/>
              <a:gd name="T2" fmla="*/ 0 60000 65536"/>
              <a:gd name="T3" fmla="*/ 0 60000 65536"/>
              <a:gd name="T4" fmla="*/ 0 w 3631691"/>
              <a:gd name="T5" fmla="*/ 3631691 w 363169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1" name="object 11"/>
          <p:cNvSpPr>
            <a:spLocks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>
              <a:gd name="T0" fmla="*/ 1666037 w 2058924"/>
              <a:gd name="T1" fmla="*/ 0 h 1019555"/>
              <a:gd name="T2" fmla="*/ 393263 w 2058924"/>
              <a:gd name="T3" fmla="*/ 0 h 1019555"/>
              <a:gd name="T4" fmla="*/ 0 w 2058924"/>
              <a:gd name="T5" fmla="*/ 634664 h 1019555"/>
              <a:gd name="T6" fmla="*/ 1029652 w 2058924"/>
              <a:gd name="T7" fmla="*/ 1026818 h 1019555"/>
              <a:gd name="T8" fmla="*/ 2059302 w 2058924"/>
              <a:gd name="T9" fmla="*/ 634664 h 1019555"/>
              <a:gd name="T10" fmla="*/ 1666037 w 2058924"/>
              <a:gd name="T11" fmla="*/ 0 h 10195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8924"/>
              <a:gd name="T19" fmla="*/ 0 h 1019555"/>
              <a:gd name="T20" fmla="*/ 2058924 w 2058924"/>
              <a:gd name="T21" fmla="*/ 1019555 h 10195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2" name="object 12"/>
          <p:cNvSpPr>
            <a:spLocks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>
              <a:gd name="T0" fmla="*/ 0 w 3631692"/>
              <a:gd name="T1" fmla="*/ 3634740 w 3631692"/>
              <a:gd name="T2" fmla="*/ 0 60000 65536"/>
              <a:gd name="T3" fmla="*/ 0 60000 65536"/>
              <a:gd name="T4" fmla="*/ 0 w 3631692"/>
              <a:gd name="T5" fmla="*/ 3631692 w 363169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3" name="object 13"/>
          <p:cNvSpPr txBox="1">
            <a:spLocks noChangeArrowheads="1"/>
          </p:cNvSpPr>
          <p:nvPr/>
        </p:nvSpPr>
        <p:spPr bwMode="auto">
          <a:xfrm>
            <a:off x="287338" y="4645025"/>
            <a:ext cx="278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19200" algn="ctr"/>
            <a:r>
              <a:rPr lang="ru-RU" sz="1600" b="1" dirty="0">
                <a:solidFill>
                  <a:srgbClr val="974707"/>
                </a:solidFill>
                <a:latin typeface="Times New Roman" pitchFamily="18" charset="0"/>
                <a:cs typeface="Times New Roman" pitchFamily="18" charset="0"/>
              </a:rPr>
              <a:t>Дефицит (расходы больше доходов)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737" name="object 17"/>
          <p:cNvSpPr txBox="1">
            <a:spLocks noChangeArrowheads="1"/>
          </p:cNvSpPr>
          <p:nvPr/>
        </p:nvSpPr>
        <p:spPr bwMode="auto">
          <a:xfrm>
            <a:off x="6067425" y="4649788"/>
            <a:ext cx="1476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solidFill>
                  <a:srgbClr val="30859C"/>
                </a:solidFill>
                <a:latin typeface="Times New Roman" pitchFamily="18" charset="0"/>
                <a:cs typeface="Times New Roman" pitchFamily="18" charset="0"/>
              </a:rPr>
              <a:t>Профицит (доходы больше расходов)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j-lt"/>
                <a:ea typeface="+mj-ea"/>
                <a:cs typeface="+mj-cs"/>
              </a:rPr>
              <a:t>профицит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7404100" y="6516686"/>
            <a:ext cx="1828800" cy="365125"/>
          </a:xfrm>
        </p:spPr>
        <p:txBody>
          <a:bodyPr/>
          <a:lstStyle/>
          <a:p>
            <a:pPr algn="r">
              <a:defRPr/>
            </a:pPr>
            <a:fld id="{CAC71188-C385-4DC3-85C5-5887E289C3D2}" type="slidenum">
              <a:rPr lang="ru-RU"/>
              <a:pPr algn="r"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6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7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object 6"/>
          <p:cNvSpPr txBox="1">
            <a:spLocks noChangeArrowheads="1"/>
          </p:cNvSpPr>
          <p:nvPr/>
        </p:nvSpPr>
        <p:spPr bwMode="auto">
          <a:xfrm>
            <a:off x="1674813" y="1400175"/>
            <a:ext cx="1343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ДЕФИЦИТ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749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1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object 11"/>
          <p:cNvSpPr txBox="1">
            <a:spLocks noChangeArrowheads="1"/>
          </p:cNvSpPr>
          <p:nvPr/>
        </p:nvSpPr>
        <p:spPr bwMode="auto">
          <a:xfrm>
            <a:off x="6007100" y="1404938"/>
            <a:ext cx="1555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ПРОФИЦИТ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754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6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7" name="object 15"/>
          <p:cNvSpPr txBox="1">
            <a:spLocks noChangeArrowheads="1"/>
          </p:cNvSpPr>
          <p:nvPr/>
        </p:nvSpPr>
        <p:spPr bwMode="auto">
          <a:xfrm>
            <a:off x="592138" y="2260600"/>
            <a:ext cx="28146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>
                <a:latin typeface="Calibri" pitchFamily="34" charset="0"/>
              </a:rPr>
              <a:t>Государственный 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1758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9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0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1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2" name="object 20"/>
          <p:cNvSpPr txBox="1">
            <a:spLocks noChangeArrowheads="1"/>
          </p:cNvSpPr>
          <p:nvPr/>
        </p:nvSpPr>
        <p:spPr bwMode="auto">
          <a:xfrm>
            <a:off x="5057775" y="2260600"/>
            <a:ext cx="2813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>
                <a:latin typeface="Calibri" pitchFamily="34" charset="0"/>
              </a:rPr>
              <a:t>Государственный 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1763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4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5" name="object 23"/>
          <p:cNvSpPr txBox="1">
            <a:spLocks noChangeArrowheads="1"/>
          </p:cNvSpPr>
          <p:nvPr/>
        </p:nvSpPr>
        <p:spPr bwMode="auto">
          <a:xfrm>
            <a:off x="536575" y="4319588"/>
            <a:ext cx="3632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766" name="object 24"/>
          <p:cNvSpPr txBox="1">
            <a:spLocks noChangeArrowheads="1"/>
          </p:cNvSpPr>
          <p:nvPr/>
        </p:nvSpPr>
        <p:spPr bwMode="auto">
          <a:xfrm>
            <a:off x="4835525" y="4319588"/>
            <a:ext cx="37671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00AF50"/>
                </a:solidFill>
                <a:latin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j-lt"/>
                <a:ea typeface="+mj-ea"/>
                <a:cs typeface="+mj-cs"/>
              </a:rPr>
              <a:t>профицит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7249319" y="6477317"/>
            <a:ext cx="1828800" cy="365125"/>
          </a:xfrm>
        </p:spPr>
        <p:txBody>
          <a:bodyPr/>
          <a:lstStyle/>
          <a:p>
            <a:pPr>
              <a:defRPr/>
            </a:pPr>
            <a:fld id="{1868F817-3261-4AFF-BAE7-BE9BB2BF07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ChangeArrowheads="1"/>
          </p:cNvSpPr>
          <p:nvPr/>
        </p:nvSpPr>
        <p:spPr bwMode="auto">
          <a:xfrm>
            <a:off x="0" y="160123"/>
            <a:ext cx="2195736" cy="203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283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78611"/>
              </p:ext>
            </p:extLst>
          </p:nvPr>
        </p:nvGraphicFramePr>
        <p:xfrm>
          <a:off x="251521" y="2300288"/>
          <a:ext cx="8568950" cy="4086226"/>
        </p:xfrm>
        <a:graphic>
          <a:graphicData uri="http://schemas.openxmlformats.org/drawingml/2006/table">
            <a:tbl>
              <a:tblPr/>
              <a:tblGrid>
                <a:gridCol w="4769009"/>
                <a:gridCol w="1290741"/>
                <a:gridCol w="1294726"/>
                <a:gridCol w="1214474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492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Доходы, 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285 685,62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8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245 944,2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281 708,7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93 532,0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0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100 660,7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101 398,0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192 153,62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2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145 283,5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180 310,7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II. Расходы, 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287 982,22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0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244 494,6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278 549,3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FC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III. Дефицит (-), профицит (+)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-2 296,6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1 449,6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3 159,4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554038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 Источники финансирования дефицита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2 296,6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-1 449,6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3 159,4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979712" y="216681"/>
            <a:ext cx="6728469" cy="166528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Основные параметры проекта решения</a:t>
            </a:r>
          </a:p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«О бюджете муниципального района на </a:t>
            </a:r>
            <a:r>
              <a:rPr lang="ru-RU" sz="2800" b="1" dirty="0" smtClean="0">
                <a:latin typeface="Calibri" pitchFamily="34" charset="0"/>
              </a:rPr>
              <a:t>2015 </a:t>
            </a:r>
            <a:r>
              <a:rPr lang="ru-RU" sz="2800" b="1" dirty="0">
                <a:latin typeface="Calibri" pitchFamily="34" charset="0"/>
              </a:rPr>
              <a:t>год и </a:t>
            </a:r>
            <a:r>
              <a:rPr lang="ru-RU" sz="2800" b="1" dirty="0" smtClean="0">
                <a:latin typeface="Calibri" pitchFamily="34" charset="0"/>
              </a:rPr>
              <a:t>на плановый </a:t>
            </a:r>
            <a:r>
              <a:rPr lang="ru-RU" sz="2800" b="1" dirty="0">
                <a:latin typeface="Calibri" pitchFamily="34" charset="0"/>
              </a:rPr>
              <a:t>период </a:t>
            </a:r>
            <a:r>
              <a:rPr lang="ru-RU" sz="2800" b="1" dirty="0" smtClean="0">
                <a:latin typeface="Calibri" pitchFamily="34" charset="0"/>
              </a:rPr>
              <a:t>2016 </a:t>
            </a:r>
            <a:r>
              <a:rPr lang="ru-RU" sz="2800" b="1" dirty="0">
                <a:latin typeface="Calibri" pitchFamily="34" charset="0"/>
              </a:rPr>
              <a:t>и </a:t>
            </a:r>
            <a:r>
              <a:rPr lang="ru-RU" sz="2800" b="1" dirty="0" smtClean="0">
                <a:latin typeface="Calibri" pitchFamily="34" charset="0"/>
              </a:rPr>
              <a:t>2017 </a:t>
            </a:r>
            <a:r>
              <a:rPr lang="ru-RU" sz="2800" b="1" dirty="0">
                <a:latin typeface="Calibri" pitchFamily="34" charset="0"/>
              </a:rPr>
              <a:t>годов»</a:t>
            </a:r>
          </a:p>
        </p:txBody>
      </p:sp>
      <p:sp>
        <p:nvSpPr>
          <p:cNvPr id="19506" name="Прямоугольник 11"/>
          <p:cNvSpPr>
            <a:spLocks noChangeArrowheads="1"/>
          </p:cNvSpPr>
          <p:nvPr/>
        </p:nvSpPr>
        <p:spPr bwMode="auto">
          <a:xfrm>
            <a:off x="6372225" y="184467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dirty="0">
                <a:cs typeface="Arial" charset="0"/>
              </a:rPr>
              <a:t>(тыс. рублей)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185577" y="6457862"/>
            <a:ext cx="1828800" cy="365125"/>
          </a:xfrm>
        </p:spPr>
        <p:txBody>
          <a:bodyPr/>
          <a:lstStyle/>
          <a:p>
            <a:pPr>
              <a:defRPr/>
            </a:pPr>
            <a:fld id="{C8DAB7C2-7EB9-44EF-855A-B3E2F4981AA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2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508774"/>
              </p:ext>
            </p:extLst>
          </p:nvPr>
        </p:nvGraphicFramePr>
        <p:xfrm>
          <a:off x="293688" y="809625"/>
          <a:ext cx="8396287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Worksheet" r:id="rId5" imgW="8450674" imgH="5638824" progId="Excel.Sheet.8">
                  <p:embed/>
                </p:oleObj>
              </mc:Choice>
              <mc:Fallback>
                <p:oleObj name="Worksheet" r:id="rId5" imgW="8450674" imgH="563882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809625"/>
                        <a:ext cx="8396287" cy="560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5076825" y="2344738"/>
            <a:ext cx="1174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20483" name="Прямоугольник 23"/>
          <p:cNvSpPr>
            <a:spLocks noChangeArrowheads="1"/>
          </p:cNvSpPr>
          <p:nvPr/>
        </p:nvSpPr>
        <p:spPr bwMode="auto">
          <a:xfrm rot="-5400000">
            <a:off x="-197644" y="3171032"/>
            <a:ext cx="1411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млн</a:t>
            </a:r>
            <a:r>
              <a:rPr lang="ru-RU" b="1">
                <a:latin typeface="Calibri" pitchFamily="34" charset="0"/>
              </a:rPr>
              <a:t>.рублей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Доходы бюджета муниципального района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7775575" y="6413500"/>
            <a:ext cx="1828800" cy="365125"/>
          </a:xfrm>
        </p:spPr>
        <p:txBody>
          <a:bodyPr/>
          <a:lstStyle/>
          <a:p>
            <a:pPr>
              <a:defRPr/>
            </a:pPr>
            <a:fld id="{7DC5D2D4-DE6D-4182-B58C-25989CFF12D0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0488" name="Text Box 23"/>
          <p:cNvSpPr txBox="1">
            <a:spLocks noChangeArrowheads="1"/>
          </p:cNvSpPr>
          <p:nvPr/>
        </p:nvSpPr>
        <p:spPr bwMode="auto">
          <a:xfrm>
            <a:off x="1949450" y="1562894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302,0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91" name="Text Box 26"/>
          <p:cNvSpPr txBox="1">
            <a:spLocks noChangeArrowheads="1"/>
          </p:cNvSpPr>
          <p:nvPr/>
        </p:nvSpPr>
        <p:spPr bwMode="auto">
          <a:xfrm>
            <a:off x="3606800" y="1520708"/>
            <a:ext cx="879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298,5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94" name="Text Box 29"/>
          <p:cNvSpPr txBox="1">
            <a:spLocks noChangeArrowheads="1"/>
          </p:cNvSpPr>
          <p:nvPr/>
        </p:nvSpPr>
        <p:spPr bwMode="auto">
          <a:xfrm>
            <a:off x="5191125" y="1198638"/>
            <a:ext cx="823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338,6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97" name="Text Box 32"/>
          <p:cNvSpPr txBox="1">
            <a:spLocks noChangeArrowheads="1"/>
          </p:cNvSpPr>
          <p:nvPr/>
        </p:nvSpPr>
        <p:spPr bwMode="auto">
          <a:xfrm>
            <a:off x="6780794" y="1697832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285,7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4"/>
          <p:cNvSpPr txBox="1">
            <a:spLocks noChangeArrowheads="1"/>
          </p:cNvSpPr>
          <p:nvPr/>
        </p:nvSpPr>
        <p:spPr bwMode="auto">
          <a:xfrm>
            <a:off x="7734300" y="1011238"/>
            <a:ext cx="1282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b="1" i="1">
                <a:latin typeface="Calibri" pitchFamily="34" charset="0"/>
              </a:rPr>
              <a:t>Млн.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22530" name="object 16"/>
          <p:cNvSpPr txBox="1">
            <a:spLocks noChangeArrowheads="1"/>
          </p:cNvSpPr>
          <p:nvPr/>
        </p:nvSpPr>
        <p:spPr bwMode="auto">
          <a:xfrm>
            <a:off x="4939549" y="1276410"/>
            <a:ext cx="21669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25" indent="-36513"/>
            <a:r>
              <a:rPr lang="ru-RU" sz="1600" b="1" dirty="0">
                <a:latin typeface="Calibri" pitchFamily="34" charset="0"/>
              </a:rPr>
              <a:t>Неналоговые          </a:t>
            </a:r>
          </a:p>
          <a:p>
            <a:pPr marL="47625" indent="-36513"/>
            <a:r>
              <a:rPr lang="ru-RU" sz="1600" b="1" dirty="0">
                <a:latin typeface="Calibri" pitchFamily="34" charset="0"/>
              </a:rPr>
              <a:t>      доходы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2531" name="object 17"/>
          <p:cNvSpPr>
            <a:spLocks noChangeArrowheads="1"/>
          </p:cNvSpPr>
          <p:nvPr/>
        </p:nvSpPr>
        <p:spPr bwMode="auto">
          <a:xfrm>
            <a:off x="3925050" y="1098550"/>
            <a:ext cx="1177925" cy="984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object 20"/>
          <p:cNvSpPr txBox="1">
            <a:spLocks noChangeArrowheads="1"/>
          </p:cNvSpPr>
          <p:nvPr/>
        </p:nvSpPr>
        <p:spPr bwMode="auto">
          <a:xfrm>
            <a:off x="4154643" y="1199975"/>
            <a:ext cx="479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9,8%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2533" name="object 22"/>
          <p:cNvSpPr>
            <a:spLocks noChangeArrowheads="1"/>
          </p:cNvSpPr>
          <p:nvPr/>
        </p:nvSpPr>
        <p:spPr bwMode="auto">
          <a:xfrm>
            <a:off x="2516189" y="1365216"/>
            <a:ext cx="1177925" cy="984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object 25"/>
          <p:cNvSpPr txBox="1">
            <a:spLocks noChangeArrowheads="1"/>
          </p:cNvSpPr>
          <p:nvPr/>
        </p:nvSpPr>
        <p:spPr bwMode="auto">
          <a:xfrm>
            <a:off x="587377" y="1508514"/>
            <a:ext cx="19288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1905000" algn="l"/>
              </a:tabLst>
            </a:pPr>
            <a:r>
              <a:rPr lang="ru-RU" sz="1600" b="1" dirty="0">
                <a:latin typeface="Calibri" pitchFamily="34" charset="0"/>
              </a:rPr>
              <a:t>Прочие налоговые</a:t>
            </a:r>
          </a:p>
          <a:p>
            <a:pPr algn="ctr">
              <a:tabLst>
                <a:tab pos="1905000" algn="l"/>
              </a:tabLst>
            </a:pPr>
            <a:r>
              <a:rPr lang="ru-RU" sz="1600" b="1" dirty="0">
                <a:latin typeface="Calibri" pitchFamily="34" charset="0"/>
              </a:rPr>
              <a:t>             доходы	</a:t>
            </a:r>
            <a:endParaRPr lang="ru-RU" sz="3000" baseline="-14000" dirty="0">
              <a:latin typeface="Calibri" pitchFamily="34" charset="0"/>
            </a:endParaRPr>
          </a:p>
        </p:txBody>
      </p:sp>
      <p:sp>
        <p:nvSpPr>
          <p:cNvPr id="35883" name="object 27"/>
          <p:cNvSpPr>
            <a:spLocks noChangeArrowheads="1"/>
          </p:cNvSpPr>
          <p:nvPr/>
        </p:nvSpPr>
        <p:spPr bwMode="auto">
          <a:xfrm>
            <a:off x="6510901" y="2862653"/>
            <a:ext cx="1191173" cy="984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defRPr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   </a:t>
            </a:r>
          </a:p>
          <a:p>
            <a:pPr algn="just">
              <a:defRPr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536" name="object 31"/>
          <p:cNvSpPr txBox="1">
            <a:spLocks noChangeArrowheads="1"/>
          </p:cNvSpPr>
          <p:nvPr/>
        </p:nvSpPr>
        <p:spPr bwMode="auto">
          <a:xfrm>
            <a:off x="7321550" y="2816225"/>
            <a:ext cx="17589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   </a:t>
            </a:r>
          </a:p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  Налог на доходы      </a:t>
            </a:r>
          </a:p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     физических лиц</a:t>
            </a:r>
            <a:endParaRPr lang="ru-RU" sz="1600">
              <a:latin typeface="Calibri" pitchFamily="34" charset="0"/>
            </a:endParaRPr>
          </a:p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</a:t>
            </a:r>
          </a:p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                   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37" name="object 32"/>
          <p:cNvSpPr txBox="1">
            <a:spLocks noChangeArrowheads="1"/>
          </p:cNvSpPr>
          <p:nvPr/>
        </p:nvSpPr>
        <p:spPr bwMode="auto">
          <a:xfrm>
            <a:off x="484096" y="4913312"/>
            <a:ext cx="16891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latin typeface="Calibri" pitchFamily="34" charset="0"/>
              </a:rPr>
              <a:t>Акцизы на автомобильный бензин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2538" name="object 33"/>
          <p:cNvSpPr>
            <a:spLocks noChangeArrowheads="1"/>
          </p:cNvSpPr>
          <p:nvPr/>
        </p:nvSpPr>
        <p:spPr bwMode="auto">
          <a:xfrm>
            <a:off x="1005067" y="3765550"/>
            <a:ext cx="1177925" cy="984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9" name="object 36"/>
          <p:cNvSpPr txBox="1">
            <a:spLocks noChangeArrowheads="1"/>
          </p:cNvSpPr>
          <p:nvPr/>
        </p:nvSpPr>
        <p:spPr bwMode="auto">
          <a:xfrm>
            <a:off x="1174837" y="3933825"/>
            <a:ext cx="479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6,7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2540" name="object 37"/>
          <p:cNvSpPr>
            <a:spLocks noChangeArrowheads="1"/>
          </p:cNvSpPr>
          <p:nvPr/>
        </p:nvSpPr>
        <p:spPr bwMode="auto">
          <a:xfrm>
            <a:off x="673100" y="3444875"/>
            <a:ext cx="396875" cy="568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1" name="object 38"/>
          <p:cNvSpPr txBox="1">
            <a:spLocks noChangeArrowheads="1"/>
          </p:cNvSpPr>
          <p:nvPr/>
        </p:nvSpPr>
        <p:spPr bwMode="auto">
          <a:xfrm>
            <a:off x="81725" y="2808186"/>
            <a:ext cx="16383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latin typeface="Calibri" pitchFamily="34" charset="0"/>
              </a:rPr>
              <a:t>Единый налог на вмененный доход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2542" name="object 39"/>
          <p:cNvSpPr>
            <a:spLocks noChangeArrowheads="1"/>
          </p:cNvSpPr>
          <p:nvPr/>
        </p:nvSpPr>
        <p:spPr bwMode="auto">
          <a:xfrm>
            <a:off x="1709737" y="2533650"/>
            <a:ext cx="1177925" cy="984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3" name="object 42"/>
          <p:cNvSpPr txBox="1">
            <a:spLocks noChangeArrowheads="1"/>
          </p:cNvSpPr>
          <p:nvPr/>
        </p:nvSpPr>
        <p:spPr bwMode="auto">
          <a:xfrm>
            <a:off x="5427663" y="5030788"/>
            <a:ext cx="4794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22544" name="object 43"/>
          <p:cNvSpPr>
            <a:spLocks noChangeArrowheads="1"/>
          </p:cNvSpPr>
          <p:nvPr/>
        </p:nvSpPr>
        <p:spPr bwMode="auto">
          <a:xfrm>
            <a:off x="6108700" y="5524500"/>
            <a:ext cx="396875" cy="5667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418961"/>
              </p:ext>
            </p:extLst>
          </p:nvPr>
        </p:nvGraphicFramePr>
        <p:xfrm>
          <a:off x="2342966" y="1928447"/>
          <a:ext cx="4522788" cy="496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546" name="object 4"/>
          <p:cNvSpPr txBox="1">
            <a:spLocks noChangeArrowheads="1"/>
          </p:cNvSpPr>
          <p:nvPr/>
        </p:nvSpPr>
        <p:spPr bwMode="auto">
          <a:xfrm>
            <a:off x="3652795" y="3694113"/>
            <a:ext cx="17224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 algn="ctr"/>
            <a:r>
              <a:rPr lang="ru-RU" sz="2400" b="1" dirty="0">
                <a:latin typeface="Calibri" pitchFamily="34" charset="0"/>
              </a:rPr>
              <a:t>ВСЕГО:</a:t>
            </a:r>
          </a:p>
          <a:p>
            <a:pPr marL="12700" algn="ctr"/>
            <a:r>
              <a:rPr lang="ru-RU" sz="2400" b="1" dirty="0"/>
              <a:t>93,5</a:t>
            </a:r>
          </a:p>
          <a:p>
            <a:pPr marL="12700" algn="ctr"/>
            <a:r>
              <a:rPr lang="ru-RU" sz="2400" b="1" dirty="0">
                <a:latin typeface="Calibri" pitchFamily="34" charset="0"/>
              </a:rPr>
              <a:t>млн.</a:t>
            </a:r>
          </a:p>
          <a:p>
            <a:pPr marL="12700" algn="ctr"/>
            <a:r>
              <a:rPr lang="ru-RU" sz="2400" b="1" dirty="0">
                <a:latin typeface="Calibri" pitchFamily="34" charset="0"/>
              </a:rPr>
              <a:t>рублей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33338" y="17145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Структура налоговых и неналоговых доходов бюджета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муниципального района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2015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году</a:t>
            </a:r>
          </a:p>
        </p:txBody>
      </p:sp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>
          <a:xfrm>
            <a:off x="7188200" y="6492875"/>
            <a:ext cx="1828800" cy="365125"/>
          </a:xfrm>
        </p:spPr>
        <p:txBody>
          <a:bodyPr/>
          <a:lstStyle/>
          <a:p>
            <a:pPr>
              <a:defRPr/>
            </a:pPr>
            <a:fld id="{938A5CE1-F100-4C44-A8BE-1AEA57C3845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2549" name="Text Box 65"/>
          <p:cNvSpPr txBox="1">
            <a:spLocks noChangeArrowheads="1"/>
          </p:cNvSpPr>
          <p:nvPr/>
        </p:nvSpPr>
        <p:spPr bwMode="auto">
          <a:xfrm>
            <a:off x="7667625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50" name="Прямоугольник 4"/>
          <p:cNvSpPr>
            <a:spLocks noChangeArrowheads="1"/>
          </p:cNvSpPr>
          <p:nvPr/>
        </p:nvSpPr>
        <p:spPr bwMode="auto">
          <a:xfrm>
            <a:off x="1928198" y="2615406"/>
            <a:ext cx="5095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4,9</a:t>
            </a:r>
          </a:p>
          <a:p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 %</a:t>
            </a:r>
          </a:p>
          <a:p>
            <a:endParaRPr lang="ru-RU" dirty="0"/>
          </a:p>
        </p:txBody>
      </p:sp>
      <p:sp>
        <p:nvSpPr>
          <p:cNvPr id="22551" name="TextBox 6"/>
          <p:cNvSpPr txBox="1">
            <a:spLocks noChangeArrowheads="1"/>
          </p:cNvSpPr>
          <p:nvPr/>
        </p:nvSpPr>
        <p:spPr bwMode="auto">
          <a:xfrm>
            <a:off x="6681788" y="2936875"/>
            <a:ext cx="639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77,7</a:t>
            </a: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2552" name="TextBox 7"/>
          <p:cNvSpPr txBox="1">
            <a:spLocks noChangeArrowheads="1"/>
          </p:cNvSpPr>
          <p:nvPr/>
        </p:nvSpPr>
        <p:spPr bwMode="auto">
          <a:xfrm>
            <a:off x="2692401" y="1457395"/>
            <a:ext cx="588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0,5</a:t>
            </a:r>
          </a:p>
          <a:p>
            <a:pPr algn="ctr"/>
            <a:r>
              <a:rPr lang="ru-RU" sz="2000" b="1" i="1" dirty="0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2525" y="4189391"/>
            <a:ext cx="6335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72,8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6296" y="6475073"/>
            <a:ext cx="1828800" cy="365125"/>
          </a:xfrm>
        </p:spPr>
        <p:txBody>
          <a:bodyPr/>
          <a:lstStyle/>
          <a:p>
            <a:pPr algn="r">
              <a:defRPr/>
            </a:pPr>
            <a:fld id="{2717F2CB-7682-419B-94AD-4E814F470BF1}" type="slidenum">
              <a:rPr lang="ru-RU"/>
              <a:pPr algn="r">
                <a:defRPr/>
              </a:pPr>
              <a:t>19</a:t>
            </a:fld>
            <a:endParaRPr lang="ru-RU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827310"/>
              </p:ext>
            </p:extLst>
          </p:nvPr>
        </p:nvGraphicFramePr>
        <p:xfrm>
          <a:off x="323528" y="321922"/>
          <a:ext cx="8502650" cy="633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76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4"/>
          <p:cNvSpPr txBox="1">
            <a:spLocks noChangeArrowheads="1"/>
          </p:cNvSpPr>
          <p:nvPr/>
        </p:nvSpPr>
        <p:spPr bwMode="auto">
          <a:xfrm>
            <a:off x="250825" y="620688"/>
            <a:ext cx="8662988" cy="42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260350" algn="just"/>
            <a:r>
              <a:rPr lang="ru-RU" i="1" dirty="0">
                <a:latin typeface="Calibri" pitchFamily="34" charset="0"/>
              </a:rPr>
              <a:t>«Бюджет для граждан» познакомит Вас с положениями проекта основного финансового документа</a:t>
            </a:r>
            <a:r>
              <a:rPr lang="ru-RU" i="1" dirty="0"/>
              <a:t> </a:t>
            </a:r>
            <a:r>
              <a:rPr lang="ru-RU" i="1" dirty="0">
                <a:latin typeface="Cambria" pitchFamily="18" charset="0"/>
              </a:rPr>
              <a:t>Любытинского района</a:t>
            </a:r>
            <a:r>
              <a:rPr lang="ru-RU" i="1" dirty="0">
                <a:latin typeface="Calibri" pitchFamily="34" charset="0"/>
              </a:rPr>
              <a:t>–решением о бюджете на </a:t>
            </a:r>
            <a:r>
              <a:rPr lang="ru-RU" i="1" dirty="0" smtClean="0">
                <a:latin typeface="Calibri" pitchFamily="34" charset="0"/>
              </a:rPr>
              <a:t>2015 </a:t>
            </a:r>
            <a:r>
              <a:rPr lang="ru-RU" i="1" dirty="0">
                <a:latin typeface="Calibri" pitchFamily="34" charset="0"/>
              </a:rPr>
              <a:t>год и плановый период </a:t>
            </a:r>
            <a:r>
              <a:rPr lang="ru-RU" i="1" dirty="0" smtClean="0">
                <a:latin typeface="Calibri" pitchFamily="34" charset="0"/>
              </a:rPr>
              <a:t>2016 </a:t>
            </a:r>
            <a:r>
              <a:rPr lang="ru-RU" i="1" dirty="0">
                <a:latin typeface="Calibri" pitchFamily="34" charset="0"/>
              </a:rPr>
              <a:t>и </a:t>
            </a:r>
            <a:r>
              <a:rPr lang="ru-RU" i="1" dirty="0" smtClean="0">
                <a:latin typeface="Calibri" pitchFamily="34" charset="0"/>
              </a:rPr>
              <a:t>2017 </a:t>
            </a:r>
            <a:r>
              <a:rPr lang="ru-RU" i="1" dirty="0">
                <a:latin typeface="Calibri" pitchFamily="34" charset="0"/>
              </a:rPr>
              <a:t>годов.</a:t>
            </a: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 algn="just"/>
            <a:r>
              <a:rPr lang="ru-RU" i="1" dirty="0">
                <a:latin typeface="Calibri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района затрагивает интересы каждого жителя </a:t>
            </a:r>
            <a:r>
              <a:rPr lang="ru-RU" i="1" dirty="0" err="1">
                <a:latin typeface="Calibri" pitchFamily="34" charset="0"/>
              </a:rPr>
              <a:t>Любытинского</a:t>
            </a:r>
            <a:r>
              <a:rPr lang="ru-RU" i="1" dirty="0">
                <a:latin typeface="Calibri" pitchFamily="34" charset="0"/>
              </a:rPr>
              <a:t> района.</a:t>
            </a: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 algn="just"/>
            <a:r>
              <a:rPr lang="ru-RU" i="1" dirty="0">
                <a:latin typeface="Calibri" pitchFamily="34" charset="0"/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 algn="just"/>
            <a:r>
              <a:rPr lang="ru-RU" i="1" dirty="0">
                <a:latin typeface="Calibri" pitchFamily="34" charset="0"/>
              </a:rPr>
              <a:t>Мы постарались в доступной и понятной для граждан форме показать основные параметры бюджета района.</a:t>
            </a:r>
          </a:p>
          <a:p>
            <a:pPr marL="12700" indent="260350">
              <a:spcBef>
                <a:spcPts val="63"/>
              </a:spcBef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18435" name="object 5"/>
          <p:cNvSpPr txBox="1">
            <a:spLocks noChangeArrowheads="1"/>
          </p:cNvSpPr>
          <p:nvPr/>
        </p:nvSpPr>
        <p:spPr bwMode="auto">
          <a:xfrm>
            <a:off x="3995738" y="5229225"/>
            <a:ext cx="1157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Решение</a:t>
            </a:r>
          </a:p>
        </p:txBody>
      </p:sp>
      <p:sp>
        <p:nvSpPr>
          <p:cNvPr id="18436" name="object 6"/>
          <p:cNvSpPr txBox="1">
            <a:spLocks noChangeArrowheads="1"/>
          </p:cNvSpPr>
          <p:nvPr/>
        </p:nvSpPr>
        <p:spPr bwMode="auto">
          <a:xfrm>
            <a:off x="5180013" y="5276850"/>
            <a:ext cx="1439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25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Граждане</a:t>
            </a:r>
            <a:endParaRPr lang="ru-RU" sz="2000" dirty="0">
              <a:latin typeface="Calibri" pitchFamily="34" charset="0"/>
            </a:endParaRPr>
          </a:p>
          <a:p>
            <a:pPr marL="47625">
              <a:lnSpc>
                <a:spcPts val="3775"/>
              </a:lnSpc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7" name="object 7"/>
          <p:cNvSpPr txBox="1">
            <a:spLocks noChangeArrowheads="1"/>
          </p:cNvSpPr>
          <p:nvPr/>
        </p:nvSpPr>
        <p:spPr bwMode="auto">
          <a:xfrm>
            <a:off x="6951663" y="5327650"/>
            <a:ext cx="1177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Образование</a:t>
            </a:r>
          </a:p>
        </p:txBody>
      </p:sp>
      <p:sp>
        <p:nvSpPr>
          <p:cNvPr id="18438" name="object 8"/>
          <p:cNvSpPr txBox="1">
            <a:spLocks noChangeArrowheads="1"/>
          </p:cNvSpPr>
          <p:nvPr/>
        </p:nvSpPr>
        <p:spPr bwMode="auto">
          <a:xfrm>
            <a:off x="6962775" y="5724525"/>
            <a:ext cx="12525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Глава</a:t>
            </a:r>
          </a:p>
        </p:txBody>
      </p:sp>
      <p:sp>
        <p:nvSpPr>
          <p:cNvPr id="18439" name="object 9"/>
          <p:cNvSpPr txBox="1">
            <a:spLocks noChangeArrowheads="1"/>
          </p:cNvSpPr>
          <p:nvPr/>
        </p:nvSpPr>
        <p:spPr bwMode="auto">
          <a:xfrm>
            <a:off x="4075113" y="6069013"/>
            <a:ext cx="101123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Финансы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440" name="object 10"/>
          <p:cNvSpPr txBox="1">
            <a:spLocks noChangeArrowheads="1"/>
          </p:cNvSpPr>
          <p:nvPr/>
        </p:nvSpPr>
        <p:spPr bwMode="auto">
          <a:xfrm>
            <a:off x="5348288" y="6119813"/>
            <a:ext cx="781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Культура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8441" name="object 11"/>
          <p:cNvSpPr txBox="1">
            <a:spLocks noChangeArrowheads="1"/>
          </p:cNvSpPr>
          <p:nvPr/>
        </p:nvSpPr>
        <p:spPr bwMode="auto">
          <a:xfrm>
            <a:off x="6494463" y="6069013"/>
            <a:ext cx="20605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Экономика</a:t>
            </a:r>
            <a:endParaRPr lang="ru-RU" sz="2000">
              <a:latin typeface="Calibri" pitchFamily="34" charset="0"/>
            </a:endParaRPr>
          </a:p>
          <a:p>
            <a:pPr marL="12700">
              <a:spcBef>
                <a:spcPts val="400"/>
              </a:spcBef>
            </a:pPr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Социальная политика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8442" name="object 12"/>
          <p:cNvSpPr txBox="1">
            <a:spLocks noChangeArrowheads="1"/>
          </p:cNvSpPr>
          <p:nvPr/>
        </p:nvSpPr>
        <p:spPr bwMode="auto">
          <a:xfrm>
            <a:off x="4818063" y="6373813"/>
            <a:ext cx="14636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Предприятия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43" name="object 13"/>
          <p:cNvSpPr>
            <a:spLocks noChangeArrowheads="1"/>
          </p:cNvSpPr>
          <p:nvPr/>
        </p:nvSpPr>
        <p:spPr bwMode="auto">
          <a:xfrm>
            <a:off x="3043238" y="5634038"/>
            <a:ext cx="979487" cy="414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ru-RU">
              <a:ln>
                <a:solidFill>
                  <a:srgbClr val="6600FF"/>
                </a:solidFill>
              </a:ln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79388"/>
            <a:ext cx="9144000" cy="54927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Что такое «Бюджет для граждан»?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215188" y="6444440"/>
            <a:ext cx="1828800" cy="365125"/>
          </a:xfrm>
        </p:spPr>
        <p:txBody>
          <a:bodyPr/>
          <a:lstStyle/>
          <a:p>
            <a:pPr>
              <a:defRPr/>
            </a:pPr>
            <a:fld id="{5A3571F5-BC40-4DA1-BB7C-6EF16B03383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3250" name="Picture 2" descr="C:\Users\user\Desktop\colorful-books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26818"/>
            <a:ext cx="2603750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1828800" cy="365125"/>
          </a:xfrm>
        </p:spPr>
        <p:txBody>
          <a:bodyPr/>
          <a:lstStyle/>
          <a:p>
            <a:pPr>
              <a:defRPr/>
            </a:pPr>
            <a:fld id="{7FF07E2A-7D5B-4ADA-8BA6-89F9930FA55E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528451"/>
              </p:ext>
            </p:extLst>
          </p:nvPr>
        </p:nvGraphicFramePr>
        <p:xfrm>
          <a:off x="179388" y="1341438"/>
          <a:ext cx="8208962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88640"/>
            <a:ext cx="7848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безвозмездных поступлений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областного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бюджета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875463" y="896938"/>
            <a:ext cx="1525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Млн. рублей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211960" y="3501008"/>
            <a:ext cx="594821" cy="39783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23,6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679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59117"/>
              </p:ext>
            </p:extLst>
          </p:nvPr>
        </p:nvGraphicFramePr>
        <p:xfrm>
          <a:off x="301625" y="908050"/>
          <a:ext cx="854075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Структура расходов бюджета муниципального района в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2015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году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4288" y="6381328"/>
            <a:ext cx="1828800" cy="365125"/>
          </a:xfrm>
        </p:spPr>
        <p:txBody>
          <a:bodyPr/>
          <a:lstStyle/>
          <a:p>
            <a:pPr>
              <a:defRPr/>
            </a:pPr>
            <a:fld id="{FDA1C49B-7E5E-4043-8696-B749BB45A90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1556792"/>
            <a:ext cx="5838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23,6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480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2"/>
          <p:cNvSpPr>
            <a:spLocks/>
          </p:cNvSpPr>
          <p:nvPr/>
        </p:nvSpPr>
        <p:spPr bwMode="auto">
          <a:xfrm>
            <a:off x="1116013" y="2570955"/>
            <a:ext cx="7775575" cy="649288"/>
          </a:xfrm>
          <a:custGeom>
            <a:avLst/>
            <a:gdLst>
              <a:gd name="T0" fmla="*/ 0 w 7775448"/>
              <a:gd name="T1" fmla="*/ 596279 h 598931"/>
              <a:gd name="T2" fmla="*/ 7776195 w 7775448"/>
              <a:gd name="T3" fmla="*/ 596279 h 598931"/>
              <a:gd name="T4" fmla="*/ 7776195 w 7775448"/>
              <a:gd name="T5" fmla="*/ 0 h 598931"/>
              <a:gd name="T6" fmla="*/ 0 w 7775448"/>
              <a:gd name="T7" fmla="*/ 0 h 598931"/>
              <a:gd name="T8" fmla="*/ 0 w 7775448"/>
              <a:gd name="T9" fmla="*/ 596279 h 598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5448"/>
              <a:gd name="T16" fmla="*/ 0 h 598931"/>
              <a:gd name="T17" fmla="*/ 7775448 w 7775448"/>
              <a:gd name="T18" fmla="*/ 598931 h 5989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5448" h="598931">
                <a:moveTo>
                  <a:pt x="0" y="598932"/>
                </a:moveTo>
                <a:lnTo>
                  <a:pt x="7775448" y="598932"/>
                </a:lnTo>
                <a:lnTo>
                  <a:pt x="7775448" y="0"/>
                </a:lnTo>
                <a:lnTo>
                  <a:pt x="0" y="0"/>
                </a:lnTo>
                <a:lnTo>
                  <a:pt x="0" y="598932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4" name="object 3"/>
          <p:cNvSpPr>
            <a:spLocks/>
          </p:cNvSpPr>
          <p:nvPr/>
        </p:nvSpPr>
        <p:spPr bwMode="auto">
          <a:xfrm>
            <a:off x="1126653" y="4109633"/>
            <a:ext cx="7775575" cy="600075"/>
          </a:xfrm>
          <a:custGeom>
            <a:avLst/>
            <a:gdLst>
              <a:gd name="T0" fmla="*/ 0 w 7775448"/>
              <a:gd name="T1" fmla="*/ 598179 h 600455"/>
              <a:gd name="T2" fmla="*/ 7776195 w 7775448"/>
              <a:gd name="T3" fmla="*/ 598179 h 600455"/>
              <a:gd name="T4" fmla="*/ 7776195 w 7775448"/>
              <a:gd name="T5" fmla="*/ 0 h 600455"/>
              <a:gd name="T6" fmla="*/ 0 w 7775448"/>
              <a:gd name="T7" fmla="*/ 0 h 600455"/>
              <a:gd name="T8" fmla="*/ 0 w 7775448"/>
              <a:gd name="T9" fmla="*/ 598179 h 600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5448"/>
              <a:gd name="T16" fmla="*/ 0 h 600455"/>
              <a:gd name="T17" fmla="*/ 7775448 w 7775448"/>
              <a:gd name="T18" fmla="*/ 600455 h 600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5448" h="600455">
                <a:moveTo>
                  <a:pt x="0" y="600456"/>
                </a:moveTo>
                <a:lnTo>
                  <a:pt x="7775448" y="600456"/>
                </a:lnTo>
                <a:lnTo>
                  <a:pt x="7775448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FE8A2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7" name="object 6"/>
          <p:cNvSpPr>
            <a:spLocks/>
          </p:cNvSpPr>
          <p:nvPr/>
        </p:nvSpPr>
        <p:spPr bwMode="auto">
          <a:xfrm>
            <a:off x="1755775" y="1123950"/>
            <a:ext cx="7140575" cy="600075"/>
          </a:xfrm>
          <a:custGeom>
            <a:avLst/>
            <a:gdLst>
              <a:gd name="T0" fmla="*/ 0 w 7141464"/>
              <a:gd name="T1" fmla="*/ 605828 h 598931"/>
              <a:gd name="T2" fmla="*/ 7136116 w 7141464"/>
              <a:gd name="T3" fmla="*/ 605828 h 598931"/>
              <a:gd name="T4" fmla="*/ 7136116 w 7141464"/>
              <a:gd name="T5" fmla="*/ 0 h 598931"/>
              <a:gd name="T6" fmla="*/ 0 w 7141464"/>
              <a:gd name="T7" fmla="*/ 0 h 598931"/>
              <a:gd name="T8" fmla="*/ 0 w 7141464"/>
              <a:gd name="T9" fmla="*/ 605828 h 598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1464"/>
              <a:gd name="T16" fmla="*/ 0 h 598931"/>
              <a:gd name="T17" fmla="*/ 7141464 w 7141464"/>
              <a:gd name="T18" fmla="*/ 598931 h 5989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1464" h="598931">
                <a:moveTo>
                  <a:pt x="0" y="598931"/>
                </a:moveTo>
                <a:lnTo>
                  <a:pt x="7141464" y="598931"/>
                </a:lnTo>
                <a:lnTo>
                  <a:pt x="7141464" y="0"/>
                </a:lnTo>
                <a:lnTo>
                  <a:pt x="0" y="0"/>
                </a:lnTo>
                <a:lnTo>
                  <a:pt x="0" y="598931"/>
                </a:lnTo>
                <a:close/>
              </a:path>
            </a:pathLst>
          </a:custGeom>
          <a:solidFill>
            <a:srgbClr val="D2B848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8" name="object 10"/>
          <p:cNvSpPr>
            <a:spLocks/>
          </p:cNvSpPr>
          <p:nvPr/>
        </p:nvSpPr>
        <p:spPr bwMode="auto">
          <a:xfrm>
            <a:off x="34925" y="871538"/>
            <a:ext cx="1082675" cy="1081087"/>
          </a:xfrm>
          <a:custGeom>
            <a:avLst/>
            <a:gdLst>
              <a:gd name="T0" fmla="*/ 498402 w 1082039"/>
              <a:gd name="T1" fmla="*/ 1797 h 1080516"/>
              <a:gd name="T2" fmla="*/ 412459 w 1082039"/>
              <a:gd name="T3" fmla="*/ 15752 h 1080516"/>
              <a:gd name="T4" fmla="*/ 331599 w 1082039"/>
              <a:gd name="T5" fmla="*/ 42595 h 1080516"/>
              <a:gd name="T6" fmla="*/ 256940 w 1082039"/>
              <a:gd name="T7" fmla="*/ 81213 h 1080516"/>
              <a:gd name="T8" fmla="*/ 189597 w 1082039"/>
              <a:gd name="T9" fmla="*/ 130481 h 1080516"/>
              <a:gd name="T10" fmla="*/ 130696 w 1082039"/>
              <a:gd name="T11" fmla="*/ 189285 h 1080516"/>
              <a:gd name="T12" fmla="*/ 81346 w 1082039"/>
              <a:gd name="T13" fmla="*/ 256506 h 1080516"/>
              <a:gd name="T14" fmla="*/ 42666 w 1082039"/>
              <a:gd name="T15" fmla="*/ 331035 h 1080516"/>
              <a:gd name="T16" fmla="*/ 15777 w 1082039"/>
              <a:gd name="T17" fmla="*/ 411747 h 1080516"/>
              <a:gd name="T18" fmla="*/ 1799 w 1082039"/>
              <a:gd name="T19" fmla="*/ 497529 h 1080516"/>
              <a:gd name="T20" fmla="*/ 1799 w 1082039"/>
              <a:gd name="T21" fmla="*/ 586416 h 1080516"/>
              <a:gd name="T22" fmla="*/ 15777 w 1082039"/>
              <a:gd name="T23" fmla="*/ 672197 h 1080516"/>
              <a:gd name="T24" fmla="*/ 42666 w 1082039"/>
              <a:gd name="T25" fmla="*/ 752911 h 1080516"/>
              <a:gd name="T26" fmla="*/ 81346 w 1082039"/>
              <a:gd name="T27" fmla="*/ 827437 h 1080516"/>
              <a:gd name="T28" fmla="*/ 130696 w 1082039"/>
              <a:gd name="T29" fmla="*/ 894660 h 1080516"/>
              <a:gd name="T30" fmla="*/ 189597 w 1082039"/>
              <a:gd name="T31" fmla="*/ 953464 h 1080516"/>
              <a:gd name="T32" fmla="*/ 256940 w 1082039"/>
              <a:gd name="T33" fmla="*/ 1002732 h 1080516"/>
              <a:gd name="T34" fmla="*/ 331599 w 1082039"/>
              <a:gd name="T35" fmla="*/ 1041346 h 1080516"/>
              <a:gd name="T36" fmla="*/ 412459 w 1082039"/>
              <a:gd name="T37" fmla="*/ 1068192 h 1080516"/>
              <a:gd name="T38" fmla="*/ 498402 w 1082039"/>
              <a:gd name="T39" fmla="*/ 1082149 h 1080516"/>
              <a:gd name="T40" fmla="*/ 587458 w 1082039"/>
              <a:gd name="T41" fmla="*/ 1082149 h 1080516"/>
              <a:gd name="T42" fmla="*/ 673402 w 1082039"/>
              <a:gd name="T43" fmla="*/ 1068192 h 1080516"/>
              <a:gd name="T44" fmla="*/ 754261 w 1082039"/>
              <a:gd name="T45" fmla="*/ 1041346 h 1080516"/>
              <a:gd name="T46" fmla="*/ 828921 w 1082039"/>
              <a:gd name="T47" fmla="*/ 1002732 h 1080516"/>
              <a:gd name="T48" fmla="*/ 896261 w 1082039"/>
              <a:gd name="T49" fmla="*/ 953464 h 1080516"/>
              <a:gd name="T50" fmla="*/ 955166 w 1082039"/>
              <a:gd name="T51" fmla="*/ 894660 h 1080516"/>
              <a:gd name="T52" fmla="*/ 1004515 w 1082039"/>
              <a:gd name="T53" fmla="*/ 827437 h 1080516"/>
              <a:gd name="T54" fmla="*/ 1043193 w 1082039"/>
              <a:gd name="T55" fmla="*/ 752911 h 1080516"/>
              <a:gd name="T56" fmla="*/ 1070083 w 1082039"/>
              <a:gd name="T57" fmla="*/ 672197 h 1080516"/>
              <a:gd name="T58" fmla="*/ 1084061 w 1082039"/>
              <a:gd name="T59" fmla="*/ 586416 h 1080516"/>
              <a:gd name="T60" fmla="*/ 1084061 w 1082039"/>
              <a:gd name="T61" fmla="*/ 497529 h 1080516"/>
              <a:gd name="T62" fmla="*/ 1070083 w 1082039"/>
              <a:gd name="T63" fmla="*/ 411747 h 1080516"/>
              <a:gd name="T64" fmla="*/ 1043193 w 1082039"/>
              <a:gd name="T65" fmla="*/ 331035 h 1080516"/>
              <a:gd name="T66" fmla="*/ 1004515 w 1082039"/>
              <a:gd name="T67" fmla="*/ 256506 h 1080516"/>
              <a:gd name="T68" fmla="*/ 955166 w 1082039"/>
              <a:gd name="T69" fmla="*/ 189285 h 1080516"/>
              <a:gd name="T70" fmla="*/ 896261 w 1082039"/>
              <a:gd name="T71" fmla="*/ 130481 h 1080516"/>
              <a:gd name="T72" fmla="*/ 828921 w 1082039"/>
              <a:gd name="T73" fmla="*/ 81213 h 1080516"/>
              <a:gd name="T74" fmla="*/ 754261 w 1082039"/>
              <a:gd name="T75" fmla="*/ 42595 h 1080516"/>
              <a:gd name="T76" fmla="*/ 673402 w 1082039"/>
              <a:gd name="T77" fmla="*/ 15752 h 1080516"/>
              <a:gd name="T78" fmla="*/ 587458 w 1082039"/>
              <a:gd name="T79" fmla="*/ 1797 h 10805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0516"/>
              <a:gd name="T122" fmla="*/ 1082039 w 1082039"/>
              <a:gd name="T123" fmla="*/ 1080516 h 10805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0516">
                <a:moveTo>
                  <a:pt x="541020" y="0"/>
                </a:moveTo>
                <a:lnTo>
                  <a:pt x="496648" y="1791"/>
                </a:lnTo>
                <a:lnTo>
                  <a:pt x="453264" y="7072"/>
                </a:lnTo>
                <a:lnTo>
                  <a:pt x="411007" y="15704"/>
                </a:lnTo>
                <a:lnTo>
                  <a:pt x="370017" y="27547"/>
                </a:lnTo>
                <a:lnTo>
                  <a:pt x="330432" y="42463"/>
                </a:lnTo>
                <a:lnTo>
                  <a:pt x="292392" y="60312"/>
                </a:lnTo>
                <a:lnTo>
                  <a:pt x="256035" y="80955"/>
                </a:lnTo>
                <a:lnTo>
                  <a:pt x="221502" y="104253"/>
                </a:lnTo>
                <a:lnTo>
                  <a:pt x="188931" y="130067"/>
                </a:lnTo>
                <a:lnTo>
                  <a:pt x="158462" y="158257"/>
                </a:lnTo>
                <a:lnTo>
                  <a:pt x="130234" y="188685"/>
                </a:lnTo>
                <a:lnTo>
                  <a:pt x="104386" y="221211"/>
                </a:lnTo>
                <a:lnTo>
                  <a:pt x="81058" y="255696"/>
                </a:lnTo>
                <a:lnTo>
                  <a:pt x="60388" y="292001"/>
                </a:lnTo>
                <a:lnTo>
                  <a:pt x="42516" y="329987"/>
                </a:lnTo>
                <a:lnTo>
                  <a:pt x="27581" y="369515"/>
                </a:lnTo>
                <a:lnTo>
                  <a:pt x="15723" y="410445"/>
                </a:lnTo>
                <a:lnTo>
                  <a:pt x="7081" y="452638"/>
                </a:lnTo>
                <a:lnTo>
                  <a:pt x="1793" y="495955"/>
                </a:lnTo>
                <a:lnTo>
                  <a:pt x="0" y="540258"/>
                </a:lnTo>
                <a:lnTo>
                  <a:pt x="1793" y="584560"/>
                </a:lnTo>
                <a:lnTo>
                  <a:pt x="7081" y="627877"/>
                </a:lnTo>
                <a:lnTo>
                  <a:pt x="15723" y="670070"/>
                </a:lnTo>
                <a:lnTo>
                  <a:pt x="27581" y="711000"/>
                </a:lnTo>
                <a:lnTo>
                  <a:pt x="42516" y="750528"/>
                </a:lnTo>
                <a:lnTo>
                  <a:pt x="60388" y="788514"/>
                </a:lnTo>
                <a:lnTo>
                  <a:pt x="81058" y="824819"/>
                </a:lnTo>
                <a:lnTo>
                  <a:pt x="104386" y="859304"/>
                </a:lnTo>
                <a:lnTo>
                  <a:pt x="130234" y="891830"/>
                </a:lnTo>
                <a:lnTo>
                  <a:pt x="158462" y="922258"/>
                </a:lnTo>
                <a:lnTo>
                  <a:pt x="188931" y="950448"/>
                </a:lnTo>
                <a:lnTo>
                  <a:pt x="221502" y="976262"/>
                </a:lnTo>
                <a:lnTo>
                  <a:pt x="256035" y="999560"/>
                </a:lnTo>
                <a:lnTo>
                  <a:pt x="292392" y="1020203"/>
                </a:lnTo>
                <a:lnTo>
                  <a:pt x="330432" y="1038052"/>
                </a:lnTo>
                <a:lnTo>
                  <a:pt x="370017" y="1052968"/>
                </a:lnTo>
                <a:lnTo>
                  <a:pt x="411007" y="1064811"/>
                </a:lnTo>
                <a:lnTo>
                  <a:pt x="453264" y="1073443"/>
                </a:lnTo>
                <a:lnTo>
                  <a:pt x="496648" y="1078724"/>
                </a:lnTo>
                <a:lnTo>
                  <a:pt x="541020" y="1080516"/>
                </a:lnTo>
                <a:lnTo>
                  <a:pt x="585391" y="1078724"/>
                </a:lnTo>
                <a:lnTo>
                  <a:pt x="628775" y="1073443"/>
                </a:lnTo>
                <a:lnTo>
                  <a:pt x="671032" y="1064811"/>
                </a:lnTo>
                <a:lnTo>
                  <a:pt x="712022" y="1052968"/>
                </a:lnTo>
                <a:lnTo>
                  <a:pt x="751607" y="1038052"/>
                </a:lnTo>
                <a:lnTo>
                  <a:pt x="789647" y="1020203"/>
                </a:lnTo>
                <a:lnTo>
                  <a:pt x="826004" y="999560"/>
                </a:lnTo>
                <a:lnTo>
                  <a:pt x="860537" y="976262"/>
                </a:lnTo>
                <a:lnTo>
                  <a:pt x="893108" y="950448"/>
                </a:lnTo>
                <a:lnTo>
                  <a:pt x="923577" y="922258"/>
                </a:lnTo>
                <a:lnTo>
                  <a:pt x="951805" y="891830"/>
                </a:lnTo>
                <a:lnTo>
                  <a:pt x="977653" y="859304"/>
                </a:lnTo>
                <a:lnTo>
                  <a:pt x="1000981" y="824819"/>
                </a:lnTo>
                <a:lnTo>
                  <a:pt x="1021651" y="788514"/>
                </a:lnTo>
                <a:lnTo>
                  <a:pt x="1039523" y="750528"/>
                </a:lnTo>
                <a:lnTo>
                  <a:pt x="1054458" y="711000"/>
                </a:lnTo>
                <a:lnTo>
                  <a:pt x="1066316" y="670070"/>
                </a:lnTo>
                <a:lnTo>
                  <a:pt x="1074958" y="627877"/>
                </a:lnTo>
                <a:lnTo>
                  <a:pt x="1080246" y="584560"/>
                </a:lnTo>
                <a:lnTo>
                  <a:pt x="1082039" y="540258"/>
                </a:lnTo>
                <a:lnTo>
                  <a:pt x="1080246" y="495955"/>
                </a:lnTo>
                <a:lnTo>
                  <a:pt x="1074958" y="452638"/>
                </a:lnTo>
                <a:lnTo>
                  <a:pt x="1066316" y="410445"/>
                </a:lnTo>
                <a:lnTo>
                  <a:pt x="1054458" y="369515"/>
                </a:lnTo>
                <a:lnTo>
                  <a:pt x="1039523" y="329987"/>
                </a:lnTo>
                <a:lnTo>
                  <a:pt x="1021651" y="292001"/>
                </a:lnTo>
                <a:lnTo>
                  <a:pt x="1000981" y="255696"/>
                </a:lnTo>
                <a:lnTo>
                  <a:pt x="977653" y="221211"/>
                </a:lnTo>
                <a:lnTo>
                  <a:pt x="951805" y="188685"/>
                </a:lnTo>
                <a:lnTo>
                  <a:pt x="923577" y="158257"/>
                </a:lnTo>
                <a:lnTo>
                  <a:pt x="893108" y="130067"/>
                </a:lnTo>
                <a:lnTo>
                  <a:pt x="860537" y="104253"/>
                </a:lnTo>
                <a:lnTo>
                  <a:pt x="826004" y="80955"/>
                </a:lnTo>
                <a:lnTo>
                  <a:pt x="789647" y="60312"/>
                </a:lnTo>
                <a:lnTo>
                  <a:pt x="751607" y="42463"/>
                </a:lnTo>
                <a:lnTo>
                  <a:pt x="712022" y="27547"/>
                </a:lnTo>
                <a:lnTo>
                  <a:pt x="671032" y="15704"/>
                </a:lnTo>
                <a:lnTo>
                  <a:pt x="628775" y="7072"/>
                </a:lnTo>
                <a:lnTo>
                  <a:pt x="585391" y="1791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9" name="object 11"/>
          <p:cNvSpPr txBox="1">
            <a:spLocks noChangeArrowheads="1"/>
          </p:cNvSpPr>
          <p:nvPr/>
        </p:nvSpPr>
        <p:spPr bwMode="auto">
          <a:xfrm>
            <a:off x="125413" y="1092200"/>
            <a:ext cx="685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31185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sz="1600" dirty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0" name="object 12"/>
          <p:cNvSpPr txBox="1">
            <a:spLocks noChangeArrowheads="1"/>
          </p:cNvSpPr>
          <p:nvPr/>
        </p:nvSpPr>
        <p:spPr bwMode="auto">
          <a:xfrm>
            <a:off x="2203450" y="1144588"/>
            <a:ext cx="60690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6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Любытинского района </a:t>
            </a:r>
            <a:r>
              <a:rPr lang="ru-RU" sz="16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приходится на одного жителя района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object 14"/>
          <p:cNvSpPr txBox="1">
            <a:spLocks noChangeArrowheads="1"/>
          </p:cNvSpPr>
          <p:nvPr/>
        </p:nvSpPr>
        <p:spPr bwMode="auto">
          <a:xfrm>
            <a:off x="169863" y="2195513"/>
            <a:ext cx="620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object 15"/>
          <p:cNvSpPr txBox="1">
            <a:spLocks noChangeArrowheads="1"/>
          </p:cNvSpPr>
          <p:nvPr/>
        </p:nvSpPr>
        <p:spPr bwMode="auto">
          <a:xfrm>
            <a:off x="2911306" y="2324894"/>
            <a:ext cx="597058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5" name="object 17"/>
          <p:cNvSpPr txBox="1">
            <a:spLocks noChangeArrowheads="1"/>
          </p:cNvSpPr>
          <p:nvPr/>
        </p:nvSpPr>
        <p:spPr bwMode="auto">
          <a:xfrm>
            <a:off x="158750" y="5911850"/>
            <a:ext cx="6207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6" name="object 18"/>
          <p:cNvSpPr txBox="1">
            <a:spLocks noChangeArrowheads="1"/>
          </p:cNvSpPr>
          <p:nvPr/>
        </p:nvSpPr>
        <p:spPr bwMode="auto">
          <a:xfrm>
            <a:off x="2203450" y="6027738"/>
            <a:ext cx="6429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7" name="object 19"/>
          <p:cNvSpPr>
            <a:spLocks/>
          </p:cNvSpPr>
          <p:nvPr/>
        </p:nvSpPr>
        <p:spPr bwMode="auto">
          <a:xfrm>
            <a:off x="25637" y="3880848"/>
            <a:ext cx="1082675" cy="1082675"/>
          </a:xfrm>
          <a:custGeom>
            <a:avLst/>
            <a:gdLst>
              <a:gd name="T0" fmla="*/ 498402 w 1082039"/>
              <a:gd name="T1" fmla="*/ 1799 h 1082039"/>
              <a:gd name="T2" fmla="*/ 412459 w 1082039"/>
              <a:gd name="T3" fmla="*/ 15775 h 1082039"/>
              <a:gd name="T4" fmla="*/ 331599 w 1082039"/>
              <a:gd name="T5" fmla="*/ 42661 h 1082039"/>
              <a:gd name="T6" fmla="*/ 256940 w 1082039"/>
              <a:gd name="T7" fmla="*/ 81337 h 1082039"/>
              <a:gd name="T8" fmla="*/ 189597 w 1082039"/>
              <a:gd name="T9" fmla="*/ 130683 h 1082039"/>
              <a:gd name="T10" fmla="*/ 130696 w 1082039"/>
              <a:gd name="T11" fmla="*/ 189582 h 1082039"/>
              <a:gd name="T12" fmla="*/ 81346 w 1082039"/>
              <a:gd name="T13" fmla="*/ 256923 h 1082039"/>
              <a:gd name="T14" fmla="*/ 42666 w 1082039"/>
              <a:gd name="T15" fmla="*/ 331583 h 1082039"/>
              <a:gd name="T16" fmla="*/ 15777 w 1082039"/>
              <a:gd name="T17" fmla="*/ 412447 h 1082039"/>
              <a:gd name="T18" fmla="*/ 1799 w 1082039"/>
              <a:gd name="T19" fmla="*/ 498396 h 1082039"/>
              <a:gd name="T20" fmla="*/ 1799 w 1082039"/>
              <a:gd name="T21" fmla="*/ 587463 h 1082039"/>
              <a:gd name="T22" fmla="*/ 15777 w 1082039"/>
              <a:gd name="T23" fmla="*/ 673414 h 1082039"/>
              <a:gd name="T24" fmla="*/ 42666 w 1082039"/>
              <a:gd name="T25" fmla="*/ 754277 h 1082039"/>
              <a:gd name="T26" fmla="*/ 81346 w 1082039"/>
              <a:gd name="T27" fmla="*/ 828938 h 1082039"/>
              <a:gd name="T28" fmla="*/ 130696 w 1082039"/>
              <a:gd name="T29" fmla="*/ 896276 h 1082039"/>
              <a:gd name="T30" fmla="*/ 189597 w 1082039"/>
              <a:gd name="T31" fmla="*/ 955179 h 1082039"/>
              <a:gd name="T32" fmla="*/ 256940 w 1082039"/>
              <a:gd name="T33" fmla="*/ 1004524 h 1082039"/>
              <a:gd name="T34" fmla="*/ 331599 w 1082039"/>
              <a:gd name="T35" fmla="*/ 1043199 h 1082039"/>
              <a:gd name="T36" fmla="*/ 412459 w 1082039"/>
              <a:gd name="T37" fmla="*/ 1070085 h 1082039"/>
              <a:gd name="T38" fmla="*/ 498402 w 1082039"/>
              <a:gd name="T39" fmla="*/ 1084061 h 1082039"/>
              <a:gd name="T40" fmla="*/ 587458 w 1082039"/>
              <a:gd name="T41" fmla="*/ 1084061 h 1082039"/>
              <a:gd name="T42" fmla="*/ 673402 w 1082039"/>
              <a:gd name="T43" fmla="*/ 1070085 h 1082039"/>
              <a:gd name="T44" fmla="*/ 754261 w 1082039"/>
              <a:gd name="T45" fmla="*/ 1043199 h 1082039"/>
              <a:gd name="T46" fmla="*/ 828921 w 1082039"/>
              <a:gd name="T47" fmla="*/ 1004524 h 1082039"/>
              <a:gd name="T48" fmla="*/ 896261 w 1082039"/>
              <a:gd name="T49" fmla="*/ 955179 h 1082039"/>
              <a:gd name="T50" fmla="*/ 955166 w 1082039"/>
              <a:gd name="T51" fmla="*/ 896276 h 1082039"/>
              <a:gd name="T52" fmla="*/ 1004515 w 1082039"/>
              <a:gd name="T53" fmla="*/ 828938 h 1082039"/>
              <a:gd name="T54" fmla="*/ 1043193 w 1082039"/>
              <a:gd name="T55" fmla="*/ 754277 h 1082039"/>
              <a:gd name="T56" fmla="*/ 1070083 w 1082039"/>
              <a:gd name="T57" fmla="*/ 673414 h 1082039"/>
              <a:gd name="T58" fmla="*/ 1084061 w 1082039"/>
              <a:gd name="T59" fmla="*/ 587463 h 1082039"/>
              <a:gd name="T60" fmla="*/ 1084061 w 1082039"/>
              <a:gd name="T61" fmla="*/ 498396 h 1082039"/>
              <a:gd name="T62" fmla="*/ 1070083 w 1082039"/>
              <a:gd name="T63" fmla="*/ 412447 h 1082039"/>
              <a:gd name="T64" fmla="*/ 1043193 w 1082039"/>
              <a:gd name="T65" fmla="*/ 331583 h 1082039"/>
              <a:gd name="T66" fmla="*/ 1004515 w 1082039"/>
              <a:gd name="T67" fmla="*/ 256923 h 1082039"/>
              <a:gd name="T68" fmla="*/ 955166 w 1082039"/>
              <a:gd name="T69" fmla="*/ 189582 h 1082039"/>
              <a:gd name="T70" fmla="*/ 896261 w 1082039"/>
              <a:gd name="T71" fmla="*/ 130683 h 1082039"/>
              <a:gd name="T72" fmla="*/ 828921 w 1082039"/>
              <a:gd name="T73" fmla="*/ 81337 h 1082039"/>
              <a:gd name="T74" fmla="*/ 754261 w 1082039"/>
              <a:gd name="T75" fmla="*/ 42661 h 1082039"/>
              <a:gd name="T76" fmla="*/ 673402 w 1082039"/>
              <a:gd name="T77" fmla="*/ 15775 h 1082039"/>
              <a:gd name="T78" fmla="*/ 587458 w 1082039"/>
              <a:gd name="T79" fmla="*/ 1799 h 10820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2039"/>
              <a:gd name="T122" fmla="*/ 1082039 w 1082039"/>
              <a:gd name="T123" fmla="*/ 1082039 h 10820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2039">
                <a:moveTo>
                  <a:pt x="541020" y="0"/>
                </a:moveTo>
                <a:lnTo>
                  <a:pt x="496648" y="1793"/>
                </a:lnTo>
                <a:lnTo>
                  <a:pt x="453264" y="7080"/>
                </a:lnTo>
                <a:lnTo>
                  <a:pt x="411007" y="15721"/>
                </a:lnTo>
                <a:lnTo>
                  <a:pt x="370017" y="27578"/>
                </a:lnTo>
                <a:lnTo>
                  <a:pt x="330432" y="42511"/>
                </a:lnTo>
                <a:lnTo>
                  <a:pt x="292392" y="60381"/>
                </a:lnTo>
                <a:lnTo>
                  <a:pt x="256035" y="81049"/>
                </a:lnTo>
                <a:lnTo>
                  <a:pt x="221502" y="104375"/>
                </a:lnTo>
                <a:lnTo>
                  <a:pt x="188931" y="130221"/>
                </a:lnTo>
                <a:lnTo>
                  <a:pt x="158462" y="158448"/>
                </a:lnTo>
                <a:lnTo>
                  <a:pt x="130234" y="188916"/>
                </a:lnTo>
                <a:lnTo>
                  <a:pt x="104386" y="221485"/>
                </a:lnTo>
                <a:lnTo>
                  <a:pt x="81058" y="256018"/>
                </a:lnTo>
                <a:lnTo>
                  <a:pt x="60388" y="292375"/>
                </a:lnTo>
                <a:lnTo>
                  <a:pt x="42516" y="330416"/>
                </a:lnTo>
                <a:lnTo>
                  <a:pt x="27581" y="370002"/>
                </a:lnTo>
                <a:lnTo>
                  <a:pt x="15723" y="410995"/>
                </a:lnTo>
                <a:lnTo>
                  <a:pt x="7081" y="453255"/>
                </a:lnTo>
                <a:lnTo>
                  <a:pt x="1793" y="496643"/>
                </a:lnTo>
                <a:lnTo>
                  <a:pt x="0" y="541020"/>
                </a:lnTo>
                <a:lnTo>
                  <a:pt x="1793" y="585396"/>
                </a:lnTo>
                <a:lnTo>
                  <a:pt x="7081" y="628784"/>
                </a:lnTo>
                <a:lnTo>
                  <a:pt x="15723" y="671044"/>
                </a:lnTo>
                <a:lnTo>
                  <a:pt x="27581" y="712037"/>
                </a:lnTo>
                <a:lnTo>
                  <a:pt x="42516" y="751623"/>
                </a:lnTo>
                <a:lnTo>
                  <a:pt x="60388" y="789664"/>
                </a:lnTo>
                <a:lnTo>
                  <a:pt x="81058" y="826021"/>
                </a:lnTo>
                <a:lnTo>
                  <a:pt x="104386" y="860554"/>
                </a:lnTo>
                <a:lnTo>
                  <a:pt x="130234" y="893123"/>
                </a:lnTo>
                <a:lnTo>
                  <a:pt x="158462" y="923591"/>
                </a:lnTo>
                <a:lnTo>
                  <a:pt x="188931" y="951818"/>
                </a:lnTo>
                <a:lnTo>
                  <a:pt x="221502" y="977664"/>
                </a:lnTo>
                <a:lnTo>
                  <a:pt x="256035" y="1000990"/>
                </a:lnTo>
                <a:lnTo>
                  <a:pt x="292392" y="1021658"/>
                </a:lnTo>
                <a:lnTo>
                  <a:pt x="330432" y="1039528"/>
                </a:lnTo>
                <a:lnTo>
                  <a:pt x="370017" y="1054461"/>
                </a:lnTo>
                <a:lnTo>
                  <a:pt x="411007" y="1066318"/>
                </a:lnTo>
                <a:lnTo>
                  <a:pt x="453264" y="1074959"/>
                </a:lnTo>
                <a:lnTo>
                  <a:pt x="496648" y="1080246"/>
                </a:lnTo>
                <a:lnTo>
                  <a:pt x="541020" y="1082040"/>
                </a:lnTo>
                <a:lnTo>
                  <a:pt x="585391" y="1080246"/>
                </a:lnTo>
                <a:lnTo>
                  <a:pt x="628775" y="1074959"/>
                </a:lnTo>
                <a:lnTo>
                  <a:pt x="671032" y="1066318"/>
                </a:lnTo>
                <a:lnTo>
                  <a:pt x="712022" y="1054461"/>
                </a:lnTo>
                <a:lnTo>
                  <a:pt x="751607" y="1039528"/>
                </a:lnTo>
                <a:lnTo>
                  <a:pt x="789647" y="1021658"/>
                </a:lnTo>
                <a:lnTo>
                  <a:pt x="826004" y="1000990"/>
                </a:lnTo>
                <a:lnTo>
                  <a:pt x="860537" y="977664"/>
                </a:lnTo>
                <a:lnTo>
                  <a:pt x="893108" y="951818"/>
                </a:lnTo>
                <a:lnTo>
                  <a:pt x="923577" y="923591"/>
                </a:lnTo>
                <a:lnTo>
                  <a:pt x="951805" y="893123"/>
                </a:lnTo>
                <a:lnTo>
                  <a:pt x="977653" y="860554"/>
                </a:lnTo>
                <a:lnTo>
                  <a:pt x="1000981" y="826021"/>
                </a:lnTo>
                <a:lnTo>
                  <a:pt x="1021651" y="789664"/>
                </a:lnTo>
                <a:lnTo>
                  <a:pt x="1039523" y="751623"/>
                </a:lnTo>
                <a:lnTo>
                  <a:pt x="1054458" y="712037"/>
                </a:lnTo>
                <a:lnTo>
                  <a:pt x="1066316" y="671044"/>
                </a:lnTo>
                <a:lnTo>
                  <a:pt x="1074958" y="628784"/>
                </a:lnTo>
                <a:lnTo>
                  <a:pt x="1080246" y="585396"/>
                </a:lnTo>
                <a:lnTo>
                  <a:pt x="1082039" y="541020"/>
                </a:lnTo>
                <a:lnTo>
                  <a:pt x="1080246" y="496643"/>
                </a:lnTo>
                <a:lnTo>
                  <a:pt x="1074958" y="453255"/>
                </a:lnTo>
                <a:lnTo>
                  <a:pt x="1066316" y="410995"/>
                </a:lnTo>
                <a:lnTo>
                  <a:pt x="1054458" y="370002"/>
                </a:lnTo>
                <a:lnTo>
                  <a:pt x="1039523" y="330416"/>
                </a:lnTo>
                <a:lnTo>
                  <a:pt x="1021651" y="292375"/>
                </a:lnTo>
                <a:lnTo>
                  <a:pt x="1000981" y="256018"/>
                </a:lnTo>
                <a:lnTo>
                  <a:pt x="977653" y="221485"/>
                </a:lnTo>
                <a:lnTo>
                  <a:pt x="951805" y="188916"/>
                </a:lnTo>
                <a:lnTo>
                  <a:pt x="923577" y="158448"/>
                </a:lnTo>
                <a:lnTo>
                  <a:pt x="893108" y="130221"/>
                </a:lnTo>
                <a:lnTo>
                  <a:pt x="860537" y="104375"/>
                </a:lnTo>
                <a:lnTo>
                  <a:pt x="826004" y="81049"/>
                </a:lnTo>
                <a:lnTo>
                  <a:pt x="789647" y="60381"/>
                </a:lnTo>
                <a:lnTo>
                  <a:pt x="751607" y="42511"/>
                </a:lnTo>
                <a:lnTo>
                  <a:pt x="712022" y="27578"/>
                </a:lnTo>
                <a:lnTo>
                  <a:pt x="671032" y="15721"/>
                </a:lnTo>
                <a:lnTo>
                  <a:pt x="628775" y="7080"/>
                </a:lnTo>
                <a:lnTo>
                  <a:pt x="585391" y="1793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28" name="object 20"/>
          <p:cNvSpPr txBox="1">
            <a:spLocks noChangeArrowheads="1"/>
          </p:cNvSpPr>
          <p:nvPr/>
        </p:nvSpPr>
        <p:spPr bwMode="auto">
          <a:xfrm>
            <a:off x="158751" y="4077029"/>
            <a:ext cx="62071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/>
            <a:r>
              <a:rPr lang="ru-RU" sz="1600" dirty="0" smtClean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11826рубля </a:t>
            </a:r>
            <a:r>
              <a:rPr lang="ru-RU" sz="1600" dirty="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9" name="object 21"/>
          <p:cNvSpPr txBox="1">
            <a:spLocks noChangeArrowheads="1"/>
          </p:cNvSpPr>
          <p:nvPr/>
        </p:nvSpPr>
        <p:spPr bwMode="auto">
          <a:xfrm>
            <a:off x="2203450" y="4134325"/>
            <a:ext cx="6010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расходов бюджета муниципального района  на </a:t>
            </a:r>
            <a:r>
              <a:rPr lang="ru-RU" sz="1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приходится на одного жителя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object 22"/>
          <p:cNvSpPr>
            <a:spLocks/>
          </p:cNvSpPr>
          <p:nvPr/>
        </p:nvSpPr>
        <p:spPr bwMode="auto">
          <a:xfrm>
            <a:off x="-3175" y="2388597"/>
            <a:ext cx="1082675" cy="1081088"/>
          </a:xfrm>
          <a:custGeom>
            <a:avLst/>
            <a:gdLst>
              <a:gd name="T0" fmla="*/ 498402 w 1082039"/>
              <a:gd name="T1" fmla="*/ 1781 h 1082039"/>
              <a:gd name="T2" fmla="*/ 412459 w 1082039"/>
              <a:gd name="T3" fmla="*/ 15637 h 1082039"/>
              <a:gd name="T4" fmla="*/ 331599 w 1082039"/>
              <a:gd name="T5" fmla="*/ 42289 h 1082039"/>
              <a:gd name="T6" fmla="*/ 256940 w 1082039"/>
              <a:gd name="T7" fmla="*/ 80623 h 1082039"/>
              <a:gd name="T8" fmla="*/ 189597 w 1082039"/>
              <a:gd name="T9" fmla="*/ 129537 h 1082039"/>
              <a:gd name="T10" fmla="*/ 130696 w 1082039"/>
              <a:gd name="T11" fmla="*/ 187922 h 1082039"/>
              <a:gd name="T12" fmla="*/ 81346 w 1082039"/>
              <a:gd name="T13" fmla="*/ 254671 h 1082039"/>
              <a:gd name="T14" fmla="*/ 42666 w 1082039"/>
              <a:gd name="T15" fmla="*/ 328678 h 1082039"/>
              <a:gd name="T16" fmla="*/ 15777 w 1082039"/>
              <a:gd name="T17" fmla="*/ 408832 h 1082039"/>
              <a:gd name="T18" fmla="*/ 1799 w 1082039"/>
              <a:gd name="T19" fmla="*/ 494029 h 1082039"/>
              <a:gd name="T20" fmla="*/ 1799 w 1082039"/>
              <a:gd name="T21" fmla="*/ 582315 h 1082039"/>
              <a:gd name="T22" fmla="*/ 15777 w 1082039"/>
              <a:gd name="T23" fmla="*/ 667513 h 1082039"/>
              <a:gd name="T24" fmla="*/ 42666 w 1082039"/>
              <a:gd name="T25" fmla="*/ 747667 h 1082039"/>
              <a:gd name="T26" fmla="*/ 81346 w 1082039"/>
              <a:gd name="T27" fmla="*/ 821674 h 1082039"/>
              <a:gd name="T28" fmla="*/ 130696 w 1082039"/>
              <a:gd name="T29" fmla="*/ 888423 h 1082039"/>
              <a:gd name="T30" fmla="*/ 189597 w 1082039"/>
              <a:gd name="T31" fmla="*/ 946808 h 1082039"/>
              <a:gd name="T32" fmla="*/ 256940 w 1082039"/>
              <a:gd name="T33" fmla="*/ 995722 h 1082039"/>
              <a:gd name="T34" fmla="*/ 331599 w 1082039"/>
              <a:gd name="T35" fmla="*/ 1034057 h 1082039"/>
              <a:gd name="T36" fmla="*/ 412459 w 1082039"/>
              <a:gd name="T37" fmla="*/ 1060707 h 1082039"/>
              <a:gd name="T38" fmla="*/ 498402 w 1082039"/>
              <a:gd name="T39" fmla="*/ 1074562 h 1082039"/>
              <a:gd name="T40" fmla="*/ 587458 w 1082039"/>
              <a:gd name="T41" fmla="*/ 1074562 h 1082039"/>
              <a:gd name="T42" fmla="*/ 673402 w 1082039"/>
              <a:gd name="T43" fmla="*/ 1060707 h 1082039"/>
              <a:gd name="T44" fmla="*/ 754261 w 1082039"/>
              <a:gd name="T45" fmla="*/ 1034057 h 1082039"/>
              <a:gd name="T46" fmla="*/ 828921 w 1082039"/>
              <a:gd name="T47" fmla="*/ 995722 h 1082039"/>
              <a:gd name="T48" fmla="*/ 896261 w 1082039"/>
              <a:gd name="T49" fmla="*/ 946808 h 1082039"/>
              <a:gd name="T50" fmla="*/ 955166 w 1082039"/>
              <a:gd name="T51" fmla="*/ 888423 h 1082039"/>
              <a:gd name="T52" fmla="*/ 1004515 w 1082039"/>
              <a:gd name="T53" fmla="*/ 821674 h 1082039"/>
              <a:gd name="T54" fmla="*/ 1043193 w 1082039"/>
              <a:gd name="T55" fmla="*/ 747667 h 1082039"/>
              <a:gd name="T56" fmla="*/ 1070083 w 1082039"/>
              <a:gd name="T57" fmla="*/ 667513 h 1082039"/>
              <a:gd name="T58" fmla="*/ 1084061 w 1082039"/>
              <a:gd name="T59" fmla="*/ 582315 h 1082039"/>
              <a:gd name="T60" fmla="*/ 1084061 w 1082039"/>
              <a:gd name="T61" fmla="*/ 494029 h 1082039"/>
              <a:gd name="T62" fmla="*/ 1070083 w 1082039"/>
              <a:gd name="T63" fmla="*/ 408832 h 1082039"/>
              <a:gd name="T64" fmla="*/ 1043193 w 1082039"/>
              <a:gd name="T65" fmla="*/ 328678 h 1082039"/>
              <a:gd name="T66" fmla="*/ 1004515 w 1082039"/>
              <a:gd name="T67" fmla="*/ 254671 h 1082039"/>
              <a:gd name="T68" fmla="*/ 955166 w 1082039"/>
              <a:gd name="T69" fmla="*/ 187922 h 1082039"/>
              <a:gd name="T70" fmla="*/ 896261 w 1082039"/>
              <a:gd name="T71" fmla="*/ 129537 h 1082039"/>
              <a:gd name="T72" fmla="*/ 828921 w 1082039"/>
              <a:gd name="T73" fmla="*/ 80623 h 1082039"/>
              <a:gd name="T74" fmla="*/ 754261 w 1082039"/>
              <a:gd name="T75" fmla="*/ 42289 h 1082039"/>
              <a:gd name="T76" fmla="*/ 673402 w 1082039"/>
              <a:gd name="T77" fmla="*/ 15637 h 1082039"/>
              <a:gd name="T78" fmla="*/ 587458 w 1082039"/>
              <a:gd name="T79" fmla="*/ 1781 h 10820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2039"/>
              <a:gd name="T122" fmla="*/ 1082039 w 1082039"/>
              <a:gd name="T123" fmla="*/ 1082039 h 10820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2039">
                <a:moveTo>
                  <a:pt x="541020" y="0"/>
                </a:moveTo>
                <a:lnTo>
                  <a:pt x="496648" y="1793"/>
                </a:lnTo>
                <a:lnTo>
                  <a:pt x="453264" y="7080"/>
                </a:lnTo>
                <a:lnTo>
                  <a:pt x="411007" y="15721"/>
                </a:lnTo>
                <a:lnTo>
                  <a:pt x="370017" y="27578"/>
                </a:lnTo>
                <a:lnTo>
                  <a:pt x="330432" y="42511"/>
                </a:lnTo>
                <a:lnTo>
                  <a:pt x="292392" y="60381"/>
                </a:lnTo>
                <a:lnTo>
                  <a:pt x="256035" y="81049"/>
                </a:lnTo>
                <a:lnTo>
                  <a:pt x="221502" y="104375"/>
                </a:lnTo>
                <a:lnTo>
                  <a:pt x="188931" y="130221"/>
                </a:lnTo>
                <a:lnTo>
                  <a:pt x="158462" y="158448"/>
                </a:lnTo>
                <a:lnTo>
                  <a:pt x="130234" y="188916"/>
                </a:lnTo>
                <a:lnTo>
                  <a:pt x="104386" y="221485"/>
                </a:lnTo>
                <a:lnTo>
                  <a:pt x="81058" y="256018"/>
                </a:lnTo>
                <a:lnTo>
                  <a:pt x="60388" y="292375"/>
                </a:lnTo>
                <a:lnTo>
                  <a:pt x="42516" y="330416"/>
                </a:lnTo>
                <a:lnTo>
                  <a:pt x="27581" y="370002"/>
                </a:lnTo>
                <a:lnTo>
                  <a:pt x="15723" y="410995"/>
                </a:lnTo>
                <a:lnTo>
                  <a:pt x="7081" y="453255"/>
                </a:lnTo>
                <a:lnTo>
                  <a:pt x="1793" y="496643"/>
                </a:lnTo>
                <a:lnTo>
                  <a:pt x="0" y="541019"/>
                </a:lnTo>
                <a:lnTo>
                  <a:pt x="1793" y="585396"/>
                </a:lnTo>
                <a:lnTo>
                  <a:pt x="7081" y="628784"/>
                </a:lnTo>
                <a:lnTo>
                  <a:pt x="15723" y="671044"/>
                </a:lnTo>
                <a:lnTo>
                  <a:pt x="27581" y="712037"/>
                </a:lnTo>
                <a:lnTo>
                  <a:pt x="42516" y="751623"/>
                </a:lnTo>
                <a:lnTo>
                  <a:pt x="60388" y="789664"/>
                </a:lnTo>
                <a:lnTo>
                  <a:pt x="81058" y="826021"/>
                </a:lnTo>
                <a:lnTo>
                  <a:pt x="104386" y="860554"/>
                </a:lnTo>
                <a:lnTo>
                  <a:pt x="130234" y="893123"/>
                </a:lnTo>
                <a:lnTo>
                  <a:pt x="158462" y="923591"/>
                </a:lnTo>
                <a:lnTo>
                  <a:pt x="188931" y="951818"/>
                </a:lnTo>
                <a:lnTo>
                  <a:pt x="221502" y="977664"/>
                </a:lnTo>
                <a:lnTo>
                  <a:pt x="256035" y="1000990"/>
                </a:lnTo>
                <a:lnTo>
                  <a:pt x="292392" y="1021658"/>
                </a:lnTo>
                <a:lnTo>
                  <a:pt x="330432" y="1039528"/>
                </a:lnTo>
                <a:lnTo>
                  <a:pt x="370017" y="1054461"/>
                </a:lnTo>
                <a:lnTo>
                  <a:pt x="411007" y="1066318"/>
                </a:lnTo>
                <a:lnTo>
                  <a:pt x="453264" y="1074959"/>
                </a:lnTo>
                <a:lnTo>
                  <a:pt x="496648" y="1080246"/>
                </a:lnTo>
                <a:lnTo>
                  <a:pt x="541020" y="1082039"/>
                </a:lnTo>
                <a:lnTo>
                  <a:pt x="585391" y="1080246"/>
                </a:lnTo>
                <a:lnTo>
                  <a:pt x="628775" y="1074959"/>
                </a:lnTo>
                <a:lnTo>
                  <a:pt x="671032" y="1066318"/>
                </a:lnTo>
                <a:lnTo>
                  <a:pt x="712022" y="1054461"/>
                </a:lnTo>
                <a:lnTo>
                  <a:pt x="751607" y="1039528"/>
                </a:lnTo>
                <a:lnTo>
                  <a:pt x="789647" y="1021658"/>
                </a:lnTo>
                <a:lnTo>
                  <a:pt x="826004" y="1000990"/>
                </a:lnTo>
                <a:lnTo>
                  <a:pt x="860537" y="977664"/>
                </a:lnTo>
                <a:lnTo>
                  <a:pt x="893108" y="951818"/>
                </a:lnTo>
                <a:lnTo>
                  <a:pt x="923577" y="923591"/>
                </a:lnTo>
                <a:lnTo>
                  <a:pt x="951805" y="893123"/>
                </a:lnTo>
                <a:lnTo>
                  <a:pt x="977653" y="860554"/>
                </a:lnTo>
                <a:lnTo>
                  <a:pt x="1000981" y="826021"/>
                </a:lnTo>
                <a:lnTo>
                  <a:pt x="1021651" y="789664"/>
                </a:lnTo>
                <a:lnTo>
                  <a:pt x="1039523" y="751623"/>
                </a:lnTo>
                <a:lnTo>
                  <a:pt x="1054458" y="712037"/>
                </a:lnTo>
                <a:lnTo>
                  <a:pt x="1066316" y="671044"/>
                </a:lnTo>
                <a:lnTo>
                  <a:pt x="1074958" y="628784"/>
                </a:lnTo>
                <a:lnTo>
                  <a:pt x="1080246" y="585396"/>
                </a:lnTo>
                <a:lnTo>
                  <a:pt x="1082039" y="541019"/>
                </a:lnTo>
                <a:lnTo>
                  <a:pt x="1080246" y="496643"/>
                </a:lnTo>
                <a:lnTo>
                  <a:pt x="1074958" y="453255"/>
                </a:lnTo>
                <a:lnTo>
                  <a:pt x="1066316" y="410995"/>
                </a:lnTo>
                <a:lnTo>
                  <a:pt x="1054458" y="370002"/>
                </a:lnTo>
                <a:lnTo>
                  <a:pt x="1039523" y="330416"/>
                </a:lnTo>
                <a:lnTo>
                  <a:pt x="1021651" y="292375"/>
                </a:lnTo>
                <a:lnTo>
                  <a:pt x="1000981" y="256018"/>
                </a:lnTo>
                <a:lnTo>
                  <a:pt x="977653" y="221485"/>
                </a:lnTo>
                <a:lnTo>
                  <a:pt x="951805" y="188916"/>
                </a:lnTo>
                <a:lnTo>
                  <a:pt x="923577" y="158448"/>
                </a:lnTo>
                <a:lnTo>
                  <a:pt x="893108" y="130221"/>
                </a:lnTo>
                <a:lnTo>
                  <a:pt x="860537" y="104375"/>
                </a:lnTo>
                <a:lnTo>
                  <a:pt x="826004" y="81049"/>
                </a:lnTo>
                <a:lnTo>
                  <a:pt x="789647" y="60381"/>
                </a:lnTo>
                <a:lnTo>
                  <a:pt x="751607" y="42511"/>
                </a:lnTo>
                <a:lnTo>
                  <a:pt x="712022" y="27578"/>
                </a:lnTo>
                <a:lnTo>
                  <a:pt x="671032" y="15721"/>
                </a:lnTo>
                <a:lnTo>
                  <a:pt x="628775" y="7080"/>
                </a:lnTo>
                <a:lnTo>
                  <a:pt x="585391" y="1793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31" name="object 23"/>
          <p:cNvSpPr txBox="1">
            <a:spLocks noChangeArrowheads="1"/>
          </p:cNvSpPr>
          <p:nvPr/>
        </p:nvSpPr>
        <p:spPr bwMode="auto">
          <a:xfrm>
            <a:off x="141169" y="2553300"/>
            <a:ext cx="620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6488</a:t>
            </a:r>
            <a:endParaRPr lang="ru-RU" sz="1600" dirty="0">
              <a:solidFill>
                <a:srgbClr val="E36C0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рубль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2" name="object 24"/>
          <p:cNvSpPr txBox="1">
            <a:spLocks noChangeArrowheads="1"/>
          </p:cNvSpPr>
          <p:nvPr/>
        </p:nvSpPr>
        <p:spPr bwMode="auto">
          <a:xfrm>
            <a:off x="2302613" y="2624541"/>
            <a:ext cx="5969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расходов бюджета муниципального района на </a:t>
            </a:r>
            <a:r>
              <a:rPr lang="ru-RU" sz="1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социальную политику </a:t>
            </a:r>
            <a:r>
              <a:rPr lang="ru-RU" sz="1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приходится на одного жителя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3" name="object 26"/>
          <p:cNvSpPr>
            <a:spLocks/>
          </p:cNvSpPr>
          <p:nvPr/>
        </p:nvSpPr>
        <p:spPr bwMode="auto">
          <a:xfrm>
            <a:off x="844550" y="884238"/>
            <a:ext cx="1081088" cy="1079500"/>
          </a:xfrm>
          <a:custGeom>
            <a:avLst/>
            <a:gdLst>
              <a:gd name="T0" fmla="*/ 494034 w 1082039"/>
              <a:gd name="T1" fmla="*/ 1779 h 1080515"/>
              <a:gd name="T2" fmla="*/ 408844 w 1082039"/>
              <a:gd name="T3" fmla="*/ 15614 h 1080515"/>
              <a:gd name="T4" fmla="*/ 328694 w 1082039"/>
              <a:gd name="T5" fmla="*/ 42223 h 1080515"/>
              <a:gd name="T6" fmla="*/ 254688 w 1082039"/>
              <a:gd name="T7" fmla="*/ 80499 h 1080515"/>
              <a:gd name="T8" fmla="*/ 187937 w 1082039"/>
              <a:gd name="T9" fmla="*/ 129335 h 1080515"/>
              <a:gd name="T10" fmla="*/ 129550 w 1082039"/>
              <a:gd name="T11" fmla="*/ 187624 h 1080515"/>
              <a:gd name="T12" fmla="*/ 80632 w 1082039"/>
              <a:gd name="T13" fmla="*/ 254258 h 1080515"/>
              <a:gd name="T14" fmla="*/ 42294 w 1082039"/>
              <a:gd name="T15" fmla="*/ 328131 h 1080515"/>
              <a:gd name="T16" fmla="*/ 15639 w 1082039"/>
              <a:gd name="T17" fmla="*/ 408136 h 1080515"/>
              <a:gd name="T18" fmla="*/ 1781 w 1082039"/>
              <a:gd name="T19" fmla="*/ 493165 h 1080515"/>
              <a:gd name="T20" fmla="*/ 1781 w 1082039"/>
              <a:gd name="T21" fmla="*/ 581272 h 1080515"/>
              <a:gd name="T22" fmla="*/ 15639 w 1082039"/>
              <a:gd name="T23" fmla="*/ 666301 h 1080515"/>
              <a:gd name="T24" fmla="*/ 42294 w 1082039"/>
              <a:gd name="T25" fmla="*/ 746308 h 1080515"/>
              <a:gd name="T26" fmla="*/ 80632 w 1082039"/>
              <a:gd name="T27" fmla="*/ 820181 h 1080515"/>
              <a:gd name="T28" fmla="*/ 129550 w 1082039"/>
              <a:gd name="T29" fmla="*/ 886814 h 1080515"/>
              <a:gd name="T30" fmla="*/ 187937 w 1082039"/>
              <a:gd name="T31" fmla="*/ 945103 h 1080515"/>
              <a:gd name="T32" fmla="*/ 254688 w 1082039"/>
              <a:gd name="T33" fmla="*/ 993938 h 1080515"/>
              <a:gd name="T34" fmla="*/ 328694 w 1082039"/>
              <a:gd name="T35" fmla="*/ 1032213 h 1080515"/>
              <a:gd name="T36" fmla="*/ 408844 w 1082039"/>
              <a:gd name="T37" fmla="*/ 1058825 h 1080515"/>
              <a:gd name="T38" fmla="*/ 494034 w 1082039"/>
              <a:gd name="T39" fmla="*/ 1072659 h 1080515"/>
              <a:gd name="T40" fmla="*/ 582315 w 1082039"/>
              <a:gd name="T41" fmla="*/ 1072659 h 1080515"/>
              <a:gd name="T42" fmla="*/ 667513 w 1082039"/>
              <a:gd name="T43" fmla="*/ 1058825 h 1080515"/>
              <a:gd name="T44" fmla="*/ 747667 w 1082039"/>
              <a:gd name="T45" fmla="*/ 1032213 h 1080515"/>
              <a:gd name="T46" fmla="*/ 821674 w 1082039"/>
              <a:gd name="T47" fmla="*/ 993938 h 1080515"/>
              <a:gd name="T48" fmla="*/ 888423 w 1082039"/>
              <a:gd name="T49" fmla="*/ 945103 h 1080515"/>
              <a:gd name="T50" fmla="*/ 946808 w 1082039"/>
              <a:gd name="T51" fmla="*/ 886814 h 1080515"/>
              <a:gd name="T52" fmla="*/ 995722 w 1082039"/>
              <a:gd name="T53" fmla="*/ 820181 h 1080515"/>
              <a:gd name="T54" fmla="*/ 1034057 w 1082039"/>
              <a:gd name="T55" fmla="*/ 746308 h 1080515"/>
              <a:gd name="T56" fmla="*/ 1060707 w 1082039"/>
              <a:gd name="T57" fmla="*/ 666301 h 1080515"/>
              <a:gd name="T58" fmla="*/ 1074562 w 1082039"/>
              <a:gd name="T59" fmla="*/ 581272 h 1080515"/>
              <a:gd name="T60" fmla="*/ 1074562 w 1082039"/>
              <a:gd name="T61" fmla="*/ 493165 h 1080515"/>
              <a:gd name="T62" fmla="*/ 1060707 w 1082039"/>
              <a:gd name="T63" fmla="*/ 408136 h 1080515"/>
              <a:gd name="T64" fmla="*/ 1034057 w 1082039"/>
              <a:gd name="T65" fmla="*/ 328131 h 1080515"/>
              <a:gd name="T66" fmla="*/ 995722 w 1082039"/>
              <a:gd name="T67" fmla="*/ 254258 h 1080515"/>
              <a:gd name="T68" fmla="*/ 946808 w 1082039"/>
              <a:gd name="T69" fmla="*/ 187624 h 1080515"/>
              <a:gd name="T70" fmla="*/ 888423 w 1082039"/>
              <a:gd name="T71" fmla="*/ 129335 h 1080515"/>
              <a:gd name="T72" fmla="*/ 821674 w 1082039"/>
              <a:gd name="T73" fmla="*/ 80499 h 1080515"/>
              <a:gd name="T74" fmla="*/ 747667 w 1082039"/>
              <a:gd name="T75" fmla="*/ 42223 h 1080515"/>
              <a:gd name="T76" fmla="*/ 667513 w 1082039"/>
              <a:gd name="T77" fmla="*/ 15614 h 1080515"/>
              <a:gd name="T78" fmla="*/ 582315 w 1082039"/>
              <a:gd name="T79" fmla="*/ 1779 h 1080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0515"/>
              <a:gd name="T122" fmla="*/ 1082039 w 1082039"/>
              <a:gd name="T123" fmla="*/ 1080515 h 10805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0515">
                <a:moveTo>
                  <a:pt x="541019" y="0"/>
                </a:moveTo>
                <a:lnTo>
                  <a:pt x="496648" y="1791"/>
                </a:lnTo>
                <a:lnTo>
                  <a:pt x="453264" y="7072"/>
                </a:lnTo>
                <a:lnTo>
                  <a:pt x="411007" y="15704"/>
                </a:lnTo>
                <a:lnTo>
                  <a:pt x="370017" y="27547"/>
                </a:lnTo>
                <a:lnTo>
                  <a:pt x="330432" y="42463"/>
                </a:lnTo>
                <a:lnTo>
                  <a:pt x="292392" y="60312"/>
                </a:lnTo>
                <a:lnTo>
                  <a:pt x="256035" y="80955"/>
                </a:lnTo>
                <a:lnTo>
                  <a:pt x="221502" y="104253"/>
                </a:lnTo>
                <a:lnTo>
                  <a:pt x="188931" y="130067"/>
                </a:lnTo>
                <a:lnTo>
                  <a:pt x="158462" y="158257"/>
                </a:lnTo>
                <a:lnTo>
                  <a:pt x="130234" y="188685"/>
                </a:lnTo>
                <a:lnTo>
                  <a:pt x="104386" y="221211"/>
                </a:lnTo>
                <a:lnTo>
                  <a:pt x="81058" y="255696"/>
                </a:lnTo>
                <a:lnTo>
                  <a:pt x="60388" y="292001"/>
                </a:lnTo>
                <a:lnTo>
                  <a:pt x="42516" y="329987"/>
                </a:lnTo>
                <a:lnTo>
                  <a:pt x="27581" y="369515"/>
                </a:lnTo>
                <a:lnTo>
                  <a:pt x="15723" y="410445"/>
                </a:lnTo>
                <a:lnTo>
                  <a:pt x="7081" y="452638"/>
                </a:lnTo>
                <a:lnTo>
                  <a:pt x="1793" y="495955"/>
                </a:lnTo>
                <a:lnTo>
                  <a:pt x="0" y="540257"/>
                </a:lnTo>
                <a:lnTo>
                  <a:pt x="1793" y="584560"/>
                </a:lnTo>
                <a:lnTo>
                  <a:pt x="7081" y="627877"/>
                </a:lnTo>
                <a:lnTo>
                  <a:pt x="15723" y="670070"/>
                </a:lnTo>
                <a:lnTo>
                  <a:pt x="27581" y="711000"/>
                </a:lnTo>
                <a:lnTo>
                  <a:pt x="42516" y="750528"/>
                </a:lnTo>
                <a:lnTo>
                  <a:pt x="60388" y="788514"/>
                </a:lnTo>
                <a:lnTo>
                  <a:pt x="81058" y="824819"/>
                </a:lnTo>
                <a:lnTo>
                  <a:pt x="104386" y="859304"/>
                </a:lnTo>
                <a:lnTo>
                  <a:pt x="130234" y="891830"/>
                </a:lnTo>
                <a:lnTo>
                  <a:pt x="158462" y="922258"/>
                </a:lnTo>
                <a:lnTo>
                  <a:pt x="188931" y="950448"/>
                </a:lnTo>
                <a:lnTo>
                  <a:pt x="221502" y="976262"/>
                </a:lnTo>
                <a:lnTo>
                  <a:pt x="256035" y="999560"/>
                </a:lnTo>
                <a:lnTo>
                  <a:pt x="292392" y="1020203"/>
                </a:lnTo>
                <a:lnTo>
                  <a:pt x="330432" y="1038052"/>
                </a:lnTo>
                <a:lnTo>
                  <a:pt x="370017" y="1052968"/>
                </a:lnTo>
                <a:lnTo>
                  <a:pt x="411007" y="1064811"/>
                </a:lnTo>
                <a:lnTo>
                  <a:pt x="453264" y="1073443"/>
                </a:lnTo>
                <a:lnTo>
                  <a:pt x="496648" y="1078724"/>
                </a:lnTo>
                <a:lnTo>
                  <a:pt x="541019" y="1080515"/>
                </a:lnTo>
                <a:lnTo>
                  <a:pt x="585396" y="1078724"/>
                </a:lnTo>
                <a:lnTo>
                  <a:pt x="628784" y="1073443"/>
                </a:lnTo>
                <a:lnTo>
                  <a:pt x="671044" y="1064811"/>
                </a:lnTo>
                <a:lnTo>
                  <a:pt x="712037" y="1052968"/>
                </a:lnTo>
                <a:lnTo>
                  <a:pt x="751623" y="1038052"/>
                </a:lnTo>
                <a:lnTo>
                  <a:pt x="789664" y="1020203"/>
                </a:lnTo>
                <a:lnTo>
                  <a:pt x="826021" y="999560"/>
                </a:lnTo>
                <a:lnTo>
                  <a:pt x="860554" y="976262"/>
                </a:lnTo>
                <a:lnTo>
                  <a:pt x="893123" y="950448"/>
                </a:lnTo>
                <a:lnTo>
                  <a:pt x="923591" y="922258"/>
                </a:lnTo>
                <a:lnTo>
                  <a:pt x="951818" y="891830"/>
                </a:lnTo>
                <a:lnTo>
                  <a:pt x="977664" y="859304"/>
                </a:lnTo>
                <a:lnTo>
                  <a:pt x="1000990" y="824819"/>
                </a:lnTo>
                <a:lnTo>
                  <a:pt x="1021658" y="788514"/>
                </a:lnTo>
                <a:lnTo>
                  <a:pt x="1039528" y="750528"/>
                </a:lnTo>
                <a:lnTo>
                  <a:pt x="1054461" y="711000"/>
                </a:lnTo>
                <a:lnTo>
                  <a:pt x="1066318" y="670070"/>
                </a:lnTo>
                <a:lnTo>
                  <a:pt x="1074959" y="627877"/>
                </a:lnTo>
                <a:lnTo>
                  <a:pt x="1080246" y="584560"/>
                </a:lnTo>
                <a:lnTo>
                  <a:pt x="1082040" y="540257"/>
                </a:lnTo>
                <a:lnTo>
                  <a:pt x="1080246" y="495955"/>
                </a:lnTo>
                <a:lnTo>
                  <a:pt x="1074959" y="452638"/>
                </a:lnTo>
                <a:lnTo>
                  <a:pt x="1066318" y="410445"/>
                </a:lnTo>
                <a:lnTo>
                  <a:pt x="1054461" y="369515"/>
                </a:lnTo>
                <a:lnTo>
                  <a:pt x="1039528" y="329987"/>
                </a:lnTo>
                <a:lnTo>
                  <a:pt x="1021658" y="292001"/>
                </a:lnTo>
                <a:lnTo>
                  <a:pt x="1000990" y="255696"/>
                </a:lnTo>
                <a:lnTo>
                  <a:pt x="977664" y="221211"/>
                </a:lnTo>
                <a:lnTo>
                  <a:pt x="951818" y="188685"/>
                </a:lnTo>
                <a:lnTo>
                  <a:pt x="923591" y="158257"/>
                </a:lnTo>
                <a:lnTo>
                  <a:pt x="893123" y="130067"/>
                </a:lnTo>
                <a:lnTo>
                  <a:pt x="860554" y="104253"/>
                </a:lnTo>
                <a:lnTo>
                  <a:pt x="826021" y="80955"/>
                </a:lnTo>
                <a:lnTo>
                  <a:pt x="789664" y="60312"/>
                </a:lnTo>
                <a:lnTo>
                  <a:pt x="751623" y="42463"/>
                </a:lnTo>
                <a:lnTo>
                  <a:pt x="712037" y="27547"/>
                </a:lnTo>
                <a:lnTo>
                  <a:pt x="671044" y="15704"/>
                </a:lnTo>
                <a:lnTo>
                  <a:pt x="628784" y="7072"/>
                </a:lnTo>
                <a:lnTo>
                  <a:pt x="585396" y="1791"/>
                </a:lnTo>
                <a:lnTo>
                  <a:pt x="541019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34" name="object 27"/>
          <p:cNvSpPr txBox="1">
            <a:spLocks noChangeArrowheads="1"/>
          </p:cNvSpPr>
          <p:nvPr/>
        </p:nvSpPr>
        <p:spPr bwMode="auto">
          <a:xfrm>
            <a:off x="1041400" y="1092200"/>
            <a:ext cx="685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9850" algn="ctr"/>
            <a:r>
              <a:rPr lang="ru-RU" sz="1400" b="1" dirty="0" smtClean="0">
                <a:solidFill>
                  <a:srgbClr val="A17367"/>
                </a:solidFill>
                <a:latin typeface="Times New Roman" pitchFamily="18" charset="0"/>
                <a:cs typeface="Times New Roman" pitchFamily="18" charset="0"/>
              </a:rPr>
              <a:t>2599</a:t>
            </a:r>
          </a:p>
          <a:p>
            <a:pPr marL="69850" algn="ctr"/>
            <a:r>
              <a:rPr lang="ru-RU" sz="1600" dirty="0" smtClean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9850" algn="ctr"/>
            <a:r>
              <a:rPr lang="ru-RU" sz="1400" dirty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в месяц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6" name="object 29"/>
          <p:cNvSpPr txBox="1">
            <a:spLocks noChangeArrowheads="1"/>
          </p:cNvSpPr>
          <p:nvPr/>
        </p:nvSpPr>
        <p:spPr bwMode="auto">
          <a:xfrm>
            <a:off x="1143000" y="2197100"/>
            <a:ext cx="4841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4738" y="2441575"/>
            <a:ext cx="620712" cy="2555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1400" y="2684463"/>
            <a:ext cx="685800" cy="2571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939" name="object 32"/>
          <p:cNvSpPr>
            <a:spLocks/>
          </p:cNvSpPr>
          <p:nvPr/>
        </p:nvSpPr>
        <p:spPr bwMode="auto">
          <a:xfrm>
            <a:off x="914062" y="2410687"/>
            <a:ext cx="1082675" cy="1081088"/>
          </a:xfrm>
          <a:custGeom>
            <a:avLst/>
            <a:gdLst>
              <a:gd name="T0" fmla="*/ 498402 w 1082039"/>
              <a:gd name="T1" fmla="*/ 1781 h 1082039"/>
              <a:gd name="T2" fmla="*/ 412459 w 1082039"/>
              <a:gd name="T3" fmla="*/ 15637 h 1082039"/>
              <a:gd name="T4" fmla="*/ 331599 w 1082039"/>
              <a:gd name="T5" fmla="*/ 42289 h 1082039"/>
              <a:gd name="T6" fmla="*/ 256940 w 1082039"/>
              <a:gd name="T7" fmla="*/ 80623 h 1082039"/>
              <a:gd name="T8" fmla="*/ 189597 w 1082039"/>
              <a:gd name="T9" fmla="*/ 129537 h 1082039"/>
              <a:gd name="T10" fmla="*/ 130696 w 1082039"/>
              <a:gd name="T11" fmla="*/ 187922 h 1082039"/>
              <a:gd name="T12" fmla="*/ 81346 w 1082039"/>
              <a:gd name="T13" fmla="*/ 254671 h 1082039"/>
              <a:gd name="T14" fmla="*/ 42666 w 1082039"/>
              <a:gd name="T15" fmla="*/ 328678 h 1082039"/>
              <a:gd name="T16" fmla="*/ 15777 w 1082039"/>
              <a:gd name="T17" fmla="*/ 408832 h 1082039"/>
              <a:gd name="T18" fmla="*/ 1799 w 1082039"/>
              <a:gd name="T19" fmla="*/ 494029 h 1082039"/>
              <a:gd name="T20" fmla="*/ 1799 w 1082039"/>
              <a:gd name="T21" fmla="*/ 582315 h 1082039"/>
              <a:gd name="T22" fmla="*/ 15777 w 1082039"/>
              <a:gd name="T23" fmla="*/ 667513 h 1082039"/>
              <a:gd name="T24" fmla="*/ 42666 w 1082039"/>
              <a:gd name="T25" fmla="*/ 747667 h 1082039"/>
              <a:gd name="T26" fmla="*/ 81346 w 1082039"/>
              <a:gd name="T27" fmla="*/ 821674 h 1082039"/>
              <a:gd name="T28" fmla="*/ 130696 w 1082039"/>
              <a:gd name="T29" fmla="*/ 888423 h 1082039"/>
              <a:gd name="T30" fmla="*/ 189597 w 1082039"/>
              <a:gd name="T31" fmla="*/ 946808 h 1082039"/>
              <a:gd name="T32" fmla="*/ 256940 w 1082039"/>
              <a:gd name="T33" fmla="*/ 995722 h 1082039"/>
              <a:gd name="T34" fmla="*/ 331599 w 1082039"/>
              <a:gd name="T35" fmla="*/ 1034057 h 1082039"/>
              <a:gd name="T36" fmla="*/ 412459 w 1082039"/>
              <a:gd name="T37" fmla="*/ 1060707 h 1082039"/>
              <a:gd name="T38" fmla="*/ 498402 w 1082039"/>
              <a:gd name="T39" fmla="*/ 1074562 h 1082039"/>
              <a:gd name="T40" fmla="*/ 587463 w 1082039"/>
              <a:gd name="T41" fmla="*/ 1074562 h 1082039"/>
              <a:gd name="T42" fmla="*/ 673414 w 1082039"/>
              <a:gd name="T43" fmla="*/ 1060707 h 1082039"/>
              <a:gd name="T44" fmla="*/ 754277 w 1082039"/>
              <a:gd name="T45" fmla="*/ 1034057 h 1082039"/>
              <a:gd name="T46" fmla="*/ 828938 w 1082039"/>
              <a:gd name="T47" fmla="*/ 995722 h 1082039"/>
              <a:gd name="T48" fmla="*/ 896276 w 1082039"/>
              <a:gd name="T49" fmla="*/ 946808 h 1082039"/>
              <a:gd name="T50" fmla="*/ 955179 w 1082039"/>
              <a:gd name="T51" fmla="*/ 888423 h 1082039"/>
              <a:gd name="T52" fmla="*/ 1004524 w 1082039"/>
              <a:gd name="T53" fmla="*/ 821674 h 1082039"/>
              <a:gd name="T54" fmla="*/ 1043199 w 1082039"/>
              <a:gd name="T55" fmla="*/ 747667 h 1082039"/>
              <a:gd name="T56" fmla="*/ 1070085 w 1082039"/>
              <a:gd name="T57" fmla="*/ 667513 h 1082039"/>
              <a:gd name="T58" fmla="*/ 1084061 w 1082039"/>
              <a:gd name="T59" fmla="*/ 582315 h 1082039"/>
              <a:gd name="T60" fmla="*/ 1084061 w 1082039"/>
              <a:gd name="T61" fmla="*/ 494029 h 1082039"/>
              <a:gd name="T62" fmla="*/ 1070085 w 1082039"/>
              <a:gd name="T63" fmla="*/ 408832 h 1082039"/>
              <a:gd name="T64" fmla="*/ 1043199 w 1082039"/>
              <a:gd name="T65" fmla="*/ 328678 h 1082039"/>
              <a:gd name="T66" fmla="*/ 1004524 w 1082039"/>
              <a:gd name="T67" fmla="*/ 254671 h 1082039"/>
              <a:gd name="T68" fmla="*/ 955179 w 1082039"/>
              <a:gd name="T69" fmla="*/ 187922 h 1082039"/>
              <a:gd name="T70" fmla="*/ 896276 w 1082039"/>
              <a:gd name="T71" fmla="*/ 129537 h 1082039"/>
              <a:gd name="T72" fmla="*/ 828938 w 1082039"/>
              <a:gd name="T73" fmla="*/ 80623 h 1082039"/>
              <a:gd name="T74" fmla="*/ 754277 w 1082039"/>
              <a:gd name="T75" fmla="*/ 42289 h 1082039"/>
              <a:gd name="T76" fmla="*/ 673414 w 1082039"/>
              <a:gd name="T77" fmla="*/ 15637 h 1082039"/>
              <a:gd name="T78" fmla="*/ 587463 w 1082039"/>
              <a:gd name="T79" fmla="*/ 1781 h 10820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2039"/>
              <a:gd name="T122" fmla="*/ 1082039 w 1082039"/>
              <a:gd name="T123" fmla="*/ 1082039 h 10820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2039">
                <a:moveTo>
                  <a:pt x="541019" y="0"/>
                </a:moveTo>
                <a:lnTo>
                  <a:pt x="496648" y="1793"/>
                </a:lnTo>
                <a:lnTo>
                  <a:pt x="453264" y="7080"/>
                </a:lnTo>
                <a:lnTo>
                  <a:pt x="411007" y="15721"/>
                </a:lnTo>
                <a:lnTo>
                  <a:pt x="370017" y="27578"/>
                </a:lnTo>
                <a:lnTo>
                  <a:pt x="330432" y="42511"/>
                </a:lnTo>
                <a:lnTo>
                  <a:pt x="292392" y="60381"/>
                </a:lnTo>
                <a:lnTo>
                  <a:pt x="256035" y="81049"/>
                </a:lnTo>
                <a:lnTo>
                  <a:pt x="221502" y="104375"/>
                </a:lnTo>
                <a:lnTo>
                  <a:pt x="188931" y="130221"/>
                </a:lnTo>
                <a:lnTo>
                  <a:pt x="158462" y="158448"/>
                </a:lnTo>
                <a:lnTo>
                  <a:pt x="130234" y="188916"/>
                </a:lnTo>
                <a:lnTo>
                  <a:pt x="104386" y="221485"/>
                </a:lnTo>
                <a:lnTo>
                  <a:pt x="81058" y="256018"/>
                </a:lnTo>
                <a:lnTo>
                  <a:pt x="60388" y="292375"/>
                </a:lnTo>
                <a:lnTo>
                  <a:pt x="42516" y="330416"/>
                </a:lnTo>
                <a:lnTo>
                  <a:pt x="27581" y="370002"/>
                </a:lnTo>
                <a:lnTo>
                  <a:pt x="15723" y="410995"/>
                </a:lnTo>
                <a:lnTo>
                  <a:pt x="7081" y="453255"/>
                </a:lnTo>
                <a:lnTo>
                  <a:pt x="1793" y="496643"/>
                </a:lnTo>
                <a:lnTo>
                  <a:pt x="0" y="541019"/>
                </a:lnTo>
                <a:lnTo>
                  <a:pt x="1793" y="585396"/>
                </a:lnTo>
                <a:lnTo>
                  <a:pt x="7081" y="628784"/>
                </a:lnTo>
                <a:lnTo>
                  <a:pt x="15723" y="671044"/>
                </a:lnTo>
                <a:lnTo>
                  <a:pt x="27581" y="712037"/>
                </a:lnTo>
                <a:lnTo>
                  <a:pt x="42516" y="751623"/>
                </a:lnTo>
                <a:lnTo>
                  <a:pt x="60388" y="789664"/>
                </a:lnTo>
                <a:lnTo>
                  <a:pt x="81058" y="826021"/>
                </a:lnTo>
                <a:lnTo>
                  <a:pt x="104386" y="860554"/>
                </a:lnTo>
                <a:lnTo>
                  <a:pt x="130234" y="893123"/>
                </a:lnTo>
                <a:lnTo>
                  <a:pt x="158462" y="923591"/>
                </a:lnTo>
                <a:lnTo>
                  <a:pt x="188931" y="951818"/>
                </a:lnTo>
                <a:lnTo>
                  <a:pt x="221502" y="977664"/>
                </a:lnTo>
                <a:lnTo>
                  <a:pt x="256035" y="1000990"/>
                </a:lnTo>
                <a:lnTo>
                  <a:pt x="292392" y="1021658"/>
                </a:lnTo>
                <a:lnTo>
                  <a:pt x="330432" y="1039528"/>
                </a:lnTo>
                <a:lnTo>
                  <a:pt x="370017" y="1054461"/>
                </a:lnTo>
                <a:lnTo>
                  <a:pt x="411007" y="1066318"/>
                </a:lnTo>
                <a:lnTo>
                  <a:pt x="453264" y="1074959"/>
                </a:lnTo>
                <a:lnTo>
                  <a:pt x="496648" y="1080246"/>
                </a:lnTo>
                <a:lnTo>
                  <a:pt x="541019" y="1082039"/>
                </a:lnTo>
                <a:lnTo>
                  <a:pt x="585396" y="1080246"/>
                </a:lnTo>
                <a:lnTo>
                  <a:pt x="628784" y="1074959"/>
                </a:lnTo>
                <a:lnTo>
                  <a:pt x="671044" y="1066318"/>
                </a:lnTo>
                <a:lnTo>
                  <a:pt x="712037" y="1054461"/>
                </a:lnTo>
                <a:lnTo>
                  <a:pt x="751623" y="1039528"/>
                </a:lnTo>
                <a:lnTo>
                  <a:pt x="789664" y="1021658"/>
                </a:lnTo>
                <a:lnTo>
                  <a:pt x="826021" y="1000990"/>
                </a:lnTo>
                <a:lnTo>
                  <a:pt x="860554" y="977664"/>
                </a:lnTo>
                <a:lnTo>
                  <a:pt x="893123" y="951818"/>
                </a:lnTo>
                <a:lnTo>
                  <a:pt x="923591" y="923591"/>
                </a:lnTo>
                <a:lnTo>
                  <a:pt x="951818" y="893123"/>
                </a:lnTo>
                <a:lnTo>
                  <a:pt x="977664" y="860554"/>
                </a:lnTo>
                <a:lnTo>
                  <a:pt x="1000990" y="826021"/>
                </a:lnTo>
                <a:lnTo>
                  <a:pt x="1021658" y="789664"/>
                </a:lnTo>
                <a:lnTo>
                  <a:pt x="1039528" y="751623"/>
                </a:lnTo>
                <a:lnTo>
                  <a:pt x="1054461" y="712037"/>
                </a:lnTo>
                <a:lnTo>
                  <a:pt x="1066318" y="671044"/>
                </a:lnTo>
                <a:lnTo>
                  <a:pt x="1074959" y="628784"/>
                </a:lnTo>
                <a:lnTo>
                  <a:pt x="1080246" y="585396"/>
                </a:lnTo>
                <a:lnTo>
                  <a:pt x="1082040" y="541019"/>
                </a:lnTo>
                <a:lnTo>
                  <a:pt x="1080246" y="496643"/>
                </a:lnTo>
                <a:lnTo>
                  <a:pt x="1074959" y="453255"/>
                </a:lnTo>
                <a:lnTo>
                  <a:pt x="1066318" y="410995"/>
                </a:lnTo>
                <a:lnTo>
                  <a:pt x="1054461" y="370002"/>
                </a:lnTo>
                <a:lnTo>
                  <a:pt x="1039528" y="330416"/>
                </a:lnTo>
                <a:lnTo>
                  <a:pt x="1021658" y="292375"/>
                </a:lnTo>
                <a:lnTo>
                  <a:pt x="1000990" y="256018"/>
                </a:lnTo>
                <a:lnTo>
                  <a:pt x="977664" y="221485"/>
                </a:lnTo>
                <a:lnTo>
                  <a:pt x="951818" y="188916"/>
                </a:lnTo>
                <a:lnTo>
                  <a:pt x="923591" y="158448"/>
                </a:lnTo>
                <a:lnTo>
                  <a:pt x="893123" y="130221"/>
                </a:lnTo>
                <a:lnTo>
                  <a:pt x="860554" y="104375"/>
                </a:lnTo>
                <a:lnTo>
                  <a:pt x="826021" y="81049"/>
                </a:lnTo>
                <a:lnTo>
                  <a:pt x="789664" y="60381"/>
                </a:lnTo>
                <a:lnTo>
                  <a:pt x="751623" y="42511"/>
                </a:lnTo>
                <a:lnTo>
                  <a:pt x="712037" y="27578"/>
                </a:lnTo>
                <a:lnTo>
                  <a:pt x="671044" y="15721"/>
                </a:lnTo>
                <a:lnTo>
                  <a:pt x="628784" y="7080"/>
                </a:lnTo>
                <a:lnTo>
                  <a:pt x="585396" y="1793"/>
                </a:lnTo>
                <a:lnTo>
                  <a:pt x="541019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40" name="object 33"/>
          <p:cNvSpPr txBox="1">
            <a:spLocks noChangeArrowheads="1"/>
          </p:cNvSpPr>
          <p:nvPr/>
        </p:nvSpPr>
        <p:spPr bwMode="auto">
          <a:xfrm>
            <a:off x="1208898" y="2527530"/>
            <a:ext cx="4826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41" name="object 34"/>
          <p:cNvSpPr txBox="1">
            <a:spLocks noChangeArrowheads="1"/>
          </p:cNvSpPr>
          <p:nvPr/>
        </p:nvSpPr>
        <p:spPr bwMode="auto">
          <a:xfrm>
            <a:off x="1132951" y="2770685"/>
            <a:ext cx="6191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8312" y="2984501"/>
            <a:ext cx="685800" cy="2555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943" name="object 36"/>
          <p:cNvSpPr>
            <a:spLocks/>
          </p:cNvSpPr>
          <p:nvPr/>
        </p:nvSpPr>
        <p:spPr bwMode="auto">
          <a:xfrm>
            <a:off x="838403" y="3916634"/>
            <a:ext cx="1079500" cy="1079500"/>
          </a:xfrm>
          <a:custGeom>
            <a:avLst/>
            <a:gdLst>
              <a:gd name="T0" fmla="*/ 493158 w 1080515"/>
              <a:gd name="T1" fmla="*/ 1779 h 1080515"/>
              <a:gd name="T2" fmla="*/ 408119 w 1080515"/>
              <a:gd name="T3" fmla="*/ 15614 h 1080515"/>
              <a:gd name="T4" fmla="*/ 328110 w 1080515"/>
              <a:gd name="T5" fmla="*/ 42223 h 1080515"/>
              <a:gd name="T6" fmla="*/ 254236 w 1080515"/>
              <a:gd name="T7" fmla="*/ 80499 h 1080515"/>
              <a:gd name="T8" fmla="*/ 187603 w 1080515"/>
              <a:gd name="T9" fmla="*/ 129335 h 1080515"/>
              <a:gd name="T10" fmla="*/ 129318 w 1080515"/>
              <a:gd name="T11" fmla="*/ 187624 h 1080515"/>
              <a:gd name="T12" fmla="*/ 80487 w 1080515"/>
              <a:gd name="T13" fmla="*/ 254258 h 1080515"/>
              <a:gd name="T14" fmla="*/ 42216 w 1080515"/>
              <a:gd name="T15" fmla="*/ 328131 h 1080515"/>
              <a:gd name="T16" fmla="*/ 15611 w 1080515"/>
              <a:gd name="T17" fmla="*/ 408136 h 1080515"/>
              <a:gd name="T18" fmla="*/ 1778 w 1080515"/>
              <a:gd name="T19" fmla="*/ 493165 h 1080515"/>
              <a:gd name="T20" fmla="*/ 1778 w 1080515"/>
              <a:gd name="T21" fmla="*/ 581272 h 1080515"/>
              <a:gd name="T22" fmla="*/ 15611 w 1080515"/>
              <a:gd name="T23" fmla="*/ 666301 h 1080515"/>
              <a:gd name="T24" fmla="*/ 42216 w 1080515"/>
              <a:gd name="T25" fmla="*/ 746308 h 1080515"/>
              <a:gd name="T26" fmla="*/ 80487 w 1080515"/>
              <a:gd name="T27" fmla="*/ 820181 h 1080515"/>
              <a:gd name="T28" fmla="*/ 129318 w 1080515"/>
              <a:gd name="T29" fmla="*/ 886814 h 1080515"/>
              <a:gd name="T30" fmla="*/ 187603 w 1080515"/>
              <a:gd name="T31" fmla="*/ 945103 h 1080515"/>
              <a:gd name="T32" fmla="*/ 254236 w 1080515"/>
              <a:gd name="T33" fmla="*/ 993938 h 1080515"/>
              <a:gd name="T34" fmla="*/ 328110 w 1080515"/>
              <a:gd name="T35" fmla="*/ 1032213 h 1080515"/>
              <a:gd name="T36" fmla="*/ 408119 w 1080515"/>
              <a:gd name="T37" fmla="*/ 1058825 h 1080515"/>
              <a:gd name="T38" fmla="*/ 493158 w 1080515"/>
              <a:gd name="T39" fmla="*/ 1072659 h 1080515"/>
              <a:gd name="T40" fmla="*/ 581272 w 1080515"/>
              <a:gd name="T41" fmla="*/ 1072659 h 1080515"/>
              <a:gd name="T42" fmla="*/ 666301 w 1080515"/>
              <a:gd name="T43" fmla="*/ 1058825 h 1080515"/>
              <a:gd name="T44" fmla="*/ 746308 w 1080515"/>
              <a:gd name="T45" fmla="*/ 1032213 h 1080515"/>
              <a:gd name="T46" fmla="*/ 820181 w 1080515"/>
              <a:gd name="T47" fmla="*/ 993938 h 1080515"/>
              <a:gd name="T48" fmla="*/ 886814 w 1080515"/>
              <a:gd name="T49" fmla="*/ 945103 h 1080515"/>
              <a:gd name="T50" fmla="*/ 945103 w 1080515"/>
              <a:gd name="T51" fmla="*/ 886814 h 1080515"/>
              <a:gd name="T52" fmla="*/ 993938 w 1080515"/>
              <a:gd name="T53" fmla="*/ 820181 h 1080515"/>
              <a:gd name="T54" fmla="*/ 1032213 w 1080515"/>
              <a:gd name="T55" fmla="*/ 746308 h 1080515"/>
              <a:gd name="T56" fmla="*/ 1058825 w 1080515"/>
              <a:gd name="T57" fmla="*/ 666301 h 1080515"/>
              <a:gd name="T58" fmla="*/ 1072659 w 1080515"/>
              <a:gd name="T59" fmla="*/ 581272 h 1080515"/>
              <a:gd name="T60" fmla="*/ 1072659 w 1080515"/>
              <a:gd name="T61" fmla="*/ 493165 h 1080515"/>
              <a:gd name="T62" fmla="*/ 1058825 w 1080515"/>
              <a:gd name="T63" fmla="*/ 408136 h 1080515"/>
              <a:gd name="T64" fmla="*/ 1032213 w 1080515"/>
              <a:gd name="T65" fmla="*/ 328131 h 1080515"/>
              <a:gd name="T66" fmla="*/ 993938 w 1080515"/>
              <a:gd name="T67" fmla="*/ 254258 h 1080515"/>
              <a:gd name="T68" fmla="*/ 945103 w 1080515"/>
              <a:gd name="T69" fmla="*/ 187624 h 1080515"/>
              <a:gd name="T70" fmla="*/ 886814 w 1080515"/>
              <a:gd name="T71" fmla="*/ 129335 h 1080515"/>
              <a:gd name="T72" fmla="*/ 820181 w 1080515"/>
              <a:gd name="T73" fmla="*/ 80499 h 1080515"/>
              <a:gd name="T74" fmla="*/ 746308 w 1080515"/>
              <a:gd name="T75" fmla="*/ 42223 h 1080515"/>
              <a:gd name="T76" fmla="*/ 666301 w 1080515"/>
              <a:gd name="T77" fmla="*/ 15614 h 1080515"/>
              <a:gd name="T78" fmla="*/ 581272 w 1080515"/>
              <a:gd name="T79" fmla="*/ 1779 h 1080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0515"/>
              <a:gd name="T121" fmla="*/ 0 h 1080515"/>
              <a:gd name="T122" fmla="*/ 1080515 w 1080515"/>
              <a:gd name="T123" fmla="*/ 1080515 h 10805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0515" h="1080515">
                <a:moveTo>
                  <a:pt x="540257" y="0"/>
                </a:moveTo>
                <a:lnTo>
                  <a:pt x="495948" y="1791"/>
                </a:lnTo>
                <a:lnTo>
                  <a:pt x="452625" y="7072"/>
                </a:lnTo>
                <a:lnTo>
                  <a:pt x="410428" y="15704"/>
                </a:lnTo>
                <a:lnTo>
                  <a:pt x="369495" y="27547"/>
                </a:lnTo>
                <a:lnTo>
                  <a:pt x="329966" y="42463"/>
                </a:lnTo>
                <a:lnTo>
                  <a:pt x="291979" y="60312"/>
                </a:lnTo>
                <a:lnTo>
                  <a:pt x="255674" y="80955"/>
                </a:lnTo>
                <a:lnTo>
                  <a:pt x="221189" y="104253"/>
                </a:lnTo>
                <a:lnTo>
                  <a:pt x="188664" y="130067"/>
                </a:lnTo>
                <a:lnTo>
                  <a:pt x="158238" y="158257"/>
                </a:lnTo>
                <a:lnTo>
                  <a:pt x="130050" y="188685"/>
                </a:lnTo>
                <a:lnTo>
                  <a:pt x="104239" y="221211"/>
                </a:lnTo>
                <a:lnTo>
                  <a:pt x="80943" y="255696"/>
                </a:lnTo>
                <a:lnTo>
                  <a:pt x="60303" y="292001"/>
                </a:lnTo>
                <a:lnTo>
                  <a:pt x="42456" y="329987"/>
                </a:lnTo>
                <a:lnTo>
                  <a:pt x="27542" y="369515"/>
                </a:lnTo>
                <a:lnTo>
                  <a:pt x="15701" y="410445"/>
                </a:lnTo>
                <a:lnTo>
                  <a:pt x="7071" y="452638"/>
                </a:lnTo>
                <a:lnTo>
                  <a:pt x="1790" y="495955"/>
                </a:lnTo>
                <a:lnTo>
                  <a:pt x="0" y="540257"/>
                </a:lnTo>
                <a:lnTo>
                  <a:pt x="1790" y="584560"/>
                </a:lnTo>
                <a:lnTo>
                  <a:pt x="7071" y="627877"/>
                </a:lnTo>
                <a:lnTo>
                  <a:pt x="15701" y="670070"/>
                </a:lnTo>
                <a:lnTo>
                  <a:pt x="27542" y="711000"/>
                </a:lnTo>
                <a:lnTo>
                  <a:pt x="42456" y="750528"/>
                </a:lnTo>
                <a:lnTo>
                  <a:pt x="60303" y="788514"/>
                </a:lnTo>
                <a:lnTo>
                  <a:pt x="80943" y="824819"/>
                </a:lnTo>
                <a:lnTo>
                  <a:pt x="104239" y="859304"/>
                </a:lnTo>
                <a:lnTo>
                  <a:pt x="130050" y="891830"/>
                </a:lnTo>
                <a:lnTo>
                  <a:pt x="158238" y="922258"/>
                </a:lnTo>
                <a:lnTo>
                  <a:pt x="188664" y="950448"/>
                </a:lnTo>
                <a:lnTo>
                  <a:pt x="221189" y="976262"/>
                </a:lnTo>
                <a:lnTo>
                  <a:pt x="255674" y="999560"/>
                </a:lnTo>
                <a:lnTo>
                  <a:pt x="291979" y="1020203"/>
                </a:lnTo>
                <a:lnTo>
                  <a:pt x="329966" y="1038052"/>
                </a:lnTo>
                <a:lnTo>
                  <a:pt x="369495" y="1052968"/>
                </a:lnTo>
                <a:lnTo>
                  <a:pt x="410428" y="1064811"/>
                </a:lnTo>
                <a:lnTo>
                  <a:pt x="452625" y="1073443"/>
                </a:lnTo>
                <a:lnTo>
                  <a:pt x="495948" y="1078724"/>
                </a:lnTo>
                <a:lnTo>
                  <a:pt x="540257" y="1080515"/>
                </a:lnTo>
                <a:lnTo>
                  <a:pt x="584560" y="1078724"/>
                </a:lnTo>
                <a:lnTo>
                  <a:pt x="627877" y="1073443"/>
                </a:lnTo>
                <a:lnTo>
                  <a:pt x="670070" y="1064811"/>
                </a:lnTo>
                <a:lnTo>
                  <a:pt x="711000" y="1052968"/>
                </a:lnTo>
                <a:lnTo>
                  <a:pt x="750528" y="1038052"/>
                </a:lnTo>
                <a:lnTo>
                  <a:pt x="788514" y="1020203"/>
                </a:lnTo>
                <a:lnTo>
                  <a:pt x="824819" y="999560"/>
                </a:lnTo>
                <a:lnTo>
                  <a:pt x="859304" y="976262"/>
                </a:lnTo>
                <a:lnTo>
                  <a:pt x="891830" y="950448"/>
                </a:lnTo>
                <a:lnTo>
                  <a:pt x="922258" y="922258"/>
                </a:lnTo>
                <a:lnTo>
                  <a:pt x="950448" y="891830"/>
                </a:lnTo>
                <a:lnTo>
                  <a:pt x="976262" y="859304"/>
                </a:lnTo>
                <a:lnTo>
                  <a:pt x="999560" y="824819"/>
                </a:lnTo>
                <a:lnTo>
                  <a:pt x="1020203" y="788514"/>
                </a:lnTo>
                <a:lnTo>
                  <a:pt x="1038052" y="750528"/>
                </a:lnTo>
                <a:lnTo>
                  <a:pt x="1052968" y="711000"/>
                </a:lnTo>
                <a:lnTo>
                  <a:pt x="1064811" y="670070"/>
                </a:lnTo>
                <a:lnTo>
                  <a:pt x="1073443" y="627877"/>
                </a:lnTo>
                <a:lnTo>
                  <a:pt x="1078724" y="584560"/>
                </a:lnTo>
                <a:lnTo>
                  <a:pt x="1080516" y="540257"/>
                </a:lnTo>
                <a:lnTo>
                  <a:pt x="1078724" y="495955"/>
                </a:lnTo>
                <a:lnTo>
                  <a:pt x="1073443" y="452638"/>
                </a:lnTo>
                <a:lnTo>
                  <a:pt x="1064811" y="410445"/>
                </a:lnTo>
                <a:lnTo>
                  <a:pt x="1052968" y="369515"/>
                </a:lnTo>
                <a:lnTo>
                  <a:pt x="1038052" y="329987"/>
                </a:lnTo>
                <a:lnTo>
                  <a:pt x="1020203" y="292001"/>
                </a:lnTo>
                <a:lnTo>
                  <a:pt x="999560" y="255696"/>
                </a:lnTo>
                <a:lnTo>
                  <a:pt x="976262" y="221211"/>
                </a:lnTo>
                <a:lnTo>
                  <a:pt x="950448" y="188685"/>
                </a:lnTo>
                <a:lnTo>
                  <a:pt x="922258" y="158257"/>
                </a:lnTo>
                <a:lnTo>
                  <a:pt x="891830" y="130067"/>
                </a:lnTo>
                <a:lnTo>
                  <a:pt x="859304" y="104253"/>
                </a:lnTo>
                <a:lnTo>
                  <a:pt x="824819" y="80955"/>
                </a:lnTo>
                <a:lnTo>
                  <a:pt x="788514" y="60312"/>
                </a:lnTo>
                <a:lnTo>
                  <a:pt x="750528" y="42463"/>
                </a:lnTo>
                <a:lnTo>
                  <a:pt x="711000" y="27547"/>
                </a:lnTo>
                <a:lnTo>
                  <a:pt x="670070" y="15704"/>
                </a:lnTo>
                <a:lnTo>
                  <a:pt x="627877" y="7072"/>
                </a:lnTo>
                <a:lnTo>
                  <a:pt x="584560" y="1791"/>
                </a:lnTo>
                <a:lnTo>
                  <a:pt x="540257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44" name="object 37"/>
          <p:cNvSpPr txBox="1">
            <a:spLocks noChangeArrowheads="1"/>
          </p:cNvSpPr>
          <p:nvPr/>
        </p:nvSpPr>
        <p:spPr bwMode="auto">
          <a:xfrm>
            <a:off x="1079500" y="4084909"/>
            <a:ext cx="4841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dirty="0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986</a:t>
            </a:r>
            <a:endParaRPr lang="ru-RU" sz="1600" dirty="0">
              <a:solidFill>
                <a:srgbClr val="009A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6475" y="4290491"/>
            <a:ext cx="620713" cy="2555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30" dirty="0" err="1">
                <a:solidFill>
                  <a:srgbClr val="00AF50"/>
                </a:solidFill>
                <a:latin typeface="Times New Roman"/>
                <a:cs typeface="Times New Roman"/>
              </a:rPr>
              <a:t>р</a:t>
            </a:r>
            <a:r>
              <a:rPr sz="1600" spc="-45" dirty="0" err="1">
                <a:solidFill>
                  <a:srgbClr val="00AF50"/>
                </a:solidFill>
                <a:latin typeface="Times New Roman"/>
                <a:cs typeface="Times New Roman"/>
              </a:rPr>
              <a:t>уб</a:t>
            </a:r>
            <a:r>
              <a:rPr sz="1600" spc="-10" dirty="0" err="1">
                <a:solidFill>
                  <a:srgbClr val="00AF50"/>
                </a:solidFill>
                <a:latin typeface="Times New Roman"/>
                <a:cs typeface="Times New Roman"/>
              </a:rPr>
              <a:t>л</a:t>
            </a:r>
            <a:r>
              <a:rPr sz="1600" spc="-15" dirty="0" err="1">
                <a:solidFill>
                  <a:srgbClr val="00AF50"/>
                </a:solidFill>
                <a:latin typeface="Times New Roman"/>
                <a:cs typeface="Times New Roman"/>
              </a:rPr>
              <a:t>е</a:t>
            </a:r>
            <a:r>
              <a:rPr sz="1600" spc="-10" dirty="0" err="1">
                <a:solidFill>
                  <a:srgbClr val="00AF50"/>
                </a:solidFill>
                <a:latin typeface="Times New Roman"/>
                <a:cs typeface="Times New Roman"/>
              </a:rPr>
              <a:t>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3931" y="4515916"/>
            <a:ext cx="685800" cy="2571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solidFill>
                  <a:srgbClr val="00AF50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>
                <a:solidFill>
                  <a:srgbClr val="00AF50"/>
                </a:solidFill>
                <a:latin typeface="Times New Roman"/>
                <a:cs typeface="Times New Roman"/>
              </a:rPr>
              <a:t>м</a:t>
            </a:r>
            <a:r>
              <a:rPr sz="1600" spc="20" dirty="0" err="1">
                <a:solidFill>
                  <a:srgbClr val="00AF50"/>
                </a:solidFill>
                <a:latin typeface="Times New Roman"/>
                <a:cs typeface="Times New Roman"/>
              </a:rPr>
              <a:t>е</a:t>
            </a:r>
            <a:r>
              <a:rPr sz="1600" spc="-10" dirty="0" err="1">
                <a:solidFill>
                  <a:srgbClr val="00AF50"/>
                </a:solidFill>
                <a:latin typeface="Times New Roman"/>
                <a:cs typeface="Times New Roman"/>
              </a:rPr>
              <a:t>сяц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948" name="object 41"/>
          <p:cNvSpPr txBox="1">
            <a:spLocks noChangeArrowheads="1"/>
          </p:cNvSpPr>
          <p:nvPr/>
        </p:nvSpPr>
        <p:spPr bwMode="auto">
          <a:xfrm>
            <a:off x="1149350" y="5918200"/>
            <a:ext cx="482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49" name="object 42"/>
          <p:cNvSpPr txBox="1">
            <a:spLocks noChangeArrowheads="1"/>
          </p:cNvSpPr>
          <p:nvPr/>
        </p:nvSpPr>
        <p:spPr bwMode="auto">
          <a:xfrm>
            <a:off x="1082675" y="6161088"/>
            <a:ext cx="6191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9338" y="6405563"/>
            <a:ext cx="685800" cy="2555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Расходы в расчете на душу населения в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2015 </a:t>
            </a:r>
            <a:r>
              <a:rPr lang="ru-RU" sz="2800" b="1" dirty="0">
                <a:latin typeface="+mj-lt"/>
                <a:ea typeface="+mj-ea"/>
                <a:cs typeface="+mj-cs"/>
              </a:rPr>
              <a:t>году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7718425" y="6472237"/>
            <a:ext cx="1828800" cy="365125"/>
          </a:xfrm>
        </p:spPr>
        <p:txBody>
          <a:bodyPr/>
          <a:lstStyle/>
          <a:p>
            <a:pPr>
              <a:defRPr/>
            </a:pPr>
            <a:fld id="{D17C9B03-3DA4-4857-8929-E11921815E0F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2" name="object 27"/>
          <p:cNvSpPr txBox="1">
            <a:spLocks noChangeArrowheads="1"/>
          </p:cNvSpPr>
          <p:nvPr/>
        </p:nvSpPr>
        <p:spPr bwMode="auto">
          <a:xfrm>
            <a:off x="1074957" y="2537617"/>
            <a:ext cx="685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985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23"/>
          <p:cNvSpPr txBox="1">
            <a:spLocks noChangeArrowheads="1"/>
          </p:cNvSpPr>
          <p:nvPr/>
        </p:nvSpPr>
        <p:spPr bwMode="auto">
          <a:xfrm>
            <a:off x="1139142" y="2579618"/>
            <a:ext cx="620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541</a:t>
            </a:r>
            <a:endParaRPr lang="ru-RU" sz="1600" dirty="0">
              <a:solidFill>
                <a:srgbClr val="E36C0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месяц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6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37163"/>
              </p:ext>
            </p:extLst>
          </p:nvPr>
        </p:nvGraphicFramePr>
        <p:xfrm>
          <a:off x="1360670" y="2529349"/>
          <a:ext cx="728186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object 4"/>
          <p:cNvSpPr txBox="1"/>
          <p:nvPr/>
        </p:nvSpPr>
        <p:spPr>
          <a:xfrm rot="20296279">
            <a:off x="3100388" y="3562350"/>
            <a:ext cx="366712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20262" y="69484"/>
            <a:ext cx="6777652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Расходы бюджета Любытинского района </a:t>
            </a: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на </a:t>
            </a: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образование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236296" y="6467590"/>
            <a:ext cx="1828800" cy="365125"/>
          </a:xfrm>
        </p:spPr>
        <p:txBody>
          <a:bodyPr/>
          <a:lstStyle/>
          <a:p>
            <a:pPr>
              <a:defRPr/>
            </a:pPr>
            <a:fld id="{62534C7B-0F24-4884-8D06-D65BD0CFD595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2260" name="Line 25"/>
          <p:cNvSpPr>
            <a:spLocks noChangeShapeType="1"/>
          </p:cNvSpPr>
          <p:nvPr/>
        </p:nvSpPr>
        <p:spPr bwMode="auto">
          <a:xfrm flipV="1">
            <a:off x="2996672" y="3431381"/>
            <a:ext cx="9271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61" name="Line 26"/>
          <p:cNvSpPr>
            <a:spLocks noChangeShapeType="1"/>
          </p:cNvSpPr>
          <p:nvPr/>
        </p:nvSpPr>
        <p:spPr bwMode="auto">
          <a:xfrm flipV="1">
            <a:off x="4724400" y="3389913"/>
            <a:ext cx="999728" cy="4947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62" name="Text Box 27"/>
          <p:cNvSpPr txBox="1">
            <a:spLocks noChangeArrowheads="1"/>
          </p:cNvSpPr>
          <p:nvPr/>
        </p:nvSpPr>
        <p:spPr bwMode="auto">
          <a:xfrm rot="19407015">
            <a:off x="3144912" y="3392042"/>
            <a:ext cx="6956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104%</a:t>
            </a:r>
            <a:endParaRPr lang="ru-RU" sz="1400" dirty="0"/>
          </a:p>
        </p:txBody>
      </p:sp>
      <p:sp>
        <p:nvSpPr>
          <p:cNvPr id="52263" name="Text Box 29"/>
          <p:cNvSpPr txBox="1">
            <a:spLocks noChangeArrowheads="1"/>
          </p:cNvSpPr>
          <p:nvPr/>
        </p:nvSpPr>
        <p:spPr bwMode="auto">
          <a:xfrm>
            <a:off x="4957763" y="3213100"/>
            <a:ext cx="261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264" name="Rectangle 30"/>
          <p:cNvSpPr>
            <a:spLocks noChangeArrowheads="1"/>
          </p:cNvSpPr>
          <p:nvPr/>
        </p:nvSpPr>
        <p:spPr bwMode="auto">
          <a:xfrm rot="19975817">
            <a:off x="4848446" y="3277492"/>
            <a:ext cx="7425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105,0</a:t>
            </a:r>
            <a:r>
              <a:rPr lang="ru-RU" sz="1200" dirty="0" smtClean="0">
                <a:latin typeface="Calibri" pitchFamily="34" charset="0"/>
              </a:rPr>
              <a:t>%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79512" y="45091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рублей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" y="471122"/>
            <a:ext cx="3282252" cy="216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7506"/>
            <a:ext cx="2435232" cy="20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4" name="object 4"/>
          <p:cNvSpPr>
            <a:spLocks noChangeArrowheads="1"/>
          </p:cNvSpPr>
          <p:nvPr/>
        </p:nvSpPr>
        <p:spPr bwMode="auto">
          <a:xfrm rot="16200000">
            <a:off x="-371034" y="3107975"/>
            <a:ext cx="1258763" cy="3787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dirty="0" err="1" smtClean="0">
                <a:latin typeface="Calibri" pitchFamily="34" charset="0"/>
              </a:rPr>
              <a:t>Млн.рублей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6115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11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11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19041"/>
              </p:ext>
            </p:extLst>
          </p:nvPr>
        </p:nvGraphicFramePr>
        <p:xfrm>
          <a:off x="323530" y="1116013"/>
          <a:ext cx="6499482" cy="566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object 4"/>
          <p:cNvSpPr txBox="1"/>
          <p:nvPr/>
        </p:nvSpPr>
        <p:spPr>
          <a:xfrm rot="3778829">
            <a:off x="3403600" y="2589213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179388"/>
            <a:ext cx="6876256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rgbClr val="4BFF9C"/>
                </a:solidFill>
                <a:latin typeface="Calibri" pitchFamily="34" charset="0"/>
              </a:rPr>
              <a:t>Динамика расходов бюджета                            Любытинского района </a:t>
            </a:r>
            <a:r>
              <a:rPr lang="ru-RU" sz="2800" b="1" u="sng" dirty="0">
                <a:solidFill>
                  <a:srgbClr val="4BFF9C"/>
                </a:solidFill>
                <a:latin typeface="Calibri" pitchFamily="34" charset="0"/>
              </a:rPr>
              <a:t>на культуру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7267980" y="6457862"/>
            <a:ext cx="1828800" cy="365125"/>
          </a:xfrm>
        </p:spPr>
        <p:txBody>
          <a:bodyPr/>
          <a:lstStyle/>
          <a:p>
            <a:pPr>
              <a:defRPr/>
            </a:pPr>
            <a:fld id="{4DF1324A-9641-497D-A6A4-885A93FB41D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46121" name="Line 21"/>
          <p:cNvSpPr>
            <a:spLocks noChangeShapeType="1"/>
          </p:cNvSpPr>
          <p:nvPr/>
        </p:nvSpPr>
        <p:spPr bwMode="auto">
          <a:xfrm flipV="1">
            <a:off x="1783541" y="2537863"/>
            <a:ext cx="867193" cy="54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2" name="Text Box 22"/>
          <p:cNvSpPr txBox="1">
            <a:spLocks noChangeArrowheads="1"/>
          </p:cNvSpPr>
          <p:nvPr/>
        </p:nvSpPr>
        <p:spPr bwMode="auto">
          <a:xfrm>
            <a:off x="1979613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123" name="Text Box 24"/>
          <p:cNvSpPr txBox="1">
            <a:spLocks noChangeArrowheads="1"/>
          </p:cNvSpPr>
          <p:nvPr/>
        </p:nvSpPr>
        <p:spPr bwMode="auto">
          <a:xfrm rot="19735039">
            <a:off x="1710303" y="2467562"/>
            <a:ext cx="8803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105,5%</a:t>
            </a:r>
            <a:endParaRPr lang="ru-RU" sz="1600" dirty="0"/>
          </a:p>
        </p:txBody>
      </p:sp>
      <p:sp>
        <p:nvSpPr>
          <p:cNvPr id="46124" name="Line 19"/>
          <p:cNvSpPr>
            <a:spLocks noChangeShapeType="1"/>
          </p:cNvSpPr>
          <p:nvPr/>
        </p:nvSpPr>
        <p:spPr bwMode="auto">
          <a:xfrm flipV="1">
            <a:off x="3340140" y="2398964"/>
            <a:ext cx="884578" cy="5757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5" name="Text Box 20"/>
          <p:cNvSpPr txBox="1">
            <a:spLocks noChangeArrowheads="1"/>
          </p:cNvSpPr>
          <p:nvPr/>
        </p:nvSpPr>
        <p:spPr bwMode="auto">
          <a:xfrm rot="19307664">
            <a:off x="3320090" y="2301672"/>
            <a:ext cx="8298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116,9</a:t>
            </a:r>
            <a:r>
              <a:rPr lang="ru-RU" sz="1600" dirty="0" smtClean="0">
                <a:latin typeface="Calibri" pitchFamily="34" charset="0"/>
              </a:rPr>
              <a:t>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6126" name="Line 21"/>
          <p:cNvSpPr>
            <a:spLocks noChangeShapeType="1"/>
          </p:cNvSpPr>
          <p:nvPr/>
        </p:nvSpPr>
        <p:spPr bwMode="auto">
          <a:xfrm flipV="1">
            <a:off x="4915314" y="1797746"/>
            <a:ext cx="829618" cy="5393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7" name="Text Box 22"/>
          <p:cNvSpPr txBox="1">
            <a:spLocks noChangeArrowheads="1"/>
          </p:cNvSpPr>
          <p:nvPr/>
        </p:nvSpPr>
        <p:spPr bwMode="auto">
          <a:xfrm rot="19350786">
            <a:off x="4755387" y="1605748"/>
            <a:ext cx="98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101,0</a:t>
            </a:r>
            <a:r>
              <a:rPr lang="ru-RU" sz="1200" dirty="0" smtClean="0">
                <a:latin typeface="Calibri" pitchFamily="34" charset="0"/>
              </a:rPr>
              <a:t>%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74" y="332238"/>
            <a:ext cx="2623606" cy="349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28" y="3926723"/>
            <a:ext cx="2720897" cy="204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6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5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485024"/>
              </p:ext>
            </p:extLst>
          </p:nvPr>
        </p:nvGraphicFramePr>
        <p:xfrm>
          <a:off x="467544" y="2743179"/>
          <a:ext cx="8510587" cy="400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53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48141" name="object 3"/>
          <p:cNvSpPr>
            <a:spLocks noChangeArrowheads="1"/>
          </p:cNvSpPr>
          <p:nvPr/>
        </p:nvSpPr>
        <p:spPr bwMode="auto">
          <a:xfrm>
            <a:off x="161586" y="659343"/>
            <a:ext cx="3779985" cy="2524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42" name="object 2"/>
          <p:cNvSpPr>
            <a:spLocks noChangeArrowheads="1"/>
          </p:cNvSpPr>
          <p:nvPr/>
        </p:nvSpPr>
        <p:spPr bwMode="auto">
          <a:xfrm>
            <a:off x="5451128" y="711994"/>
            <a:ext cx="3419475" cy="22367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rgbClr val="4BFF9C"/>
                </a:solidFill>
                <a:latin typeface="Calibri" pitchFamily="34" charset="0"/>
              </a:rPr>
              <a:t>Динамика расходов бюджета Любытинского района </a:t>
            </a:r>
            <a:r>
              <a:rPr lang="ru-RU" sz="2800" b="1" u="sng" dirty="0">
                <a:solidFill>
                  <a:srgbClr val="4BFF9C"/>
                </a:solidFill>
                <a:latin typeface="Calibri" pitchFamily="34" charset="0"/>
              </a:rPr>
              <a:t>на социальную политику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264400" y="6492875"/>
            <a:ext cx="1828800" cy="365125"/>
          </a:xfrm>
        </p:spPr>
        <p:txBody>
          <a:bodyPr/>
          <a:lstStyle/>
          <a:p>
            <a:pPr>
              <a:defRPr/>
            </a:pPr>
            <a:fld id="{4C4664D9-126D-49D6-839C-67CE909951AF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48145" name="Line 22"/>
          <p:cNvSpPr>
            <a:spLocks noChangeShapeType="1"/>
          </p:cNvSpPr>
          <p:nvPr/>
        </p:nvSpPr>
        <p:spPr bwMode="auto">
          <a:xfrm flipV="1">
            <a:off x="2286536" y="4149079"/>
            <a:ext cx="1205344" cy="1527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6" name="Text Box 23"/>
          <p:cNvSpPr txBox="1">
            <a:spLocks noChangeArrowheads="1"/>
          </p:cNvSpPr>
          <p:nvPr/>
        </p:nvSpPr>
        <p:spPr bwMode="auto">
          <a:xfrm rot="21191706">
            <a:off x="2417819" y="3899907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105,6%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8147" name="Line 24"/>
          <p:cNvSpPr>
            <a:spLocks noChangeShapeType="1"/>
          </p:cNvSpPr>
          <p:nvPr/>
        </p:nvSpPr>
        <p:spPr bwMode="auto">
          <a:xfrm flipV="1">
            <a:off x="4298556" y="3213056"/>
            <a:ext cx="1170979" cy="920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8" name="Text Box 25"/>
          <p:cNvSpPr txBox="1">
            <a:spLocks noChangeArrowheads="1"/>
          </p:cNvSpPr>
          <p:nvPr/>
        </p:nvSpPr>
        <p:spPr bwMode="auto">
          <a:xfrm rot="19293924">
            <a:off x="4408314" y="3359360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148,5%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8149" name="Line 26"/>
          <p:cNvSpPr>
            <a:spLocks noChangeShapeType="1"/>
          </p:cNvSpPr>
          <p:nvPr/>
        </p:nvSpPr>
        <p:spPr bwMode="auto">
          <a:xfrm>
            <a:off x="6285382" y="3157629"/>
            <a:ext cx="1237386" cy="24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50" name="Text Box 27"/>
          <p:cNvSpPr txBox="1">
            <a:spLocks noChangeArrowheads="1"/>
          </p:cNvSpPr>
          <p:nvPr/>
        </p:nvSpPr>
        <p:spPr bwMode="auto">
          <a:xfrm rot="672551">
            <a:off x="6612805" y="2978045"/>
            <a:ext cx="69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90,3%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1" name="object 4"/>
          <p:cNvSpPr>
            <a:spLocks noChangeArrowheads="1"/>
          </p:cNvSpPr>
          <p:nvPr/>
        </p:nvSpPr>
        <p:spPr bwMode="auto">
          <a:xfrm rot="16200000">
            <a:off x="-278430" y="4463348"/>
            <a:ext cx="1258763" cy="37873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dirty="0" err="1" smtClean="0">
                <a:latin typeface="Calibri" pitchFamily="34" charset="0"/>
              </a:rPr>
              <a:t>Млн.рублей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1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5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739008"/>
              </p:ext>
            </p:extLst>
          </p:nvPr>
        </p:nvGraphicFramePr>
        <p:xfrm>
          <a:off x="611560" y="2601323"/>
          <a:ext cx="8106990" cy="411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53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1520" y="104778"/>
            <a:ext cx="8712968" cy="132039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latin typeface="Calibri" pitchFamily="34" charset="0"/>
              </a:rPr>
              <a:t>Динамика расходов бюджета Любытинского района </a:t>
            </a:r>
            <a:r>
              <a:rPr lang="ru-RU" sz="2800" b="1" u="sng" dirty="0">
                <a:solidFill>
                  <a:srgbClr val="FFFF00"/>
                </a:solidFill>
                <a:latin typeface="Calibri" pitchFamily="34" charset="0"/>
              </a:rPr>
              <a:t>на </a:t>
            </a:r>
            <a:r>
              <a:rPr lang="ru-RU" sz="2800" b="1" u="sng" dirty="0" smtClean="0">
                <a:solidFill>
                  <a:srgbClr val="FFFF00"/>
                </a:solidFill>
                <a:latin typeface="Calibri" pitchFamily="34" charset="0"/>
              </a:rPr>
              <a:t>физкультуру и спорт</a:t>
            </a:r>
            <a:endParaRPr lang="ru-RU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102940" y="6463675"/>
            <a:ext cx="1828800" cy="365125"/>
          </a:xfrm>
        </p:spPr>
        <p:txBody>
          <a:bodyPr/>
          <a:lstStyle/>
          <a:p>
            <a:pPr>
              <a:defRPr/>
            </a:pPr>
            <a:fld id="{4C4664D9-126D-49D6-839C-67CE909951AF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48145" name="Line 22"/>
          <p:cNvSpPr>
            <a:spLocks noChangeShapeType="1"/>
          </p:cNvSpPr>
          <p:nvPr/>
        </p:nvSpPr>
        <p:spPr bwMode="auto">
          <a:xfrm flipV="1">
            <a:off x="2303656" y="4941168"/>
            <a:ext cx="1116216" cy="281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6" name="Text Box 23"/>
          <p:cNvSpPr txBox="1">
            <a:spLocks noChangeArrowheads="1"/>
          </p:cNvSpPr>
          <p:nvPr/>
        </p:nvSpPr>
        <p:spPr bwMode="auto">
          <a:xfrm rot="20675935">
            <a:off x="2415397" y="4764285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122,2%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8147" name="Line 24"/>
          <p:cNvSpPr>
            <a:spLocks noChangeShapeType="1"/>
          </p:cNvSpPr>
          <p:nvPr/>
        </p:nvSpPr>
        <p:spPr bwMode="auto">
          <a:xfrm flipV="1">
            <a:off x="4211960" y="4783501"/>
            <a:ext cx="1151835" cy="175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8" name="Text Box 25"/>
          <p:cNvSpPr txBox="1">
            <a:spLocks noChangeArrowheads="1"/>
          </p:cNvSpPr>
          <p:nvPr/>
        </p:nvSpPr>
        <p:spPr bwMode="auto">
          <a:xfrm rot="21141804">
            <a:off x="4337938" y="4542006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109,0%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8149" name="Line 26"/>
          <p:cNvSpPr>
            <a:spLocks noChangeShapeType="1"/>
          </p:cNvSpPr>
          <p:nvPr/>
        </p:nvSpPr>
        <p:spPr bwMode="auto">
          <a:xfrm flipV="1">
            <a:off x="6155883" y="3429043"/>
            <a:ext cx="1152421" cy="1354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50" name="Text Box 27"/>
          <p:cNvSpPr txBox="1">
            <a:spLocks noChangeArrowheads="1"/>
          </p:cNvSpPr>
          <p:nvPr/>
        </p:nvSpPr>
        <p:spPr bwMode="auto">
          <a:xfrm rot="18702305">
            <a:off x="6263405" y="3773644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191,7%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77" y="814990"/>
            <a:ext cx="3343625" cy="218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816088"/>
            <a:ext cx="3349173" cy="251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object 4"/>
          <p:cNvSpPr>
            <a:spLocks noChangeArrowheads="1"/>
          </p:cNvSpPr>
          <p:nvPr/>
        </p:nvSpPr>
        <p:spPr bwMode="auto">
          <a:xfrm rot="16200000">
            <a:off x="-377862" y="4521917"/>
            <a:ext cx="1258763" cy="3787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dirty="0" err="1" smtClean="0">
                <a:latin typeface="Calibri" pitchFamily="34" charset="0"/>
              </a:rPr>
              <a:t>Млн.рублей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1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5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25009"/>
              </p:ext>
            </p:extLst>
          </p:nvPr>
        </p:nvGraphicFramePr>
        <p:xfrm>
          <a:off x="611560" y="2601323"/>
          <a:ext cx="8106990" cy="411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53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1520" y="104778"/>
            <a:ext cx="8712968" cy="132039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rgbClr val="FF6600"/>
                </a:solidFill>
                <a:latin typeface="Calibri" pitchFamily="34" charset="0"/>
              </a:rPr>
              <a:t>Динамика расходов бюджета Любытинского района </a:t>
            </a:r>
            <a:r>
              <a:rPr lang="ru-RU" sz="2800" b="1" u="sng" dirty="0">
                <a:solidFill>
                  <a:srgbClr val="FF6600"/>
                </a:solidFill>
                <a:latin typeface="Calibri" pitchFamily="34" charset="0"/>
              </a:rPr>
              <a:t>на </a:t>
            </a:r>
            <a:r>
              <a:rPr lang="ru-RU" sz="2800" b="1" u="sng" dirty="0" smtClean="0">
                <a:solidFill>
                  <a:srgbClr val="FF6600"/>
                </a:solidFill>
                <a:latin typeface="Calibri" pitchFamily="34" charset="0"/>
              </a:rPr>
              <a:t>жилищно-коммунальное хозяйство</a:t>
            </a:r>
            <a:endParaRPr lang="ru-RU" sz="2800" b="1" u="sng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135688" y="6381328"/>
            <a:ext cx="1828800" cy="365125"/>
          </a:xfrm>
        </p:spPr>
        <p:txBody>
          <a:bodyPr/>
          <a:lstStyle/>
          <a:p>
            <a:pPr>
              <a:defRPr/>
            </a:pPr>
            <a:fld id="{4C4664D9-126D-49D6-839C-67CE909951AF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48145" name="Line 22"/>
          <p:cNvSpPr>
            <a:spLocks noChangeShapeType="1"/>
          </p:cNvSpPr>
          <p:nvPr/>
        </p:nvSpPr>
        <p:spPr bwMode="auto">
          <a:xfrm flipV="1">
            <a:off x="2268409" y="3470159"/>
            <a:ext cx="1151463" cy="1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6" name="Text Box 23"/>
          <p:cNvSpPr txBox="1">
            <a:spLocks noChangeArrowheads="1"/>
          </p:cNvSpPr>
          <p:nvPr/>
        </p:nvSpPr>
        <p:spPr bwMode="auto">
          <a:xfrm rot="21038581">
            <a:off x="2381780" y="3107654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104,7%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8147" name="Line 24"/>
          <p:cNvSpPr>
            <a:spLocks noChangeShapeType="1"/>
          </p:cNvSpPr>
          <p:nvPr/>
        </p:nvSpPr>
        <p:spPr bwMode="auto">
          <a:xfrm flipV="1">
            <a:off x="4191529" y="2924944"/>
            <a:ext cx="1172559" cy="549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8" name="Text Box 25"/>
          <p:cNvSpPr txBox="1">
            <a:spLocks noChangeArrowheads="1"/>
          </p:cNvSpPr>
          <p:nvPr/>
        </p:nvSpPr>
        <p:spPr bwMode="auto">
          <a:xfrm rot="20357032">
            <a:off x="4253014" y="2855498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120,6%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48149" name="Line 26"/>
          <p:cNvSpPr>
            <a:spLocks noChangeShapeType="1"/>
          </p:cNvSpPr>
          <p:nvPr/>
        </p:nvSpPr>
        <p:spPr bwMode="auto">
          <a:xfrm>
            <a:off x="6135744" y="2924944"/>
            <a:ext cx="1172559" cy="24888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50" name="Text Box 27"/>
          <p:cNvSpPr txBox="1">
            <a:spLocks noChangeArrowheads="1"/>
          </p:cNvSpPr>
          <p:nvPr/>
        </p:nvSpPr>
        <p:spPr bwMode="auto">
          <a:xfrm rot="3881421">
            <a:off x="6557986" y="3714245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20%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1" name="object 4"/>
          <p:cNvSpPr>
            <a:spLocks noChangeArrowheads="1"/>
          </p:cNvSpPr>
          <p:nvPr/>
        </p:nvSpPr>
        <p:spPr bwMode="auto">
          <a:xfrm rot="16200000">
            <a:off x="-268057" y="4595031"/>
            <a:ext cx="1258763" cy="3787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dirty="0" err="1" smtClean="0">
                <a:latin typeface="Calibri" pitchFamily="34" charset="0"/>
              </a:rPr>
              <a:t>Млн.рублей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2" y="854670"/>
            <a:ext cx="2977382" cy="199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07986"/>
            <a:ext cx="3140102" cy="185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47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90096"/>
              </p:ext>
            </p:extLst>
          </p:nvPr>
        </p:nvGraphicFramePr>
        <p:xfrm>
          <a:off x="971600" y="2288902"/>
          <a:ext cx="6996112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Worksheet" r:id="rId5" imgW="8435353" imgH="5905548" progId="Excel.Sheet.8">
                  <p:embed/>
                </p:oleObj>
              </mc:Choice>
              <mc:Fallback>
                <p:oleObj name="Worksheet" r:id="rId5" imgW="8435353" imgH="59055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288902"/>
                        <a:ext cx="6996112" cy="4403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5076825" y="2344738"/>
            <a:ext cx="1174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20483" name="Прямоугольник 23"/>
          <p:cNvSpPr>
            <a:spLocks noChangeArrowheads="1"/>
          </p:cNvSpPr>
          <p:nvPr/>
        </p:nvSpPr>
        <p:spPr bwMode="auto">
          <a:xfrm rot="-5400000">
            <a:off x="-197644" y="3171032"/>
            <a:ext cx="1411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млн</a:t>
            </a:r>
            <a:r>
              <a:rPr lang="ru-RU" b="1">
                <a:latin typeface="Calibri" pitchFamily="34" charset="0"/>
              </a:rPr>
              <a:t>.рублей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Динамика расходов бюджета Любытинского района </a:t>
            </a:r>
            <a:r>
              <a:rPr lang="ru-RU" sz="2800" b="1" u="sng" dirty="0">
                <a:latin typeface="Calibri" pitchFamily="34" charset="0"/>
              </a:rPr>
              <a:t>на </a:t>
            </a:r>
            <a:r>
              <a:rPr lang="ru-RU" sz="2800" b="1" u="sng" dirty="0" smtClean="0">
                <a:latin typeface="Calibri" pitchFamily="34" charset="0"/>
              </a:rPr>
              <a:t>дорожное </a:t>
            </a:r>
            <a:r>
              <a:rPr lang="ru-RU" sz="2800" b="1" u="sng" dirty="0">
                <a:latin typeface="Calibri" pitchFamily="34" charset="0"/>
              </a:rPr>
              <a:t>хозяйство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7896225" y="6492875"/>
            <a:ext cx="1828800" cy="365125"/>
          </a:xfrm>
        </p:spPr>
        <p:txBody>
          <a:bodyPr/>
          <a:lstStyle/>
          <a:p>
            <a:pPr>
              <a:defRPr/>
            </a:pPr>
            <a:fld id="{7DC5D2D4-DE6D-4182-B58C-25989CFF12D0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20491" name="Text Box 26"/>
          <p:cNvSpPr txBox="1">
            <a:spLocks noChangeArrowheads="1"/>
          </p:cNvSpPr>
          <p:nvPr/>
        </p:nvSpPr>
        <p:spPr bwMode="auto">
          <a:xfrm>
            <a:off x="2699792" y="2343150"/>
            <a:ext cx="879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22,4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94" name="Text Box 29"/>
          <p:cNvSpPr txBox="1">
            <a:spLocks noChangeArrowheads="1"/>
          </p:cNvSpPr>
          <p:nvPr/>
        </p:nvSpPr>
        <p:spPr bwMode="auto">
          <a:xfrm>
            <a:off x="6012160" y="4160806"/>
            <a:ext cx="823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8,9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4067944" y="2784477"/>
            <a:ext cx="1512167" cy="18686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2944125">
            <a:off x="4697553" y="3391985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39,7</a:t>
            </a:r>
            <a:r>
              <a:rPr lang="ru-RU" dirty="0">
                <a:latin typeface="Calibri" pitchFamily="34" charset="0"/>
              </a:rPr>
              <a:t>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29" y="950212"/>
            <a:ext cx="3711879" cy="256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8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539" y="6338470"/>
            <a:ext cx="1828800" cy="365125"/>
          </a:xfrm>
        </p:spPr>
        <p:txBody>
          <a:bodyPr/>
          <a:lstStyle/>
          <a:p>
            <a:pPr algn="r">
              <a:defRPr/>
            </a:pPr>
            <a:fld id="{8F4A90DA-4B2E-4610-B1BF-45A86F454408}" type="slidenum">
              <a:rPr lang="ru-RU" smtClean="0"/>
              <a:pPr algn="r">
                <a:defRPr/>
              </a:pPr>
              <a:t>29</a:t>
            </a:fld>
            <a:endParaRPr lang="ru-RU" dirty="0"/>
          </a:p>
        </p:txBody>
      </p:sp>
      <p:sp>
        <p:nvSpPr>
          <p:cNvPr id="87" name="Oval 19"/>
          <p:cNvSpPr>
            <a:spLocks noChangeArrowheads="1"/>
          </p:cNvSpPr>
          <p:nvPr/>
        </p:nvSpPr>
        <p:spPr bwMode="auto">
          <a:xfrm>
            <a:off x="5212892" y="2649045"/>
            <a:ext cx="488015" cy="457509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Oval 19"/>
          <p:cNvSpPr>
            <a:spLocks noChangeArrowheads="1"/>
          </p:cNvSpPr>
          <p:nvPr/>
        </p:nvSpPr>
        <p:spPr bwMode="auto">
          <a:xfrm>
            <a:off x="3189946" y="1272378"/>
            <a:ext cx="576064" cy="547207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Oval 19"/>
          <p:cNvSpPr>
            <a:spLocks noChangeArrowheads="1"/>
          </p:cNvSpPr>
          <p:nvPr/>
        </p:nvSpPr>
        <p:spPr bwMode="auto">
          <a:xfrm>
            <a:off x="5089506" y="3788630"/>
            <a:ext cx="337549" cy="336071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4608004" y="1545981"/>
            <a:ext cx="485799" cy="474387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1" name="Oval 19"/>
          <p:cNvSpPr>
            <a:spLocks noChangeArrowheads="1"/>
          </p:cNvSpPr>
          <p:nvPr/>
        </p:nvSpPr>
        <p:spPr bwMode="auto">
          <a:xfrm>
            <a:off x="4079229" y="4026039"/>
            <a:ext cx="330243" cy="311454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3693806" y="5329381"/>
            <a:ext cx="1075903" cy="1023467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14 677,8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Oval 19"/>
          <p:cNvSpPr>
            <a:spLocks noChangeArrowheads="1"/>
          </p:cNvSpPr>
          <p:nvPr/>
        </p:nvSpPr>
        <p:spPr bwMode="auto">
          <a:xfrm>
            <a:off x="1917641" y="4889863"/>
            <a:ext cx="884115" cy="898227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4 545,7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Oval 19"/>
          <p:cNvSpPr>
            <a:spLocks noChangeArrowheads="1"/>
          </p:cNvSpPr>
          <p:nvPr/>
        </p:nvSpPr>
        <p:spPr bwMode="auto">
          <a:xfrm>
            <a:off x="6370791" y="3207083"/>
            <a:ext cx="1241591" cy="1163093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35 884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Oval 19"/>
          <p:cNvSpPr>
            <a:spLocks noChangeArrowheads="1"/>
          </p:cNvSpPr>
          <p:nvPr/>
        </p:nvSpPr>
        <p:spPr bwMode="auto">
          <a:xfrm>
            <a:off x="5628662" y="5013176"/>
            <a:ext cx="1135791" cy="1141535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28 314,8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1475656" y="1850406"/>
            <a:ext cx="731332" cy="653555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298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Oval 19"/>
          <p:cNvSpPr>
            <a:spLocks noChangeArrowheads="1"/>
          </p:cNvSpPr>
          <p:nvPr/>
        </p:nvSpPr>
        <p:spPr bwMode="auto">
          <a:xfrm rot="10800000" flipV="1">
            <a:off x="3477979" y="3317332"/>
            <a:ext cx="264466" cy="257104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Oval 19"/>
          <p:cNvSpPr>
            <a:spLocks noChangeArrowheads="1"/>
          </p:cNvSpPr>
          <p:nvPr/>
        </p:nvSpPr>
        <p:spPr bwMode="auto">
          <a:xfrm>
            <a:off x="1253814" y="3374397"/>
            <a:ext cx="864096" cy="807369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8 925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6086141" y="1042878"/>
            <a:ext cx="1401963" cy="1303126"/>
          </a:xfrm>
          <a:prstGeom prst="ellipse">
            <a:avLst/>
          </a:prstGeom>
          <a:gradFill>
            <a:gsLst>
              <a:gs pos="0">
                <a:srgbClr val="FF9966"/>
              </a:gs>
              <a:gs pos="100000">
                <a:srgbClr val="FEEC02"/>
              </a:gs>
            </a:gsLst>
          </a:gra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123 506,1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Заголовок 1"/>
          <p:cNvSpPr txBox="1">
            <a:spLocks/>
          </p:cNvSpPr>
          <p:nvPr/>
        </p:nvSpPr>
        <p:spPr>
          <a:xfrm>
            <a:off x="251520" y="104778"/>
            <a:ext cx="8712968" cy="132039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 smtClean="0">
                <a:solidFill>
                  <a:srgbClr val="FF9966"/>
                </a:solidFill>
                <a:latin typeface="Calibri" pitchFamily="34" charset="0"/>
              </a:rPr>
              <a:t>Муниципальные программы Любытинского района, </a:t>
            </a:r>
            <a:r>
              <a:rPr lang="ru-RU" sz="2800" b="1" dirty="0" err="1" smtClean="0">
                <a:solidFill>
                  <a:srgbClr val="FF9966"/>
                </a:solidFill>
                <a:latin typeface="Calibri" pitchFamily="34" charset="0"/>
              </a:rPr>
              <a:t>тыс.рублей</a:t>
            </a:r>
            <a:endParaRPr lang="ru-RU" sz="2800" b="1" u="sng" dirty="0">
              <a:solidFill>
                <a:srgbClr val="FF9966"/>
              </a:solidFill>
              <a:latin typeface="Calibri" pitchFamily="34" charset="0"/>
            </a:endParaRP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7591485" y="1425170"/>
            <a:ext cx="1361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Образование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7718033" y="3547352"/>
            <a:ext cx="1361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Культура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auto">
          <a:xfrm>
            <a:off x="6948310" y="5162143"/>
            <a:ext cx="186731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Управление муниципальными финансами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" name="Text Box 26"/>
          <p:cNvSpPr txBox="1">
            <a:spLocks noChangeArrowheads="1"/>
          </p:cNvSpPr>
          <p:nvPr/>
        </p:nvSpPr>
        <p:spPr bwMode="auto">
          <a:xfrm>
            <a:off x="2650722" y="6498186"/>
            <a:ext cx="3106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Улучшение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ж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илищных условий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" name="Text Box 26"/>
          <p:cNvSpPr txBox="1">
            <a:spLocks noChangeArrowheads="1"/>
          </p:cNvSpPr>
          <p:nvPr/>
        </p:nvSpPr>
        <p:spPr bwMode="auto">
          <a:xfrm>
            <a:off x="464477" y="5223964"/>
            <a:ext cx="1361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Физкультура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303099" y="3610662"/>
            <a:ext cx="1361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Дороги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8" name="Text Box 26"/>
          <p:cNvSpPr txBox="1">
            <a:spLocks noChangeArrowheads="1"/>
          </p:cNvSpPr>
          <p:nvPr/>
        </p:nvSpPr>
        <p:spPr bwMode="auto">
          <a:xfrm>
            <a:off x="-39580" y="2256306"/>
            <a:ext cx="2369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Малое и среднее предпринимательство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9" name="Text Box 26"/>
          <p:cNvSpPr txBox="1">
            <a:spLocks noChangeArrowheads="1"/>
          </p:cNvSpPr>
          <p:nvPr/>
        </p:nvSpPr>
        <p:spPr bwMode="auto">
          <a:xfrm>
            <a:off x="2188443" y="946511"/>
            <a:ext cx="1958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Жилье молодым семьям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4029468" y="932236"/>
            <a:ext cx="18769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Развитие сельских территорий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" name="Text Box 26"/>
          <p:cNvSpPr txBox="1">
            <a:spLocks noChangeArrowheads="1"/>
          </p:cNvSpPr>
          <p:nvPr/>
        </p:nvSpPr>
        <p:spPr bwMode="auto">
          <a:xfrm>
            <a:off x="4048318" y="2374555"/>
            <a:ext cx="2295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Муниципальное управление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" name="Text Box 26"/>
          <p:cNvSpPr txBox="1">
            <a:spLocks noChangeArrowheads="1"/>
          </p:cNvSpPr>
          <p:nvPr/>
        </p:nvSpPr>
        <p:spPr bwMode="auto">
          <a:xfrm>
            <a:off x="4769709" y="4196463"/>
            <a:ext cx="10449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Торговля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3" name="Text Box 26"/>
          <p:cNvSpPr txBox="1">
            <a:spLocks noChangeArrowheads="1"/>
          </p:cNvSpPr>
          <p:nvPr/>
        </p:nvSpPr>
        <p:spPr bwMode="auto">
          <a:xfrm>
            <a:off x="3409677" y="4157280"/>
            <a:ext cx="615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АПК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4" name="Text Box 26"/>
          <p:cNvSpPr txBox="1">
            <a:spLocks noChangeArrowheads="1"/>
          </p:cNvSpPr>
          <p:nvPr/>
        </p:nvSpPr>
        <p:spPr bwMode="auto">
          <a:xfrm>
            <a:off x="2409883" y="2979640"/>
            <a:ext cx="1999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Информационное общество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3"/>
          <p:cNvSpPr txBox="1">
            <a:spLocks noChangeArrowheads="1"/>
          </p:cNvSpPr>
          <p:nvPr/>
        </p:nvSpPr>
        <p:spPr bwMode="auto">
          <a:xfrm>
            <a:off x="323850" y="1196975"/>
            <a:ext cx="8820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Бюджет</a:t>
            </a:r>
            <a:r>
              <a:rPr lang="ru-RU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– это план доходов и расходов на определенный период</a:t>
            </a:r>
          </a:p>
        </p:txBody>
      </p:sp>
      <p:sp>
        <p:nvSpPr>
          <p:cNvPr id="19458" name="object 7"/>
          <p:cNvSpPr txBox="1">
            <a:spLocks noChangeArrowheads="1"/>
          </p:cNvSpPr>
          <p:nvPr/>
        </p:nvSpPr>
        <p:spPr bwMode="auto">
          <a:xfrm>
            <a:off x="5086350" y="3175000"/>
            <a:ext cx="9255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ru-RU" sz="1400">
              <a:latin typeface="Calibri" pitchFamily="34" charset="0"/>
            </a:endParaRPr>
          </a:p>
        </p:txBody>
      </p:sp>
      <p:sp>
        <p:nvSpPr>
          <p:cNvPr id="19459" name="object 8"/>
          <p:cNvSpPr txBox="1">
            <a:spLocks noChangeArrowheads="1"/>
          </p:cNvSpPr>
          <p:nvPr/>
        </p:nvSpPr>
        <p:spPr bwMode="auto">
          <a:xfrm>
            <a:off x="5549106" y="3262052"/>
            <a:ext cx="271621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000" b="1" i="1" dirty="0">
                <a:solidFill>
                  <a:srgbClr val="E36C09"/>
                </a:solidFill>
                <a:latin typeface="Calibri" pitchFamily="34" charset="0"/>
              </a:rPr>
              <a:t>Бюджет муниципального района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9460" name="object 9"/>
          <p:cNvSpPr txBox="1">
            <a:spLocks noChangeArrowheads="1"/>
          </p:cNvSpPr>
          <p:nvPr/>
        </p:nvSpPr>
        <p:spPr bwMode="auto">
          <a:xfrm>
            <a:off x="107504" y="5290343"/>
            <a:ext cx="2253109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i="1" dirty="0">
                <a:solidFill>
                  <a:srgbClr val="6F2F9F"/>
                </a:solidFill>
                <a:latin typeface="Calibri" pitchFamily="34" charset="0"/>
              </a:rPr>
              <a:t>Бюджеты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6F2F9F"/>
                </a:solidFill>
                <a:latin typeface="Calibri" pitchFamily="34" charset="0"/>
              </a:rPr>
              <a:t>сельских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6F2F9F"/>
                </a:solidFill>
                <a:latin typeface="Calibri" pitchFamily="34" charset="0"/>
              </a:rPr>
              <a:t>поселений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9461" name="object 11"/>
          <p:cNvSpPr>
            <a:spLocks noChangeArrowheads="1"/>
          </p:cNvSpPr>
          <p:nvPr/>
        </p:nvSpPr>
        <p:spPr bwMode="auto">
          <a:xfrm>
            <a:off x="2730500" y="1677988"/>
            <a:ext cx="3770313" cy="10715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object 12"/>
          <p:cNvSpPr txBox="1">
            <a:spLocks noChangeArrowheads="1"/>
          </p:cNvSpPr>
          <p:nvPr/>
        </p:nvSpPr>
        <p:spPr bwMode="auto">
          <a:xfrm>
            <a:off x="2922588" y="1920875"/>
            <a:ext cx="330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>
                <a:latin typeface="Calibri" pitchFamily="34" charset="0"/>
              </a:rPr>
              <a:t>Консолидированный бюджет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dirty="0" err="1">
                <a:latin typeface="Calibri" pitchFamily="34" charset="0"/>
              </a:rPr>
              <a:t>Любытинского</a:t>
            </a:r>
            <a:r>
              <a:rPr lang="ru-RU" sz="2000" dirty="0">
                <a:latin typeface="Calibri" pitchFamily="34" charset="0"/>
              </a:rPr>
              <a:t> района</a:t>
            </a:r>
          </a:p>
        </p:txBody>
      </p:sp>
      <p:sp>
        <p:nvSpPr>
          <p:cNvPr id="19463" name="object 13"/>
          <p:cNvSpPr txBox="1">
            <a:spLocks noChangeArrowheads="1"/>
          </p:cNvSpPr>
          <p:nvPr/>
        </p:nvSpPr>
        <p:spPr bwMode="auto">
          <a:xfrm>
            <a:off x="6015038" y="4183063"/>
            <a:ext cx="1720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600">
              <a:latin typeface="Calibri" pitchFamily="34" charset="0"/>
            </a:endParaRPr>
          </a:p>
        </p:txBody>
      </p:sp>
      <p:sp>
        <p:nvSpPr>
          <p:cNvPr id="19464" name="object 14"/>
          <p:cNvSpPr txBox="1">
            <a:spLocks noChangeArrowheads="1"/>
          </p:cNvSpPr>
          <p:nvPr/>
        </p:nvSpPr>
        <p:spPr bwMode="auto">
          <a:xfrm>
            <a:off x="769938" y="4110038"/>
            <a:ext cx="15906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ru-RU" sz="1400">
              <a:latin typeface="Calibri" pitchFamily="34" charset="0"/>
            </a:endParaRPr>
          </a:p>
        </p:txBody>
      </p:sp>
      <p:sp>
        <p:nvSpPr>
          <p:cNvPr id="19465" name="object 15"/>
          <p:cNvSpPr>
            <a:spLocks noChangeArrowheads="1"/>
          </p:cNvSpPr>
          <p:nvPr/>
        </p:nvSpPr>
        <p:spPr bwMode="auto">
          <a:xfrm>
            <a:off x="2152650" y="2557463"/>
            <a:ext cx="641350" cy="623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object 18"/>
          <p:cNvSpPr>
            <a:spLocks noChangeArrowheads="1"/>
          </p:cNvSpPr>
          <p:nvPr/>
        </p:nvSpPr>
        <p:spPr bwMode="auto">
          <a:xfrm rot="20991122">
            <a:off x="1979614" y="2986881"/>
            <a:ext cx="1741487" cy="884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7" name="object 3"/>
          <p:cNvSpPr txBox="1">
            <a:spLocks noChangeArrowheads="1"/>
          </p:cNvSpPr>
          <p:nvPr/>
        </p:nvSpPr>
        <p:spPr bwMode="auto">
          <a:xfrm>
            <a:off x="323850" y="765175"/>
            <a:ext cx="85232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Со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старонормандского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bougette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 —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это сумка, кошелёк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179388"/>
            <a:ext cx="9144000" cy="7207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Что такое бюджет? Какие бывают бюджеты?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735888" y="6387555"/>
            <a:ext cx="1828800" cy="365125"/>
          </a:xfrm>
        </p:spPr>
        <p:txBody>
          <a:bodyPr/>
          <a:lstStyle/>
          <a:p>
            <a:pPr>
              <a:defRPr/>
            </a:pPr>
            <a:fld id="{D136C051-F473-43F4-B8EB-325C97593F87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9470" name="Oval 19"/>
          <p:cNvSpPr>
            <a:spLocks noChangeArrowheads="1"/>
          </p:cNvSpPr>
          <p:nvPr/>
        </p:nvSpPr>
        <p:spPr bwMode="auto">
          <a:xfrm>
            <a:off x="524668" y="2185610"/>
            <a:ext cx="1627981" cy="1243390"/>
          </a:xfrm>
          <a:prstGeom prst="ellipse">
            <a:avLst/>
          </a:prstGeom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9471" name="object 19"/>
          <p:cNvSpPr>
            <a:spLocks noChangeArrowheads="1"/>
          </p:cNvSpPr>
          <p:nvPr/>
        </p:nvSpPr>
        <p:spPr bwMode="auto">
          <a:xfrm>
            <a:off x="1187450" y="3429000"/>
            <a:ext cx="1735138" cy="16494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2" name="Oval 19"/>
          <p:cNvSpPr>
            <a:spLocks noChangeArrowheads="1"/>
          </p:cNvSpPr>
          <p:nvPr/>
        </p:nvSpPr>
        <p:spPr bwMode="auto">
          <a:xfrm>
            <a:off x="3751261" y="3098383"/>
            <a:ext cx="1854199" cy="108468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9473" name="Oval 20"/>
          <p:cNvSpPr>
            <a:spLocks noChangeArrowheads="1"/>
          </p:cNvSpPr>
          <p:nvPr/>
        </p:nvSpPr>
        <p:spPr bwMode="auto">
          <a:xfrm>
            <a:off x="2591593" y="4755550"/>
            <a:ext cx="2232025" cy="1509290"/>
          </a:xfrm>
          <a:prstGeom prst="ellipse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6731" y="4863088"/>
            <a:ext cx="234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alibri" pitchFamily="34" charset="0"/>
              </a:rPr>
              <a:t>Любытинское</a:t>
            </a:r>
            <a:r>
              <a:rPr lang="ru-RU" b="1" dirty="0" smtClean="0">
                <a:latin typeface="Calibri" pitchFamily="34" charset="0"/>
              </a:rPr>
              <a:t> сельское поселение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8037" y="5618509"/>
            <a:ext cx="247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alibri" pitchFamily="34" charset="0"/>
              </a:rPr>
              <a:t>Неболчское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сельское поселение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23618" y="5197051"/>
            <a:ext cx="14009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80" y="5618509"/>
            <a:ext cx="1731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object 11"/>
          <p:cNvSpPr txBox="1">
            <a:spLocks noChangeArrowheads="1"/>
          </p:cNvSpPr>
          <p:nvPr/>
        </p:nvSpPr>
        <p:spPr bwMode="auto">
          <a:xfrm>
            <a:off x="2883831" y="846385"/>
            <a:ext cx="62601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4138"/>
            <a:r>
              <a:rPr lang="ru-RU" sz="1400" dirty="0">
                <a:latin typeface="Calibri" pitchFamily="34" charset="0"/>
                <a:cs typeface="Times New Roman" pitchFamily="18" charset="0"/>
              </a:rPr>
              <a:t>Правительство Новгородской области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region.adm.nov.ru</a:t>
            </a:r>
            <a:endParaRPr lang="ru-RU" sz="1000" dirty="0">
              <a:latin typeface="Calibri" pitchFamily="34" charset="0"/>
            </a:endParaRPr>
          </a:p>
          <a:p>
            <a:pPr marL="84138">
              <a:lnSpc>
                <a:spcPts val="1300"/>
              </a:lnSpc>
              <a:spcBef>
                <a:spcPts val="13"/>
              </a:spcBef>
            </a:pPr>
            <a:endParaRPr lang="ru-RU" sz="1300" dirty="0">
              <a:latin typeface="Calibri" pitchFamily="34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Департамент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финансов Новгородской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области  </a:t>
            </a:r>
          </a:p>
          <a:p>
            <a:pPr marL="84138"/>
            <a:r>
              <a:rPr lang="ru-RU" sz="1400" u="sng" dirty="0" err="1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novkfo</a:t>
            </a:r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ru-RU" sz="1400" u="sng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ru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>
              <a:lnSpc>
                <a:spcPts val="850"/>
              </a:lnSpc>
              <a:spcBef>
                <a:spcPts val="25"/>
              </a:spcBef>
            </a:pPr>
            <a:endParaRPr lang="ru-RU" sz="800" dirty="0">
              <a:latin typeface="Calibri" pitchFamily="34" charset="0"/>
            </a:endParaRPr>
          </a:p>
          <a:p>
            <a:pPr marL="841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84138"/>
            <a:r>
              <a:rPr lang="ru-RU" sz="1400" dirty="0">
                <a:latin typeface="Calibri" pitchFamily="34" charset="0"/>
              </a:rPr>
              <a:t>Департамент социальной защиты населения Новгородской области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sockomitet-nov.ru</a:t>
            </a:r>
            <a:endParaRPr lang="ru-RU" sz="1000" dirty="0">
              <a:latin typeface="Calibri" pitchFamily="34" charset="0"/>
            </a:endParaRPr>
          </a:p>
          <a:p>
            <a:pPr marL="84138">
              <a:lnSpc>
                <a:spcPts val="1300"/>
              </a:lnSpc>
            </a:pPr>
            <a:endParaRPr lang="ru-RU" sz="1300" dirty="0">
              <a:latin typeface="Calibri" pitchFamily="34" charset="0"/>
            </a:endParaRPr>
          </a:p>
          <a:p>
            <a:pPr marL="84138"/>
            <a:r>
              <a:rPr lang="ru-RU" sz="1400" dirty="0">
                <a:latin typeface="Calibri" pitchFamily="34" charset="0"/>
                <a:cs typeface="Times New Roman" pitchFamily="18" charset="0"/>
              </a:rPr>
              <a:t>Электронный портал государственных услуг для физических и юридических лиц </a:t>
            </a:r>
            <a:r>
              <a:rPr lang="ru-RU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"/>
              </a:rPr>
              <a:t>www.gosuslugi.ru</a:t>
            </a:r>
            <a:endParaRPr lang="ru-RU" sz="1400" u="sng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Официальный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сайт  Российской Федерации для размещения информации о проведении торгов</a:t>
            </a:r>
          </a:p>
          <a:p>
            <a:pPr marL="84138"/>
            <a:r>
              <a:rPr lang="ru-RU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"/>
              </a:rPr>
              <a:t>www.torgi.gov.ru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>
              <a:lnSpc>
                <a:spcPts val="1200"/>
              </a:lnSpc>
            </a:pPr>
            <a:endParaRPr lang="ru-RU" sz="1200" dirty="0">
              <a:latin typeface="Calibri" pitchFamily="34" charset="0"/>
            </a:endParaRPr>
          </a:p>
          <a:p>
            <a:pPr marL="84138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Новгородская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областная Дума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duma.niac.ru</a:t>
            </a:r>
            <a:endParaRPr lang="ru-RU" sz="700" dirty="0">
              <a:latin typeface="Calibri" pitchFamily="34" charset="0"/>
            </a:endParaRPr>
          </a:p>
          <a:p>
            <a:pPr marL="841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84138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Единый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портал бюджетной системы «Электронный бюджет»</a:t>
            </a:r>
          </a:p>
          <a:p>
            <a:pPr marL="84138"/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"/>
              </a:rPr>
              <a:t>www.bus.gov.ru</a:t>
            </a:r>
            <a:endParaRPr lang="ru-RU" sz="1400" u="sng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endParaRPr lang="ru-RU" sz="1400" u="sng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Официальный сайт Администрации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Любытинского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 муниципального района</a:t>
            </a:r>
          </a:p>
          <a:p>
            <a:pPr marL="84138"/>
            <a:r>
              <a:rPr lang="en-US" sz="1400" u="sng" dirty="0" smtClean="0">
                <a:solidFill>
                  <a:srgbClr val="6600FF"/>
                </a:solidFill>
                <a:latin typeface="Calibri" pitchFamily="34" charset="0"/>
                <a:cs typeface="Times New Roman" pitchFamily="18" charset="0"/>
              </a:rPr>
              <a:t>http</a:t>
            </a:r>
            <a:r>
              <a:rPr lang="en-US" sz="1400" u="sng" dirty="0">
                <a:solidFill>
                  <a:srgbClr val="6600FF"/>
                </a:solidFill>
                <a:latin typeface="Calibri" pitchFamily="34" charset="0"/>
                <a:cs typeface="Times New Roman" pitchFamily="18" charset="0"/>
              </a:rPr>
              <a:t>://</a:t>
            </a:r>
            <a:r>
              <a:rPr lang="en-US" sz="1400" u="sng" dirty="0" smtClean="0">
                <a:solidFill>
                  <a:srgbClr val="6600FF"/>
                </a:solidFill>
                <a:latin typeface="Calibri" pitchFamily="34" charset="0"/>
                <a:cs typeface="Times New Roman" pitchFamily="18" charset="0"/>
              </a:rPr>
              <a:t>lubytino.ru</a:t>
            </a:r>
            <a:endParaRPr lang="ru-RU" sz="1400" u="sng" dirty="0">
              <a:solidFill>
                <a:srgbClr val="6600FF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6325" name="Picture 5" descr="C:\Documents and Settings\sidav_470\Рабочий стол\screen\region.adm.nov.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025" y="720012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6" name="Picture 6" descr="C:\Documents and Settings\sidav_470\Рабочий стол\screen\www.novkfo.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688" y="1438111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7" name="Picture 7" descr="C:\Documents and Settings\sidav_470\Рабочий стол\screen\sockomitet-nov.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6434" y="2143394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8" name="Picture 8" descr="C:\Documents and Settings\sidav_470\Рабочий стол\screen\www.gosuslugi.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5085" y="2862697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9" name="Picture 9" descr="C:\Documents and Settings\sidav_470\Рабочий стол\screen\www.torgi.gov.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8042" y="3654697"/>
            <a:ext cx="1980000" cy="648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0" name="Picture 10" descr="C:\Documents and Settings\sidav_470\Рабочий стол\screen\duma.niac.r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720" y="4302945"/>
            <a:ext cx="1980000" cy="792000"/>
          </a:xfrm>
          <a:prstGeom prst="rect">
            <a:avLst/>
          </a:prstGeom>
          <a:noFill/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1" name="Picture 11" descr="C:\Documents and Settings\sidav_470\Рабочий стол\screen\www.bus.gov.r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5688" y="5085272"/>
            <a:ext cx="1980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179387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Открытые государственные информационные ресурсы</a:t>
            </a:r>
            <a:endParaRPr lang="ru-RU" sz="28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812360" y="6477263"/>
            <a:ext cx="1828800" cy="365125"/>
          </a:xfrm>
        </p:spPr>
        <p:txBody>
          <a:bodyPr/>
          <a:lstStyle/>
          <a:p>
            <a:pPr>
              <a:defRPr/>
            </a:pPr>
            <a:fld id="{FF88C513-26FC-402A-8A46-53CAC832E248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9" y="5877272"/>
            <a:ext cx="1821921" cy="792088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6296" y="6453336"/>
            <a:ext cx="1828800" cy="365125"/>
          </a:xfrm>
        </p:spPr>
        <p:txBody>
          <a:bodyPr/>
          <a:lstStyle/>
          <a:p>
            <a:pPr algn="r">
              <a:defRPr/>
            </a:pPr>
            <a:fld id="{2C19632D-53D9-49A5-8167-9A51481E0BBE}" type="slidenum">
              <a:rPr lang="ru-RU" smtClean="0"/>
              <a:pPr algn="r">
                <a:defRPr/>
              </a:pPr>
              <a:t>31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060848"/>
            <a:ext cx="8352928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Адрес: </a:t>
            </a:r>
            <a:r>
              <a:rPr lang="en-US" sz="2800" b="1" dirty="0" smtClean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2800" i="1" dirty="0" smtClean="0">
                <a:solidFill>
                  <a:srgbClr val="6600FF"/>
                </a:solidFill>
                <a:latin typeface="Century" panose="02040604050505020304" pitchFamily="18" charset="0"/>
                <a:ea typeface="+mj-ea"/>
                <a:cs typeface="+mj-cs"/>
              </a:rPr>
              <a:t>174760 п.Любытино, ул. Советов, д.29 </a:t>
            </a:r>
            <a:endParaRPr lang="ru-RU" sz="2800" i="1" u="sng" dirty="0">
              <a:solidFill>
                <a:srgbClr val="6600FF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5928" y="413048"/>
            <a:ext cx="8352928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Комитет финансов Администрации Любытинского муниципального района</a:t>
            </a:r>
            <a:endParaRPr lang="ru-RU" sz="2800" b="1" u="sng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356992"/>
            <a:ext cx="8352928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Телефон: </a:t>
            </a:r>
            <a:r>
              <a:rPr lang="en-US" sz="2800" b="1" dirty="0" smtClean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                                   </a:t>
            </a:r>
            <a:r>
              <a:rPr lang="ru-RU" sz="2800" i="1" dirty="0" smtClean="0">
                <a:solidFill>
                  <a:srgbClr val="6600FF"/>
                </a:solidFill>
                <a:latin typeface="Century" panose="02040604050505020304" pitchFamily="18" charset="0"/>
                <a:ea typeface="+mj-ea"/>
                <a:cs typeface="+mj-cs"/>
              </a:rPr>
              <a:t>(81668) 61-552</a:t>
            </a:r>
            <a:endParaRPr lang="ru-RU" sz="2800" i="1" u="sng" dirty="0">
              <a:solidFill>
                <a:srgbClr val="6600FF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4581128"/>
            <a:ext cx="8352928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E-mail</a:t>
            </a:r>
            <a:r>
              <a:rPr lang="ru-RU" sz="2800" b="1" dirty="0" smtClean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b="1" dirty="0" smtClean="0">
                <a:solidFill>
                  <a:srgbClr val="6600FF"/>
                </a:solidFill>
                <a:latin typeface="+mj-lt"/>
                <a:ea typeface="+mj-ea"/>
                <a:cs typeface="+mj-cs"/>
              </a:rPr>
              <a:t>                                   </a:t>
            </a:r>
            <a:r>
              <a:rPr lang="en-US" sz="2800" i="1" dirty="0" smtClean="0">
                <a:solidFill>
                  <a:srgbClr val="6600FF"/>
                </a:solidFill>
                <a:latin typeface="Century" panose="02040604050505020304" pitchFamily="18" charset="0"/>
                <a:ea typeface="+mj-ea"/>
                <a:cs typeface="+mj-cs"/>
              </a:rPr>
              <a:t>komfinan@mail.ru</a:t>
            </a:r>
            <a:endParaRPr lang="ru-RU" sz="2800" i="1" u="sng" dirty="0">
              <a:solidFill>
                <a:srgbClr val="6600FF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06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4"/>
          <p:cNvSpPr>
            <a:spLocks noChangeArrowheads="1"/>
          </p:cNvSpPr>
          <p:nvPr/>
        </p:nvSpPr>
        <p:spPr bwMode="auto">
          <a:xfrm>
            <a:off x="176213" y="2803525"/>
            <a:ext cx="3032125" cy="931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513" y="3125788"/>
            <a:ext cx="2293937" cy="2873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b="1" spc="-2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дер</a:t>
            </a:r>
            <a:r>
              <a:rPr b="1" spc="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льн</a:t>
            </a:r>
            <a:r>
              <a:rPr b="1" spc="-1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й б</a:t>
            </a:r>
            <a:r>
              <a:rPr b="1" spc="-105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b="1" spc="-45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ет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483" name="object 6"/>
          <p:cNvSpPr>
            <a:spLocks noChangeArrowheads="1"/>
          </p:cNvSpPr>
          <p:nvPr/>
        </p:nvSpPr>
        <p:spPr bwMode="auto">
          <a:xfrm>
            <a:off x="3284538" y="2803525"/>
            <a:ext cx="2600325" cy="931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object 7"/>
          <p:cNvSpPr txBox="1">
            <a:spLocks noChangeArrowheads="1"/>
          </p:cNvSpPr>
          <p:nvPr/>
        </p:nvSpPr>
        <p:spPr bwMode="auto">
          <a:xfrm>
            <a:off x="3373438" y="2852738"/>
            <a:ext cx="24225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object 8"/>
          <p:cNvSpPr>
            <a:spLocks noChangeArrowheads="1"/>
          </p:cNvSpPr>
          <p:nvPr/>
        </p:nvSpPr>
        <p:spPr bwMode="auto">
          <a:xfrm>
            <a:off x="176213" y="4222750"/>
            <a:ext cx="3032125" cy="12065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object 9"/>
          <p:cNvSpPr txBox="1">
            <a:spLocks noChangeArrowheads="1"/>
          </p:cNvSpPr>
          <p:nvPr/>
        </p:nvSpPr>
        <p:spPr bwMode="auto">
          <a:xfrm>
            <a:off x="360363" y="4408488"/>
            <a:ext cx="26654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-1588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object 10"/>
          <p:cNvSpPr>
            <a:spLocks noChangeArrowheads="1"/>
          </p:cNvSpPr>
          <p:nvPr/>
        </p:nvSpPr>
        <p:spPr bwMode="auto">
          <a:xfrm>
            <a:off x="3284538" y="4222750"/>
            <a:ext cx="2600325" cy="1206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object 11"/>
          <p:cNvSpPr txBox="1">
            <a:spLocks noChangeArrowheads="1"/>
          </p:cNvSpPr>
          <p:nvPr/>
        </p:nvSpPr>
        <p:spPr bwMode="auto">
          <a:xfrm>
            <a:off x="3503613" y="4271963"/>
            <a:ext cx="21605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object 12"/>
          <p:cNvSpPr>
            <a:spLocks noChangeArrowheads="1"/>
          </p:cNvSpPr>
          <p:nvPr/>
        </p:nvSpPr>
        <p:spPr bwMode="auto">
          <a:xfrm>
            <a:off x="5978525" y="4222750"/>
            <a:ext cx="2841625" cy="1206500"/>
          </a:xfrm>
          <a:prstGeom prst="rect">
            <a:avLst/>
          </a:prstGeom>
          <a:solidFill>
            <a:srgbClr val="009A4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0" name="object 13"/>
          <p:cNvSpPr txBox="1">
            <a:spLocks noChangeArrowheads="1"/>
          </p:cNvSpPr>
          <p:nvPr/>
        </p:nvSpPr>
        <p:spPr bwMode="auto">
          <a:xfrm>
            <a:off x="6348413" y="4546600"/>
            <a:ext cx="21050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46113" indent="-633413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object 16"/>
          <p:cNvSpPr>
            <a:spLocks/>
          </p:cNvSpPr>
          <p:nvPr/>
        </p:nvSpPr>
        <p:spPr bwMode="auto">
          <a:xfrm>
            <a:off x="2486818" y="1279525"/>
            <a:ext cx="712788" cy="681037"/>
          </a:xfrm>
          <a:custGeom>
            <a:avLst/>
            <a:gdLst>
              <a:gd name="T0" fmla="*/ 280991 w 563880"/>
              <a:gd name="T1" fmla="*/ 0 h 531876"/>
              <a:gd name="T2" fmla="*/ 235413 w 563880"/>
              <a:gd name="T3" fmla="*/ 3482 h 531876"/>
              <a:gd name="T4" fmla="*/ 192180 w 563880"/>
              <a:gd name="T5" fmla="*/ 13551 h 531876"/>
              <a:gd name="T6" fmla="*/ 151862 w 563880"/>
              <a:gd name="T7" fmla="*/ 29671 h 531876"/>
              <a:gd name="T8" fmla="*/ 115043 w 563880"/>
              <a:gd name="T9" fmla="*/ 51292 h 531876"/>
              <a:gd name="T10" fmla="*/ 82305 w 563880"/>
              <a:gd name="T11" fmla="*/ 77860 h 531876"/>
              <a:gd name="T12" fmla="*/ 54214 w 563880"/>
              <a:gd name="T13" fmla="*/ 108827 h 531876"/>
              <a:gd name="T14" fmla="*/ 31363 w 563880"/>
              <a:gd name="T15" fmla="*/ 143649 h 531876"/>
              <a:gd name="T16" fmla="*/ 14326 w 563880"/>
              <a:gd name="T17" fmla="*/ 181772 h 531876"/>
              <a:gd name="T18" fmla="*/ 3678 w 563880"/>
              <a:gd name="T19" fmla="*/ 222654 h 531876"/>
              <a:gd name="T20" fmla="*/ 0 w 563880"/>
              <a:gd name="T21" fmla="*/ 265746 h 531876"/>
              <a:gd name="T22" fmla="*/ 928 w 563880"/>
              <a:gd name="T23" fmla="*/ 287530 h 531876"/>
              <a:gd name="T24" fmla="*/ 8164 w 563880"/>
              <a:gd name="T25" fmla="*/ 329585 h 531876"/>
              <a:gd name="T26" fmla="*/ 22085 w 563880"/>
              <a:gd name="T27" fmla="*/ 369162 h 531876"/>
              <a:gd name="T28" fmla="*/ 42099 w 563880"/>
              <a:gd name="T29" fmla="*/ 405701 h 531876"/>
              <a:gd name="T30" fmla="*/ 67643 w 563880"/>
              <a:gd name="T31" fmla="*/ 438664 h 531876"/>
              <a:gd name="T32" fmla="*/ 98130 w 563880"/>
              <a:gd name="T33" fmla="*/ 467503 h 531876"/>
              <a:gd name="T34" fmla="*/ 132980 w 563880"/>
              <a:gd name="T35" fmla="*/ 491663 h 531876"/>
              <a:gd name="T36" fmla="*/ 171618 w 563880"/>
              <a:gd name="T37" fmla="*/ 510596 h 531876"/>
              <a:gd name="T38" fmla="*/ 213469 w 563880"/>
              <a:gd name="T39" fmla="*/ 523765 h 531876"/>
              <a:gd name="T40" fmla="*/ 257946 w 563880"/>
              <a:gd name="T41" fmla="*/ 530609 h 531876"/>
              <a:gd name="T42" fmla="*/ 280991 w 563880"/>
              <a:gd name="T43" fmla="*/ 531492 h 531876"/>
              <a:gd name="T44" fmla="*/ 304035 w 563880"/>
              <a:gd name="T45" fmla="*/ 530609 h 531876"/>
              <a:gd name="T46" fmla="*/ 348512 w 563880"/>
              <a:gd name="T47" fmla="*/ 523765 h 531876"/>
              <a:gd name="T48" fmla="*/ 390359 w 563880"/>
              <a:gd name="T49" fmla="*/ 510596 h 531876"/>
              <a:gd name="T50" fmla="*/ 428998 w 563880"/>
              <a:gd name="T51" fmla="*/ 491663 h 531876"/>
              <a:gd name="T52" fmla="*/ 463851 w 563880"/>
              <a:gd name="T53" fmla="*/ 467503 h 531876"/>
              <a:gd name="T54" fmla="*/ 494337 w 563880"/>
              <a:gd name="T55" fmla="*/ 438664 h 531876"/>
              <a:gd name="T56" fmla="*/ 519878 w 563880"/>
              <a:gd name="T57" fmla="*/ 405701 h 531876"/>
              <a:gd name="T58" fmla="*/ 539897 w 563880"/>
              <a:gd name="T59" fmla="*/ 369162 h 531876"/>
              <a:gd name="T60" fmla="*/ 553813 w 563880"/>
              <a:gd name="T61" fmla="*/ 329585 h 531876"/>
              <a:gd name="T62" fmla="*/ 561049 w 563880"/>
              <a:gd name="T63" fmla="*/ 287530 h 531876"/>
              <a:gd name="T64" fmla="*/ 561981 w 563880"/>
              <a:gd name="T65" fmla="*/ 265746 h 531876"/>
              <a:gd name="T66" fmla="*/ 561049 w 563880"/>
              <a:gd name="T67" fmla="*/ 243961 h 531876"/>
              <a:gd name="T68" fmla="*/ 553813 w 563880"/>
              <a:gd name="T69" fmla="*/ 201906 h 531876"/>
              <a:gd name="T70" fmla="*/ 539897 w 563880"/>
              <a:gd name="T71" fmla="*/ 162328 h 531876"/>
              <a:gd name="T72" fmla="*/ 519878 w 563880"/>
              <a:gd name="T73" fmla="*/ 125790 h 531876"/>
              <a:gd name="T74" fmla="*/ 494337 w 563880"/>
              <a:gd name="T75" fmla="*/ 92827 h 531876"/>
              <a:gd name="T76" fmla="*/ 463851 w 563880"/>
              <a:gd name="T77" fmla="*/ 63988 h 531876"/>
              <a:gd name="T78" fmla="*/ 428998 w 563880"/>
              <a:gd name="T79" fmla="*/ 39828 h 531876"/>
              <a:gd name="T80" fmla="*/ 390359 w 563880"/>
              <a:gd name="T81" fmla="*/ 20889 h 531876"/>
              <a:gd name="T82" fmla="*/ 348512 w 563880"/>
              <a:gd name="T83" fmla="*/ 7726 h 531876"/>
              <a:gd name="T84" fmla="*/ 304035 w 563880"/>
              <a:gd name="T85" fmla="*/ 882 h 531876"/>
              <a:gd name="T86" fmla="*/ 280991 w 563880"/>
              <a:gd name="T87" fmla="*/ 0 h 5318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3880"/>
              <a:gd name="T133" fmla="*/ 0 h 531876"/>
              <a:gd name="T134" fmla="*/ 563880 w 563880"/>
              <a:gd name="T135" fmla="*/ 531876 h 5318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2" name="object 17"/>
          <p:cNvSpPr txBox="1">
            <a:spLocks noChangeArrowheads="1"/>
          </p:cNvSpPr>
          <p:nvPr/>
        </p:nvSpPr>
        <p:spPr bwMode="auto">
          <a:xfrm>
            <a:off x="2711450" y="1400175"/>
            <a:ext cx="263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3200" b="1" dirty="0">
                <a:solidFill>
                  <a:srgbClr val="404040"/>
                </a:solidFill>
                <a:cs typeface="Arial" charset="0"/>
              </a:rPr>
              <a:t>=</a:t>
            </a:r>
            <a:endParaRPr lang="ru-RU" sz="3200" dirty="0">
              <a:cs typeface="Arial" charset="0"/>
            </a:endParaRPr>
          </a:p>
        </p:txBody>
      </p:sp>
      <p:sp>
        <p:nvSpPr>
          <p:cNvPr id="20493" name="object 18"/>
          <p:cNvSpPr>
            <a:spLocks noChangeArrowheads="1"/>
          </p:cNvSpPr>
          <p:nvPr/>
        </p:nvSpPr>
        <p:spPr bwMode="auto">
          <a:xfrm>
            <a:off x="3284538" y="1077913"/>
            <a:ext cx="2600325" cy="11414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4" name="object 19"/>
          <p:cNvSpPr txBox="1">
            <a:spLocks noChangeArrowheads="1"/>
          </p:cNvSpPr>
          <p:nvPr/>
        </p:nvSpPr>
        <p:spPr bwMode="auto">
          <a:xfrm>
            <a:off x="3489325" y="1228725"/>
            <a:ext cx="21907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object 20"/>
          <p:cNvSpPr>
            <a:spLocks/>
          </p:cNvSpPr>
          <p:nvPr/>
        </p:nvSpPr>
        <p:spPr bwMode="auto">
          <a:xfrm>
            <a:off x="6656388" y="1081088"/>
            <a:ext cx="2162175" cy="1133475"/>
          </a:xfrm>
          <a:custGeom>
            <a:avLst/>
            <a:gdLst>
              <a:gd name="T0" fmla="*/ 0 w 2161031"/>
              <a:gd name="T1" fmla="*/ 1131577 h 1133855"/>
              <a:gd name="T2" fmla="*/ 2167906 w 2161031"/>
              <a:gd name="T3" fmla="*/ 1131577 h 1133855"/>
              <a:gd name="T4" fmla="*/ 2167906 w 2161031"/>
              <a:gd name="T5" fmla="*/ 0 h 1133855"/>
              <a:gd name="T6" fmla="*/ 0 w 2161031"/>
              <a:gd name="T7" fmla="*/ 0 h 1133855"/>
              <a:gd name="T8" fmla="*/ 0 w 2161031"/>
              <a:gd name="T9" fmla="*/ 1131577 h 1133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1031"/>
              <a:gd name="T16" fmla="*/ 0 h 1133855"/>
              <a:gd name="T17" fmla="*/ 2161031 w 2161031"/>
              <a:gd name="T18" fmla="*/ 1133855 h 1133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6600FF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6" name="object 21"/>
          <p:cNvSpPr txBox="1">
            <a:spLocks noChangeArrowheads="1"/>
          </p:cNvSpPr>
          <p:nvPr/>
        </p:nvSpPr>
        <p:spPr bwMode="auto">
          <a:xfrm>
            <a:off x="6943725" y="1154113"/>
            <a:ext cx="15890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object 22"/>
          <p:cNvSpPr>
            <a:spLocks/>
          </p:cNvSpPr>
          <p:nvPr/>
        </p:nvSpPr>
        <p:spPr bwMode="auto">
          <a:xfrm>
            <a:off x="5909338" y="1258093"/>
            <a:ext cx="687388" cy="723900"/>
          </a:xfrm>
          <a:custGeom>
            <a:avLst/>
            <a:gdLst>
              <a:gd name="T0" fmla="*/ 289559 w 577596"/>
              <a:gd name="T1" fmla="*/ 0 h 574548"/>
              <a:gd name="T2" fmla="*/ 242588 w 577596"/>
              <a:gd name="T3" fmla="*/ 3766 h 574548"/>
              <a:gd name="T4" fmla="*/ 198032 w 577596"/>
              <a:gd name="T5" fmla="*/ 14666 h 574548"/>
              <a:gd name="T6" fmla="*/ 156486 w 577596"/>
              <a:gd name="T7" fmla="*/ 32113 h 574548"/>
              <a:gd name="T8" fmla="*/ 118543 w 577596"/>
              <a:gd name="T9" fmla="*/ 55509 h 574548"/>
              <a:gd name="T10" fmla="*/ 84804 w 577596"/>
              <a:gd name="T11" fmla="*/ 84267 h 574548"/>
              <a:gd name="T12" fmla="*/ 55866 w 577596"/>
              <a:gd name="T13" fmla="*/ 117784 h 574548"/>
              <a:gd name="T14" fmla="*/ 32316 w 577596"/>
              <a:gd name="T15" fmla="*/ 155474 h 574548"/>
              <a:gd name="T16" fmla="*/ 14757 w 577596"/>
              <a:gd name="T17" fmla="*/ 196744 h 574548"/>
              <a:gd name="T18" fmla="*/ 3791 w 577596"/>
              <a:gd name="T19" fmla="*/ 241002 h 574548"/>
              <a:gd name="T20" fmla="*/ 0 w 577596"/>
              <a:gd name="T21" fmla="*/ 287657 h 574548"/>
              <a:gd name="T22" fmla="*/ 957 w 577596"/>
              <a:gd name="T23" fmla="*/ 311244 h 574548"/>
              <a:gd name="T24" fmla="*/ 8416 w 577596"/>
              <a:gd name="T25" fmla="*/ 356772 h 574548"/>
              <a:gd name="T26" fmla="*/ 22753 w 577596"/>
              <a:gd name="T27" fmla="*/ 399607 h 574548"/>
              <a:gd name="T28" fmla="*/ 43379 w 577596"/>
              <a:gd name="T29" fmla="*/ 439164 h 574548"/>
              <a:gd name="T30" fmla="*/ 69700 w 577596"/>
              <a:gd name="T31" fmla="*/ 474844 h 574548"/>
              <a:gd name="T32" fmla="*/ 101109 w 577596"/>
              <a:gd name="T33" fmla="*/ 506056 h 574548"/>
              <a:gd name="T34" fmla="*/ 137025 w 577596"/>
              <a:gd name="T35" fmla="*/ 532207 h 574548"/>
              <a:gd name="T36" fmla="*/ 176847 w 577596"/>
              <a:gd name="T37" fmla="*/ 552699 h 574548"/>
              <a:gd name="T38" fmla="*/ 219972 w 577596"/>
              <a:gd name="T39" fmla="*/ 566947 h 574548"/>
              <a:gd name="T40" fmla="*/ 265812 w 577596"/>
              <a:gd name="T41" fmla="*/ 574357 h 574548"/>
              <a:gd name="T42" fmla="*/ 289559 w 577596"/>
              <a:gd name="T43" fmla="*/ 575310 h 574548"/>
              <a:gd name="T44" fmla="*/ 313311 w 577596"/>
              <a:gd name="T45" fmla="*/ 574357 h 574548"/>
              <a:gd name="T46" fmla="*/ 359150 w 577596"/>
              <a:gd name="T47" fmla="*/ 566947 h 574548"/>
              <a:gd name="T48" fmla="*/ 402276 w 577596"/>
              <a:gd name="T49" fmla="*/ 552699 h 574548"/>
              <a:gd name="T50" fmla="*/ 442094 w 577596"/>
              <a:gd name="T51" fmla="*/ 532207 h 574548"/>
              <a:gd name="T52" fmla="*/ 478010 w 577596"/>
              <a:gd name="T53" fmla="*/ 506056 h 574548"/>
              <a:gd name="T54" fmla="*/ 509423 w 577596"/>
              <a:gd name="T55" fmla="*/ 474844 h 574548"/>
              <a:gd name="T56" fmla="*/ 535741 w 577596"/>
              <a:gd name="T57" fmla="*/ 439164 h 574548"/>
              <a:gd name="T58" fmla="*/ 556367 w 577596"/>
              <a:gd name="T59" fmla="*/ 399607 h 574548"/>
              <a:gd name="T60" fmla="*/ 570707 w 577596"/>
              <a:gd name="T61" fmla="*/ 356772 h 574548"/>
              <a:gd name="T62" fmla="*/ 578162 w 577596"/>
              <a:gd name="T63" fmla="*/ 311244 h 574548"/>
              <a:gd name="T64" fmla="*/ 579120 w 577596"/>
              <a:gd name="T65" fmla="*/ 287657 h 574548"/>
              <a:gd name="T66" fmla="*/ 578162 w 577596"/>
              <a:gd name="T67" fmla="*/ 264065 h 574548"/>
              <a:gd name="T68" fmla="*/ 570707 w 577596"/>
              <a:gd name="T69" fmla="*/ 218537 h 574548"/>
              <a:gd name="T70" fmla="*/ 556367 w 577596"/>
              <a:gd name="T71" fmla="*/ 175702 h 574548"/>
              <a:gd name="T72" fmla="*/ 535741 w 577596"/>
              <a:gd name="T73" fmla="*/ 136145 h 574548"/>
              <a:gd name="T74" fmla="*/ 509423 w 577596"/>
              <a:gd name="T75" fmla="*/ 100465 h 574548"/>
              <a:gd name="T76" fmla="*/ 478010 w 577596"/>
              <a:gd name="T77" fmla="*/ 69253 h 574548"/>
              <a:gd name="T78" fmla="*/ 442094 w 577596"/>
              <a:gd name="T79" fmla="*/ 43108 h 574548"/>
              <a:gd name="T80" fmla="*/ 402276 w 577596"/>
              <a:gd name="T81" fmla="*/ 22610 h 574548"/>
              <a:gd name="T82" fmla="*/ 359150 w 577596"/>
              <a:gd name="T83" fmla="*/ 8362 h 574548"/>
              <a:gd name="T84" fmla="*/ 313311 w 577596"/>
              <a:gd name="T85" fmla="*/ 952 h 574548"/>
              <a:gd name="T86" fmla="*/ 289559 w 577596"/>
              <a:gd name="T87" fmla="*/ 0 h 5745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7596"/>
              <a:gd name="T133" fmla="*/ 0 h 574548"/>
              <a:gd name="T134" fmla="*/ 577596 w 577596"/>
              <a:gd name="T135" fmla="*/ 574548 h 5745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8" name="object 23"/>
          <p:cNvSpPr txBox="1">
            <a:spLocks noChangeArrowheads="1"/>
          </p:cNvSpPr>
          <p:nvPr/>
        </p:nvSpPr>
        <p:spPr bwMode="auto">
          <a:xfrm>
            <a:off x="6159500" y="1371600"/>
            <a:ext cx="263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3200" b="1" dirty="0">
                <a:solidFill>
                  <a:srgbClr val="404040"/>
                </a:solidFill>
                <a:cs typeface="Arial" charset="0"/>
              </a:rPr>
              <a:t>+</a:t>
            </a:r>
            <a:endParaRPr lang="ru-RU" sz="3200" dirty="0">
              <a:cs typeface="Arial" charset="0"/>
            </a:endParaRPr>
          </a:p>
        </p:txBody>
      </p:sp>
      <p:sp>
        <p:nvSpPr>
          <p:cNvPr id="20499" name="object 24"/>
          <p:cNvSpPr>
            <a:spLocks noChangeArrowheads="1"/>
          </p:cNvSpPr>
          <p:nvPr/>
        </p:nvSpPr>
        <p:spPr bwMode="auto">
          <a:xfrm>
            <a:off x="176213" y="1077913"/>
            <a:ext cx="2262187" cy="11414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00" name="object 25"/>
          <p:cNvSpPr txBox="1">
            <a:spLocks noChangeArrowheads="1"/>
          </p:cNvSpPr>
          <p:nvPr/>
        </p:nvSpPr>
        <p:spPr bwMode="auto">
          <a:xfrm>
            <a:off x="268288" y="1147763"/>
            <a:ext cx="20796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3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или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13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«бюджет расширенного правительства»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13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(аналитическая категория)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350" y="2309813"/>
            <a:ext cx="3638550" cy="1952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1200" i="1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sz="1200" i="1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з</a:t>
            </a:r>
            <a:r>
              <a:rPr sz="1200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200" i="1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ойного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ч</a:t>
            </a:r>
            <a:r>
              <a:rPr sz="1200" i="1" spc="-15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spc="5" dirty="0" err="1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»</a:t>
            </a:r>
            <a:r>
              <a:rPr sz="1200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sz="1200" i="1" spc="-30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spc="-15" dirty="0" err="1">
                <a:solidFill>
                  <a:srgbClr val="404040"/>
                </a:solidFill>
                <a:latin typeface="Times New Roman"/>
                <a:cs typeface="Times New Roman"/>
              </a:rPr>
              <a:t>ж</a:t>
            </a:r>
            <a:r>
              <a:rPr sz="1200" i="1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юд</a:t>
            </a:r>
            <a:r>
              <a:rPr sz="1200" i="1" spc="-15" dirty="0" err="1">
                <a:solidFill>
                  <a:srgbClr val="404040"/>
                </a:solidFill>
                <a:latin typeface="Times New Roman"/>
                <a:cs typeface="Times New Roman"/>
              </a:rPr>
              <a:t>ж</a:t>
            </a:r>
            <a:r>
              <a:rPr sz="1200" i="1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тных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тран</a:t>
            </a:r>
            <a:r>
              <a:rPr sz="1200" i="1" spc="-30" dirty="0" err="1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sz="1200" i="1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spc="-15" dirty="0" err="1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то</a:t>
            </a:r>
            <a:r>
              <a:rPr sz="1200" i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0502" name="object 27"/>
          <p:cNvSpPr>
            <a:spLocks/>
          </p:cNvSpPr>
          <p:nvPr/>
        </p:nvSpPr>
        <p:spPr bwMode="auto">
          <a:xfrm>
            <a:off x="2995613" y="5427663"/>
            <a:ext cx="1568450" cy="666750"/>
          </a:xfrm>
          <a:custGeom>
            <a:avLst/>
            <a:gdLst>
              <a:gd name="T0" fmla="*/ 1467279 w 1568577"/>
              <a:gd name="T1" fmla="*/ 308935 h 666457"/>
              <a:gd name="T2" fmla="*/ 14099 w 1568577"/>
              <a:gd name="T3" fmla="*/ 311456 h 666457"/>
              <a:gd name="T4" fmla="*/ 3925 w 1568577"/>
              <a:gd name="T5" fmla="*/ 320591 h 666457"/>
              <a:gd name="T6" fmla="*/ 0 w 1568577"/>
              <a:gd name="T7" fmla="*/ 334103 h 666457"/>
              <a:gd name="T8" fmla="*/ 0 w 1568577"/>
              <a:gd name="T9" fmla="*/ 668217 h 666457"/>
              <a:gd name="T10" fmla="*/ 50268 w 1568577"/>
              <a:gd name="T11" fmla="*/ 668217 h 666457"/>
              <a:gd name="T12" fmla="*/ 50268 w 1568577"/>
              <a:gd name="T13" fmla="*/ 359316 h 666457"/>
              <a:gd name="T14" fmla="*/ 25134 w 1568577"/>
              <a:gd name="T15" fmla="*/ 359316 h 666457"/>
              <a:gd name="T16" fmla="*/ 50268 w 1568577"/>
              <a:gd name="T17" fmla="*/ 334103 h 666457"/>
              <a:gd name="T18" fmla="*/ 1467279 w 1568577"/>
              <a:gd name="T19" fmla="*/ 334103 h 666457"/>
              <a:gd name="T20" fmla="*/ 1467279 w 1568577"/>
              <a:gd name="T21" fmla="*/ 308935 h 666457"/>
              <a:gd name="T22" fmla="*/ 50268 w 1568577"/>
              <a:gd name="T23" fmla="*/ 334103 h 666457"/>
              <a:gd name="T24" fmla="*/ 25134 w 1568577"/>
              <a:gd name="T25" fmla="*/ 359316 h 666457"/>
              <a:gd name="T26" fmla="*/ 50268 w 1568577"/>
              <a:gd name="T27" fmla="*/ 359273 h 666457"/>
              <a:gd name="T28" fmla="*/ 50268 w 1568577"/>
              <a:gd name="T29" fmla="*/ 334103 h 666457"/>
              <a:gd name="T30" fmla="*/ 50268 w 1568577"/>
              <a:gd name="T31" fmla="*/ 359273 h 666457"/>
              <a:gd name="T32" fmla="*/ 25134 w 1568577"/>
              <a:gd name="T33" fmla="*/ 359316 h 666457"/>
              <a:gd name="T34" fmla="*/ 50268 w 1568577"/>
              <a:gd name="T35" fmla="*/ 359316 h 666457"/>
              <a:gd name="T36" fmla="*/ 1517547 w 1568577"/>
              <a:gd name="T37" fmla="*/ 308891 h 666457"/>
              <a:gd name="T38" fmla="*/ 1492413 w 1568577"/>
              <a:gd name="T39" fmla="*/ 308891 h 666457"/>
              <a:gd name="T40" fmla="*/ 1467279 w 1568577"/>
              <a:gd name="T41" fmla="*/ 334103 h 666457"/>
              <a:gd name="T42" fmla="*/ 50268 w 1568577"/>
              <a:gd name="T43" fmla="*/ 334103 h 666457"/>
              <a:gd name="T44" fmla="*/ 50268 w 1568577"/>
              <a:gd name="T45" fmla="*/ 359273 h 666457"/>
              <a:gd name="T46" fmla="*/ 1503502 w 1568577"/>
              <a:gd name="T47" fmla="*/ 356753 h 666457"/>
              <a:gd name="T48" fmla="*/ 1513652 w 1568577"/>
              <a:gd name="T49" fmla="*/ 347621 h 666457"/>
              <a:gd name="T50" fmla="*/ 1517547 w 1568577"/>
              <a:gd name="T51" fmla="*/ 334103 h 666457"/>
              <a:gd name="T52" fmla="*/ 1517547 w 1568577"/>
              <a:gd name="T53" fmla="*/ 308891 h 666457"/>
              <a:gd name="T54" fmla="*/ 1492413 w 1568577"/>
              <a:gd name="T55" fmla="*/ 308891 h 666457"/>
              <a:gd name="T56" fmla="*/ 1467279 w 1568577"/>
              <a:gd name="T57" fmla="*/ 308935 h 666457"/>
              <a:gd name="T58" fmla="*/ 1467279 w 1568577"/>
              <a:gd name="T59" fmla="*/ 334103 h 666457"/>
              <a:gd name="T60" fmla="*/ 1492413 w 1568577"/>
              <a:gd name="T61" fmla="*/ 308891 h 666457"/>
              <a:gd name="T62" fmla="*/ 1492413 w 1568577"/>
              <a:gd name="T63" fmla="*/ 100848 h 666457"/>
              <a:gd name="T64" fmla="*/ 1467279 w 1568577"/>
              <a:gd name="T65" fmla="*/ 117660 h 666457"/>
              <a:gd name="T66" fmla="*/ 1467279 w 1568577"/>
              <a:gd name="T67" fmla="*/ 308935 h 666457"/>
              <a:gd name="T68" fmla="*/ 1517547 w 1568577"/>
              <a:gd name="T69" fmla="*/ 308891 h 666457"/>
              <a:gd name="T70" fmla="*/ 1517547 w 1568577"/>
              <a:gd name="T71" fmla="*/ 117660 h 666457"/>
              <a:gd name="T72" fmla="*/ 1492413 w 1568577"/>
              <a:gd name="T73" fmla="*/ 100848 h 666457"/>
              <a:gd name="T74" fmla="*/ 1492413 w 1568577"/>
              <a:gd name="T75" fmla="*/ 0 h 666457"/>
              <a:gd name="T76" fmla="*/ 1417011 w 1568577"/>
              <a:gd name="T77" fmla="*/ 151272 h 666457"/>
              <a:gd name="T78" fmla="*/ 1467279 w 1568577"/>
              <a:gd name="T79" fmla="*/ 117660 h 666457"/>
              <a:gd name="T80" fmla="*/ 1467279 w 1568577"/>
              <a:gd name="T81" fmla="*/ 100848 h 666457"/>
              <a:gd name="T82" fmla="*/ 1542681 w 1568577"/>
              <a:gd name="T83" fmla="*/ 100848 h 666457"/>
              <a:gd name="T84" fmla="*/ 1492413 w 1568577"/>
              <a:gd name="T85" fmla="*/ 0 h 666457"/>
              <a:gd name="T86" fmla="*/ 1542681 w 1568577"/>
              <a:gd name="T87" fmla="*/ 100848 h 666457"/>
              <a:gd name="T88" fmla="*/ 1517547 w 1568577"/>
              <a:gd name="T89" fmla="*/ 100848 h 666457"/>
              <a:gd name="T90" fmla="*/ 1517547 w 1568577"/>
              <a:gd name="T91" fmla="*/ 117660 h 666457"/>
              <a:gd name="T92" fmla="*/ 1567815 w 1568577"/>
              <a:gd name="T93" fmla="*/ 151272 h 666457"/>
              <a:gd name="T94" fmla="*/ 1542681 w 1568577"/>
              <a:gd name="T95" fmla="*/ 100848 h 666457"/>
              <a:gd name="T96" fmla="*/ 1492413 w 1568577"/>
              <a:gd name="T97" fmla="*/ 100848 h 666457"/>
              <a:gd name="T98" fmla="*/ 1467279 w 1568577"/>
              <a:gd name="T99" fmla="*/ 100848 h 666457"/>
              <a:gd name="T100" fmla="*/ 1467279 w 1568577"/>
              <a:gd name="T101" fmla="*/ 117660 h 666457"/>
              <a:gd name="T102" fmla="*/ 1492413 w 1568577"/>
              <a:gd name="T103" fmla="*/ 100848 h 666457"/>
              <a:gd name="T104" fmla="*/ 1517547 w 1568577"/>
              <a:gd name="T105" fmla="*/ 100848 h 666457"/>
              <a:gd name="T106" fmla="*/ 1492413 w 1568577"/>
              <a:gd name="T107" fmla="*/ 100848 h 666457"/>
              <a:gd name="T108" fmla="*/ 1517547 w 1568577"/>
              <a:gd name="T109" fmla="*/ 117660 h 666457"/>
              <a:gd name="T110" fmla="*/ 1517547 w 1568577"/>
              <a:gd name="T111" fmla="*/ 100848 h 6664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68577"/>
              <a:gd name="T169" fmla="*/ 0 h 666457"/>
              <a:gd name="T170" fmla="*/ 1568577 w 1568577"/>
              <a:gd name="T171" fmla="*/ 666457 h 6664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009A4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3" name="object 28"/>
          <p:cNvSpPr>
            <a:spLocks/>
          </p:cNvSpPr>
          <p:nvPr/>
        </p:nvSpPr>
        <p:spPr bwMode="auto">
          <a:xfrm>
            <a:off x="4603750" y="5427663"/>
            <a:ext cx="1565275" cy="666750"/>
          </a:xfrm>
          <a:custGeom>
            <a:avLst/>
            <a:gdLst>
              <a:gd name="T0" fmla="*/ 1516816 w 1564894"/>
              <a:gd name="T1" fmla="*/ 359273 h 666457"/>
              <a:gd name="T2" fmla="*/ 1516816 w 1564894"/>
              <a:gd name="T3" fmla="*/ 668217 h 666457"/>
              <a:gd name="T4" fmla="*/ 1567180 w 1564894"/>
              <a:gd name="T5" fmla="*/ 668217 h 666457"/>
              <a:gd name="T6" fmla="*/ 1567180 w 1564894"/>
              <a:gd name="T7" fmla="*/ 359316 h 666457"/>
              <a:gd name="T8" fmla="*/ 1541998 w 1564894"/>
              <a:gd name="T9" fmla="*/ 359316 h 666457"/>
              <a:gd name="T10" fmla="*/ 1516816 w 1564894"/>
              <a:gd name="T11" fmla="*/ 359273 h 666457"/>
              <a:gd name="T12" fmla="*/ 1516816 w 1564894"/>
              <a:gd name="T13" fmla="*/ 334103 h 666457"/>
              <a:gd name="T14" fmla="*/ 1516816 w 1564894"/>
              <a:gd name="T15" fmla="*/ 359273 h 666457"/>
              <a:gd name="T16" fmla="*/ 1541998 w 1564894"/>
              <a:gd name="T17" fmla="*/ 359316 h 666457"/>
              <a:gd name="T18" fmla="*/ 1516816 w 1564894"/>
              <a:gd name="T19" fmla="*/ 334103 h 666457"/>
              <a:gd name="T20" fmla="*/ 100731 w 1564894"/>
              <a:gd name="T21" fmla="*/ 308935 h 666457"/>
              <a:gd name="T22" fmla="*/ 100731 w 1564894"/>
              <a:gd name="T23" fmla="*/ 334103 h 666457"/>
              <a:gd name="T24" fmla="*/ 1516816 w 1564894"/>
              <a:gd name="T25" fmla="*/ 334103 h 666457"/>
              <a:gd name="T26" fmla="*/ 1541998 w 1564894"/>
              <a:gd name="T27" fmla="*/ 359316 h 666457"/>
              <a:gd name="T28" fmla="*/ 1567180 w 1564894"/>
              <a:gd name="T29" fmla="*/ 359316 h 666457"/>
              <a:gd name="T30" fmla="*/ 1567180 w 1564894"/>
              <a:gd name="T31" fmla="*/ 334103 h 666457"/>
              <a:gd name="T32" fmla="*/ 1563280 w 1564894"/>
              <a:gd name="T33" fmla="*/ 320591 h 666457"/>
              <a:gd name="T34" fmla="*/ 1553111 w 1564894"/>
              <a:gd name="T35" fmla="*/ 311456 h 666457"/>
              <a:gd name="T36" fmla="*/ 100731 w 1564894"/>
              <a:gd name="T37" fmla="*/ 308935 h 666457"/>
              <a:gd name="T38" fmla="*/ 75545 w 1564894"/>
              <a:gd name="T39" fmla="*/ 100848 h 666457"/>
              <a:gd name="T40" fmla="*/ 50364 w 1564894"/>
              <a:gd name="T41" fmla="*/ 117660 h 666457"/>
              <a:gd name="T42" fmla="*/ 50364 w 1564894"/>
              <a:gd name="T43" fmla="*/ 334103 h 666457"/>
              <a:gd name="T44" fmla="*/ 54295 w 1564894"/>
              <a:gd name="T45" fmla="*/ 347621 h 666457"/>
              <a:gd name="T46" fmla="*/ 64493 w 1564894"/>
              <a:gd name="T47" fmla="*/ 356753 h 666457"/>
              <a:gd name="T48" fmla="*/ 1516816 w 1564894"/>
              <a:gd name="T49" fmla="*/ 359273 h 666457"/>
              <a:gd name="T50" fmla="*/ 1516816 w 1564894"/>
              <a:gd name="T51" fmla="*/ 334103 h 666457"/>
              <a:gd name="T52" fmla="*/ 100731 w 1564894"/>
              <a:gd name="T53" fmla="*/ 334103 h 666457"/>
              <a:gd name="T54" fmla="*/ 75545 w 1564894"/>
              <a:gd name="T55" fmla="*/ 308891 h 666457"/>
              <a:gd name="T56" fmla="*/ 100731 w 1564894"/>
              <a:gd name="T57" fmla="*/ 308891 h 666457"/>
              <a:gd name="T58" fmla="*/ 100731 w 1564894"/>
              <a:gd name="T59" fmla="*/ 117660 h 666457"/>
              <a:gd name="T60" fmla="*/ 75545 w 1564894"/>
              <a:gd name="T61" fmla="*/ 100848 h 666457"/>
              <a:gd name="T62" fmla="*/ 75545 w 1564894"/>
              <a:gd name="T63" fmla="*/ 308891 h 666457"/>
              <a:gd name="T64" fmla="*/ 100731 w 1564894"/>
              <a:gd name="T65" fmla="*/ 334103 h 666457"/>
              <a:gd name="T66" fmla="*/ 100731 w 1564894"/>
              <a:gd name="T67" fmla="*/ 308935 h 666457"/>
              <a:gd name="T68" fmla="*/ 75545 w 1564894"/>
              <a:gd name="T69" fmla="*/ 308891 h 666457"/>
              <a:gd name="T70" fmla="*/ 100731 w 1564894"/>
              <a:gd name="T71" fmla="*/ 308891 h 666457"/>
              <a:gd name="T72" fmla="*/ 75545 w 1564894"/>
              <a:gd name="T73" fmla="*/ 308891 h 666457"/>
              <a:gd name="T74" fmla="*/ 100731 w 1564894"/>
              <a:gd name="T75" fmla="*/ 308935 h 666457"/>
              <a:gd name="T76" fmla="*/ 75545 w 1564894"/>
              <a:gd name="T77" fmla="*/ 0 h 666457"/>
              <a:gd name="T78" fmla="*/ 0 w 1564894"/>
              <a:gd name="T79" fmla="*/ 151272 h 666457"/>
              <a:gd name="T80" fmla="*/ 50363 w 1564894"/>
              <a:gd name="T81" fmla="*/ 117660 h 666457"/>
              <a:gd name="T82" fmla="*/ 50364 w 1564894"/>
              <a:gd name="T83" fmla="*/ 100848 h 666457"/>
              <a:gd name="T84" fmla="*/ 125915 w 1564894"/>
              <a:gd name="T85" fmla="*/ 100848 h 666457"/>
              <a:gd name="T86" fmla="*/ 75545 w 1564894"/>
              <a:gd name="T87" fmla="*/ 0 h 666457"/>
              <a:gd name="T88" fmla="*/ 125915 w 1564894"/>
              <a:gd name="T89" fmla="*/ 100848 h 666457"/>
              <a:gd name="T90" fmla="*/ 100731 w 1564894"/>
              <a:gd name="T91" fmla="*/ 100848 h 666457"/>
              <a:gd name="T92" fmla="*/ 100731 w 1564894"/>
              <a:gd name="T93" fmla="*/ 117660 h 666457"/>
              <a:gd name="T94" fmla="*/ 151097 w 1564894"/>
              <a:gd name="T95" fmla="*/ 151272 h 666457"/>
              <a:gd name="T96" fmla="*/ 125915 w 1564894"/>
              <a:gd name="T97" fmla="*/ 100848 h 666457"/>
              <a:gd name="T98" fmla="*/ 75545 w 1564894"/>
              <a:gd name="T99" fmla="*/ 100848 h 666457"/>
              <a:gd name="T100" fmla="*/ 50364 w 1564894"/>
              <a:gd name="T101" fmla="*/ 100848 h 666457"/>
              <a:gd name="T102" fmla="*/ 50364 w 1564894"/>
              <a:gd name="T103" fmla="*/ 117660 h 666457"/>
              <a:gd name="T104" fmla="*/ 75545 w 1564894"/>
              <a:gd name="T105" fmla="*/ 100848 h 666457"/>
              <a:gd name="T106" fmla="*/ 100731 w 1564894"/>
              <a:gd name="T107" fmla="*/ 100848 h 666457"/>
              <a:gd name="T108" fmla="*/ 75545 w 1564894"/>
              <a:gd name="T109" fmla="*/ 100848 h 666457"/>
              <a:gd name="T110" fmla="*/ 100731 w 1564894"/>
              <a:gd name="T111" fmla="*/ 117660 h 666457"/>
              <a:gd name="T112" fmla="*/ 100731 w 1564894"/>
              <a:gd name="T113" fmla="*/ 100848 h 6664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64894"/>
              <a:gd name="T172" fmla="*/ 0 h 666457"/>
              <a:gd name="T173" fmla="*/ 1564894 w 1564894"/>
              <a:gd name="T174" fmla="*/ 666457 h 6664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009A4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4" name="object 29"/>
          <p:cNvSpPr>
            <a:spLocks/>
          </p:cNvSpPr>
          <p:nvPr/>
        </p:nvSpPr>
        <p:spPr bwMode="auto">
          <a:xfrm>
            <a:off x="4684713" y="3733800"/>
            <a:ext cx="2916237" cy="493713"/>
          </a:xfrm>
          <a:custGeom>
            <a:avLst/>
            <a:gdLst>
              <a:gd name="T0" fmla="*/ 2863775 w 2916681"/>
              <a:gd name="T1" fmla="*/ 353583 h 494792"/>
              <a:gd name="T2" fmla="*/ 2863775 w 2916681"/>
              <a:gd name="T3" fmla="*/ 488353 h 494792"/>
              <a:gd name="T4" fmla="*/ 2914017 w 2916681"/>
              <a:gd name="T5" fmla="*/ 488353 h 494792"/>
              <a:gd name="T6" fmla="*/ 2914017 w 2916681"/>
              <a:gd name="T7" fmla="*/ 353605 h 494792"/>
              <a:gd name="T8" fmla="*/ 2863775 w 2916681"/>
              <a:gd name="T9" fmla="*/ 353583 h 494792"/>
              <a:gd name="T10" fmla="*/ 2863775 w 2916681"/>
              <a:gd name="T11" fmla="*/ 328785 h 494792"/>
              <a:gd name="T12" fmla="*/ 2863775 w 2916681"/>
              <a:gd name="T13" fmla="*/ 353583 h 494792"/>
              <a:gd name="T14" fmla="*/ 2888895 w 2916681"/>
              <a:gd name="T15" fmla="*/ 353605 h 494792"/>
              <a:gd name="T16" fmla="*/ 2863775 w 2916681"/>
              <a:gd name="T17" fmla="*/ 328785 h 494792"/>
              <a:gd name="T18" fmla="*/ 100494 w 2916681"/>
              <a:gd name="T19" fmla="*/ 303989 h 494792"/>
              <a:gd name="T20" fmla="*/ 100494 w 2916681"/>
              <a:gd name="T21" fmla="*/ 328785 h 494792"/>
              <a:gd name="T22" fmla="*/ 2863775 w 2916681"/>
              <a:gd name="T23" fmla="*/ 328785 h 494792"/>
              <a:gd name="T24" fmla="*/ 2888895 w 2916681"/>
              <a:gd name="T25" fmla="*/ 353605 h 494792"/>
              <a:gd name="T26" fmla="*/ 2914017 w 2916681"/>
              <a:gd name="T27" fmla="*/ 353605 h 494792"/>
              <a:gd name="T28" fmla="*/ 2914017 w 2916681"/>
              <a:gd name="T29" fmla="*/ 328785 h 494792"/>
              <a:gd name="T30" fmla="*/ 2910104 w 2916681"/>
              <a:gd name="T31" fmla="*/ 315501 h 494792"/>
              <a:gd name="T32" fmla="*/ 2899925 w 2916681"/>
              <a:gd name="T33" fmla="*/ 306498 h 494792"/>
              <a:gd name="T34" fmla="*/ 100494 w 2916681"/>
              <a:gd name="T35" fmla="*/ 303989 h 494792"/>
              <a:gd name="T36" fmla="*/ 75371 w 2916681"/>
              <a:gd name="T37" fmla="*/ 99276 h 494792"/>
              <a:gd name="T38" fmla="*/ 50243 w 2916681"/>
              <a:gd name="T39" fmla="*/ 115821 h 494792"/>
              <a:gd name="T40" fmla="*/ 50243 w 2916681"/>
              <a:gd name="T41" fmla="*/ 328785 h 494792"/>
              <a:gd name="T42" fmla="*/ 54169 w 2916681"/>
              <a:gd name="T43" fmla="*/ 342071 h 494792"/>
              <a:gd name="T44" fmla="*/ 64337 w 2916681"/>
              <a:gd name="T45" fmla="*/ 351073 h 494792"/>
              <a:gd name="T46" fmla="*/ 2863775 w 2916681"/>
              <a:gd name="T47" fmla="*/ 353583 h 494792"/>
              <a:gd name="T48" fmla="*/ 2863775 w 2916681"/>
              <a:gd name="T49" fmla="*/ 328785 h 494792"/>
              <a:gd name="T50" fmla="*/ 100494 w 2916681"/>
              <a:gd name="T51" fmla="*/ 328785 h 494792"/>
              <a:gd name="T52" fmla="*/ 75371 w 2916681"/>
              <a:gd name="T53" fmla="*/ 303967 h 494792"/>
              <a:gd name="T54" fmla="*/ 100494 w 2916681"/>
              <a:gd name="T55" fmla="*/ 303967 h 494792"/>
              <a:gd name="T56" fmla="*/ 100494 w 2916681"/>
              <a:gd name="T57" fmla="*/ 115821 h 494792"/>
              <a:gd name="T58" fmla="*/ 75371 w 2916681"/>
              <a:gd name="T59" fmla="*/ 99276 h 494792"/>
              <a:gd name="T60" fmla="*/ 75371 w 2916681"/>
              <a:gd name="T61" fmla="*/ 303967 h 494792"/>
              <a:gd name="T62" fmla="*/ 100494 w 2916681"/>
              <a:gd name="T63" fmla="*/ 328785 h 494792"/>
              <a:gd name="T64" fmla="*/ 100494 w 2916681"/>
              <a:gd name="T65" fmla="*/ 303989 h 494792"/>
              <a:gd name="T66" fmla="*/ 75371 w 2916681"/>
              <a:gd name="T67" fmla="*/ 303967 h 494792"/>
              <a:gd name="T68" fmla="*/ 100494 w 2916681"/>
              <a:gd name="T69" fmla="*/ 303967 h 494792"/>
              <a:gd name="T70" fmla="*/ 75371 w 2916681"/>
              <a:gd name="T71" fmla="*/ 303967 h 494792"/>
              <a:gd name="T72" fmla="*/ 100494 w 2916681"/>
              <a:gd name="T73" fmla="*/ 303989 h 494792"/>
              <a:gd name="T74" fmla="*/ 75371 w 2916681"/>
              <a:gd name="T75" fmla="*/ 0 h 494792"/>
              <a:gd name="T76" fmla="*/ 0 w 2916681"/>
              <a:gd name="T77" fmla="*/ 148912 h 494792"/>
              <a:gd name="T78" fmla="*/ 50243 w 2916681"/>
              <a:gd name="T79" fmla="*/ 115821 h 494792"/>
              <a:gd name="T80" fmla="*/ 50243 w 2916681"/>
              <a:gd name="T81" fmla="*/ 99276 h 494792"/>
              <a:gd name="T82" fmla="*/ 125615 w 2916681"/>
              <a:gd name="T83" fmla="*/ 99276 h 494792"/>
              <a:gd name="T84" fmla="*/ 75371 w 2916681"/>
              <a:gd name="T85" fmla="*/ 0 h 494792"/>
              <a:gd name="T86" fmla="*/ 125615 w 2916681"/>
              <a:gd name="T87" fmla="*/ 99276 h 494792"/>
              <a:gd name="T88" fmla="*/ 100494 w 2916681"/>
              <a:gd name="T89" fmla="*/ 99276 h 494792"/>
              <a:gd name="T90" fmla="*/ 100494 w 2916681"/>
              <a:gd name="T91" fmla="*/ 115821 h 494792"/>
              <a:gd name="T92" fmla="*/ 150737 w 2916681"/>
              <a:gd name="T93" fmla="*/ 148912 h 494792"/>
              <a:gd name="T94" fmla="*/ 125615 w 2916681"/>
              <a:gd name="T95" fmla="*/ 99276 h 494792"/>
              <a:gd name="T96" fmla="*/ 75371 w 2916681"/>
              <a:gd name="T97" fmla="*/ 99276 h 494792"/>
              <a:gd name="T98" fmla="*/ 50243 w 2916681"/>
              <a:gd name="T99" fmla="*/ 99276 h 494792"/>
              <a:gd name="T100" fmla="*/ 50243 w 2916681"/>
              <a:gd name="T101" fmla="*/ 115821 h 494792"/>
              <a:gd name="T102" fmla="*/ 75371 w 2916681"/>
              <a:gd name="T103" fmla="*/ 99276 h 494792"/>
              <a:gd name="T104" fmla="*/ 100494 w 2916681"/>
              <a:gd name="T105" fmla="*/ 99276 h 494792"/>
              <a:gd name="T106" fmla="*/ 75371 w 2916681"/>
              <a:gd name="T107" fmla="*/ 99276 h 494792"/>
              <a:gd name="T108" fmla="*/ 100494 w 2916681"/>
              <a:gd name="T109" fmla="*/ 115821 h 494792"/>
              <a:gd name="T110" fmla="*/ 100494 w 2916681"/>
              <a:gd name="T111" fmla="*/ 99276 h 4947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16681"/>
              <a:gd name="T169" fmla="*/ 0 h 494792"/>
              <a:gd name="T170" fmla="*/ 2916681 w 2916681"/>
              <a:gd name="T171" fmla="*/ 494792 h 4947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5" name="object 30"/>
          <p:cNvSpPr>
            <a:spLocks/>
          </p:cNvSpPr>
          <p:nvPr/>
        </p:nvSpPr>
        <p:spPr bwMode="auto">
          <a:xfrm>
            <a:off x="1476375" y="2214563"/>
            <a:ext cx="2992438" cy="593725"/>
          </a:xfrm>
          <a:custGeom>
            <a:avLst/>
            <a:gdLst>
              <a:gd name="T0" fmla="*/ 2893989 w 2991993"/>
              <a:gd name="T1" fmla="*/ 396393 h 593470"/>
              <a:gd name="T2" fmla="*/ 14117 w 2991993"/>
              <a:gd name="T3" fmla="*/ 398941 h 593470"/>
              <a:gd name="T4" fmla="*/ 3931 w 2991993"/>
              <a:gd name="T5" fmla="*/ 408086 h 593470"/>
              <a:gd name="T6" fmla="*/ 0 w 2991993"/>
              <a:gd name="T7" fmla="*/ 421582 h 593470"/>
              <a:gd name="T8" fmla="*/ 0 w 2991993"/>
              <a:gd name="T9" fmla="*/ 595001 h 593470"/>
              <a:gd name="T10" fmla="*/ 50334 w 2991993"/>
              <a:gd name="T11" fmla="*/ 595001 h 593470"/>
              <a:gd name="T12" fmla="*/ 50334 w 2991993"/>
              <a:gd name="T13" fmla="*/ 446793 h 593470"/>
              <a:gd name="T14" fmla="*/ 25170 w 2991993"/>
              <a:gd name="T15" fmla="*/ 446793 h 593470"/>
              <a:gd name="T16" fmla="*/ 50334 w 2991993"/>
              <a:gd name="T17" fmla="*/ 421582 h 593470"/>
              <a:gd name="T18" fmla="*/ 2893989 w 2991993"/>
              <a:gd name="T19" fmla="*/ 421582 h 593470"/>
              <a:gd name="T20" fmla="*/ 2893989 w 2991993"/>
              <a:gd name="T21" fmla="*/ 396393 h 593470"/>
              <a:gd name="T22" fmla="*/ 50334 w 2991993"/>
              <a:gd name="T23" fmla="*/ 421582 h 593470"/>
              <a:gd name="T24" fmla="*/ 25170 w 2991993"/>
              <a:gd name="T25" fmla="*/ 446793 h 593470"/>
              <a:gd name="T26" fmla="*/ 50335 w 2991993"/>
              <a:gd name="T27" fmla="*/ 446770 h 593470"/>
              <a:gd name="T28" fmla="*/ 50334 w 2991993"/>
              <a:gd name="T29" fmla="*/ 421582 h 593470"/>
              <a:gd name="T30" fmla="*/ 50334 w 2991993"/>
              <a:gd name="T31" fmla="*/ 446770 h 593470"/>
              <a:gd name="T32" fmla="*/ 25170 w 2991993"/>
              <a:gd name="T33" fmla="*/ 446793 h 593470"/>
              <a:gd name="T34" fmla="*/ 50334 w 2991993"/>
              <a:gd name="T35" fmla="*/ 446793 h 593470"/>
              <a:gd name="T36" fmla="*/ 2944329 w 2991993"/>
              <a:gd name="T37" fmla="*/ 396370 h 593470"/>
              <a:gd name="T38" fmla="*/ 2919159 w 2991993"/>
              <a:gd name="T39" fmla="*/ 396370 h 593470"/>
              <a:gd name="T40" fmla="*/ 2893989 w 2991993"/>
              <a:gd name="T41" fmla="*/ 421582 h 593470"/>
              <a:gd name="T42" fmla="*/ 50334 w 2991993"/>
              <a:gd name="T43" fmla="*/ 421582 h 593470"/>
              <a:gd name="T44" fmla="*/ 50334 w 2991993"/>
              <a:gd name="T45" fmla="*/ 446770 h 593470"/>
              <a:gd name="T46" fmla="*/ 2930267 w 2991993"/>
              <a:gd name="T47" fmla="*/ 444243 h 593470"/>
              <a:gd name="T48" fmla="*/ 2940434 w 2991993"/>
              <a:gd name="T49" fmla="*/ 435134 h 593470"/>
              <a:gd name="T50" fmla="*/ 2944329 w 2991993"/>
              <a:gd name="T51" fmla="*/ 421582 h 593470"/>
              <a:gd name="T52" fmla="*/ 2944329 w 2991993"/>
              <a:gd name="T53" fmla="*/ 396370 h 593470"/>
              <a:gd name="T54" fmla="*/ 2919159 w 2991993"/>
              <a:gd name="T55" fmla="*/ 396370 h 593470"/>
              <a:gd name="T56" fmla="*/ 2893989 w 2991993"/>
              <a:gd name="T57" fmla="*/ 396393 h 593470"/>
              <a:gd name="T58" fmla="*/ 2893989 w 2991993"/>
              <a:gd name="T59" fmla="*/ 421582 h 593470"/>
              <a:gd name="T60" fmla="*/ 2919159 w 2991993"/>
              <a:gd name="T61" fmla="*/ 396370 h 593470"/>
              <a:gd name="T62" fmla="*/ 2919159 w 2991993"/>
              <a:gd name="T63" fmla="*/ 100841 h 593470"/>
              <a:gd name="T64" fmla="*/ 2893989 w 2991993"/>
              <a:gd name="T65" fmla="*/ 117649 h 593470"/>
              <a:gd name="T66" fmla="*/ 2893989 w 2991993"/>
              <a:gd name="T67" fmla="*/ 396393 h 593470"/>
              <a:gd name="T68" fmla="*/ 2944329 w 2991993"/>
              <a:gd name="T69" fmla="*/ 396370 h 593470"/>
              <a:gd name="T70" fmla="*/ 2944329 w 2991993"/>
              <a:gd name="T71" fmla="*/ 117649 h 593470"/>
              <a:gd name="T72" fmla="*/ 2919159 w 2991993"/>
              <a:gd name="T73" fmla="*/ 100841 h 593470"/>
              <a:gd name="T74" fmla="*/ 2919159 w 2991993"/>
              <a:gd name="T75" fmla="*/ 0 h 593470"/>
              <a:gd name="T76" fmla="*/ 2843660 w 2991993"/>
              <a:gd name="T77" fmla="*/ 151265 h 593470"/>
              <a:gd name="T78" fmla="*/ 2893989 w 2991993"/>
              <a:gd name="T79" fmla="*/ 117649 h 593470"/>
              <a:gd name="T80" fmla="*/ 2893989 w 2991993"/>
              <a:gd name="T81" fmla="*/ 100841 h 593470"/>
              <a:gd name="T82" fmla="*/ 2969499 w 2991993"/>
              <a:gd name="T83" fmla="*/ 100841 h 593470"/>
              <a:gd name="T84" fmla="*/ 2919159 w 2991993"/>
              <a:gd name="T85" fmla="*/ 0 h 593470"/>
              <a:gd name="T86" fmla="*/ 2969499 w 2991993"/>
              <a:gd name="T87" fmla="*/ 100841 h 593470"/>
              <a:gd name="T88" fmla="*/ 2944329 w 2991993"/>
              <a:gd name="T89" fmla="*/ 100841 h 593470"/>
              <a:gd name="T90" fmla="*/ 2944329 w 2991993"/>
              <a:gd name="T91" fmla="*/ 117649 h 593470"/>
              <a:gd name="T92" fmla="*/ 2994668 w 2991993"/>
              <a:gd name="T93" fmla="*/ 151265 h 593470"/>
              <a:gd name="T94" fmla="*/ 2969499 w 2991993"/>
              <a:gd name="T95" fmla="*/ 100841 h 593470"/>
              <a:gd name="T96" fmla="*/ 2919159 w 2991993"/>
              <a:gd name="T97" fmla="*/ 100841 h 593470"/>
              <a:gd name="T98" fmla="*/ 2893989 w 2991993"/>
              <a:gd name="T99" fmla="*/ 100841 h 593470"/>
              <a:gd name="T100" fmla="*/ 2893989 w 2991993"/>
              <a:gd name="T101" fmla="*/ 117649 h 593470"/>
              <a:gd name="T102" fmla="*/ 2919159 w 2991993"/>
              <a:gd name="T103" fmla="*/ 100841 h 593470"/>
              <a:gd name="T104" fmla="*/ 2944329 w 2991993"/>
              <a:gd name="T105" fmla="*/ 100841 h 593470"/>
              <a:gd name="T106" fmla="*/ 2919159 w 2991993"/>
              <a:gd name="T107" fmla="*/ 100841 h 593470"/>
              <a:gd name="T108" fmla="*/ 2944329 w 2991993"/>
              <a:gd name="T109" fmla="*/ 117649 h 593470"/>
              <a:gd name="T110" fmla="*/ 2944329 w 2991993"/>
              <a:gd name="T111" fmla="*/ 100841 h 5934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91993"/>
              <a:gd name="T169" fmla="*/ 0 h 593470"/>
              <a:gd name="T170" fmla="*/ 2991993 w 2991993"/>
              <a:gd name="T171" fmla="*/ 593470 h 5934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6" name="object 31"/>
          <p:cNvSpPr>
            <a:spLocks/>
          </p:cNvSpPr>
          <p:nvPr/>
        </p:nvSpPr>
        <p:spPr bwMode="auto">
          <a:xfrm>
            <a:off x="4510088" y="3733800"/>
            <a:ext cx="150812" cy="493713"/>
          </a:xfrm>
          <a:custGeom>
            <a:avLst/>
            <a:gdLst>
              <a:gd name="T0" fmla="*/ 100332 w 150875"/>
              <a:gd name="T1" fmla="*/ 219358 h 494792"/>
              <a:gd name="T2" fmla="*/ 75251 w 150875"/>
              <a:gd name="T3" fmla="*/ 219358 h 494792"/>
              <a:gd name="T4" fmla="*/ 50166 w 150875"/>
              <a:gd name="T5" fmla="*/ 244176 h 494792"/>
              <a:gd name="T6" fmla="*/ 50166 w 150875"/>
              <a:gd name="T7" fmla="*/ 488353 h 494792"/>
              <a:gd name="T8" fmla="*/ 100332 w 150875"/>
              <a:gd name="T9" fmla="*/ 488353 h 494792"/>
              <a:gd name="T10" fmla="*/ 100332 w 150875"/>
              <a:gd name="T11" fmla="*/ 268996 h 494792"/>
              <a:gd name="T12" fmla="*/ 75251 w 150875"/>
              <a:gd name="T13" fmla="*/ 268996 h 494792"/>
              <a:gd name="T14" fmla="*/ 100332 w 150875"/>
              <a:gd name="T15" fmla="*/ 244176 h 494792"/>
              <a:gd name="T16" fmla="*/ 100332 w 150875"/>
              <a:gd name="T17" fmla="*/ 219358 h 494792"/>
              <a:gd name="T18" fmla="*/ 100332 w 150875"/>
              <a:gd name="T19" fmla="*/ 244176 h 494792"/>
              <a:gd name="T20" fmla="*/ 75251 w 150875"/>
              <a:gd name="T21" fmla="*/ 268996 h 494792"/>
              <a:gd name="T22" fmla="*/ 86262 w 150875"/>
              <a:gd name="T23" fmla="*/ 266464 h 494792"/>
              <a:gd name="T24" fmla="*/ 96418 w 150875"/>
              <a:gd name="T25" fmla="*/ 257461 h 494792"/>
              <a:gd name="T26" fmla="*/ 100332 w 150875"/>
              <a:gd name="T27" fmla="*/ 244176 h 494792"/>
              <a:gd name="T28" fmla="*/ 100332 w 150875"/>
              <a:gd name="T29" fmla="*/ 244176 h 494792"/>
              <a:gd name="T30" fmla="*/ 96418 w 150875"/>
              <a:gd name="T31" fmla="*/ 257461 h 494792"/>
              <a:gd name="T32" fmla="*/ 86262 w 150875"/>
              <a:gd name="T33" fmla="*/ 266464 h 494792"/>
              <a:gd name="T34" fmla="*/ 75251 w 150875"/>
              <a:gd name="T35" fmla="*/ 268996 h 494792"/>
              <a:gd name="T36" fmla="*/ 100332 w 150875"/>
              <a:gd name="T37" fmla="*/ 268996 h 494792"/>
              <a:gd name="T38" fmla="*/ 100332 w 150875"/>
              <a:gd name="T39" fmla="*/ 244176 h 494792"/>
              <a:gd name="T40" fmla="*/ 75251 w 150875"/>
              <a:gd name="T41" fmla="*/ 99276 h 494792"/>
              <a:gd name="T42" fmla="*/ 50166 w 150875"/>
              <a:gd name="T43" fmla="*/ 115821 h 494792"/>
              <a:gd name="T44" fmla="*/ 50166 w 150875"/>
              <a:gd name="T45" fmla="*/ 244176 h 494792"/>
              <a:gd name="T46" fmla="*/ 54079 w 150875"/>
              <a:gd name="T47" fmla="*/ 230890 h 494792"/>
              <a:gd name="T48" fmla="*/ 64235 w 150875"/>
              <a:gd name="T49" fmla="*/ 221889 h 494792"/>
              <a:gd name="T50" fmla="*/ 75251 w 150875"/>
              <a:gd name="T51" fmla="*/ 219358 h 494792"/>
              <a:gd name="T52" fmla="*/ 100332 w 150875"/>
              <a:gd name="T53" fmla="*/ 219358 h 494792"/>
              <a:gd name="T54" fmla="*/ 100332 w 150875"/>
              <a:gd name="T55" fmla="*/ 115821 h 494792"/>
              <a:gd name="T56" fmla="*/ 75251 w 150875"/>
              <a:gd name="T57" fmla="*/ 99276 h 494792"/>
              <a:gd name="T58" fmla="*/ 75251 w 150875"/>
              <a:gd name="T59" fmla="*/ 219358 h 494792"/>
              <a:gd name="T60" fmla="*/ 64235 w 150875"/>
              <a:gd name="T61" fmla="*/ 221889 h 494792"/>
              <a:gd name="T62" fmla="*/ 54079 w 150875"/>
              <a:gd name="T63" fmla="*/ 230890 h 494792"/>
              <a:gd name="T64" fmla="*/ 50166 w 150875"/>
              <a:gd name="T65" fmla="*/ 244176 h 494792"/>
              <a:gd name="T66" fmla="*/ 75251 w 150875"/>
              <a:gd name="T67" fmla="*/ 219358 h 494792"/>
              <a:gd name="T68" fmla="*/ 75251 w 150875"/>
              <a:gd name="T69" fmla="*/ 0 h 494792"/>
              <a:gd name="T70" fmla="*/ 0 w 150875"/>
              <a:gd name="T71" fmla="*/ 148912 h 494792"/>
              <a:gd name="T72" fmla="*/ 50165 w 150875"/>
              <a:gd name="T73" fmla="*/ 115821 h 494792"/>
              <a:gd name="T74" fmla="*/ 50166 w 150875"/>
              <a:gd name="T75" fmla="*/ 99276 h 494792"/>
              <a:gd name="T76" fmla="*/ 125417 w 150875"/>
              <a:gd name="T77" fmla="*/ 99276 h 494792"/>
              <a:gd name="T78" fmla="*/ 75251 w 150875"/>
              <a:gd name="T79" fmla="*/ 0 h 494792"/>
              <a:gd name="T80" fmla="*/ 125417 w 150875"/>
              <a:gd name="T81" fmla="*/ 99276 h 494792"/>
              <a:gd name="T82" fmla="*/ 100332 w 150875"/>
              <a:gd name="T83" fmla="*/ 99276 h 494792"/>
              <a:gd name="T84" fmla="*/ 100332 w 150875"/>
              <a:gd name="T85" fmla="*/ 115821 h 494792"/>
              <a:gd name="T86" fmla="*/ 150497 w 150875"/>
              <a:gd name="T87" fmla="*/ 148912 h 494792"/>
              <a:gd name="T88" fmla="*/ 125417 w 150875"/>
              <a:gd name="T89" fmla="*/ 99276 h 494792"/>
              <a:gd name="T90" fmla="*/ 75251 w 150875"/>
              <a:gd name="T91" fmla="*/ 99276 h 494792"/>
              <a:gd name="T92" fmla="*/ 50166 w 150875"/>
              <a:gd name="T93" fmla="*/ 99276 h 494792"/>
              <a:gd name="T94" fmla="*/ 50166 w 150875"/>
              <a:gd name="T95" fmla="*/ 115821 h 494792"/>
              <a:gd name="T96" fmla="*/ 75251 w 150875"/>
              <a:gd name="T97" fmla="*/ 99276 h 494792"/>
              <a:gd name="T98" fmla="*/ 100332 w 150875"/>
              <a:gd name="T99" fmla="*/ 99276 h 494792"/>
              <a:gd name="T100" fmla="*/ 75251 w 150875"/>
              <a:gd name="T101" fmla="*/ 99276 h 494792"/>
              <a:gd name="T102" fmla="*/ 100332 w 150875"/>
              <a:gd name="T103" fmla="*/ 115821 h 494792"/>
              <a:gd name="T104" fmla="*/ 100332 w 150875"/>
              <a:gd name="T105" fmla="*/ 99276 h 4947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0875"/>
              <a:gd name="T160" fmla="*/ 0 h 494792"/>
              <a:gd name="T161" fmla="*/ 150875 w 150875"/>
              <a:gd name="T162" fmla="*/ 494792 h 4947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7" name="object 32"/>
          <p:cNvSpPr>
            <a:spLocks/>
          </p:cNvSpPr>
          <p:nvPr/>
        </p:nvSpPr>
        <p:spPr bwMode="auto">
          <a:xfrm>
            <a:off x="4510088" y="2214563"/>
            <a:ext cx="150812" cy="593725"/>
          </a:xfrm>
          <a:custGeom>
            <a:avLst/>
            <a:gdLst>
              <a:gd name="T0" fmla="*/ 50166 w 150875"/>
              <a:gd name="T1" fmla="*/ 297438 h 593470"/>
              <a:gd name="T2" fmla="*/ 50166 w 150875"/>
              <a:gd name="T3" fmla="*/ 595001 h 593470"/>
              <a:gd name="T4" fmla="*/ 100332 w 150875"/>
              <a:gd name="T5" fmla="*/ 595001 h 593470"/>
              <a:gd name="T6" fmla="*/ 100332 w 150875"/>
              <a:gd name="T7" fmla="*/ 322647 h 593470"/>
              <a:gd name="T8" fmla="*/ 75251 w 150875"/>
              <a:gd name="T9" fmla="*/ 322647 h 593470"/>
              <a:gd name="T10" fmla="*/ 64235 w 150875"/>
              <a:gd name="T11" fmla="*/ 320097 h 593470"/>
              <a:gd name="T12" fmla="*/ 54079 w 150875"/>
              <a:gd name="T13" fmla="*/ 310988 h 593470"/>
              <a:gd name="T14" fmla="*/ 50166 w 150875"/>
              <a:gd name="T15" fmla="*/ 297438 h 593470"/>
              <a:gd name="T16" fmla="*/ 50166 w 150875"/>
              <a:gd name="T17" fmla="*/ 297438 h 593470"/>
              <a:gd name="T18" fmla="*/ 54079 w 150875"/>
              <a:gd name="T19" fmla="*/ 310988 h 593470"/>
              <a:gd name="T20" fmla="*/ 64235 w 150875"/>
              <a:gd name="T21" fmla="*/ 320097 h 593470"/>
              <a:gd name="T22" fmla="*/ 75251 w 150875"/>
              <a:gd name="T23" fmla="*/ 322647 h 593470"/>
              <a:gd name="T24" fmla="*/ 50166 w 150875"/>
              <a:gd name="T25" fmla="*/ 297438 h 593470"/>
              <a:gd name="T26" fmla="*/ 75251 w 150875"/>
              <a:gd name="T27" fmla="*/ 100841 h 593470"/>
              <a:gd name="T28" fmla="*/ 50166 w 150875"/>
              <a:gd name="T29" fmla="*/ 117649 h 593470"/>
              <a:gd name="T30" fmla="*/ 50166 w 150875"/>
              <a:gd name="T31" fmla="*/ 297438 h 593470"/>
              <a:gd name="T32" fmla="*/ 75251 w 150875"/>
              <a:gd name="T33" fmla="*/ 322647 h 593470"/>
              <a:gd name="T34" fmla="*/ 100332 w 150875"/>
              <a:gd name="T35" fmla="*/ 322647 h 593470"/>
              <a:gd name="T36" fmla="*/ 100332 w 150875"/>
              <a:gd name="T37" fmla="*/ 297438 h 593470"/>
              <a:gd name="T38" fmla="*/ 75251 w 150875"/>
              <a:gd name="T39" fmla="*/ 272227 h 593470"/>
              <a:gd name="T40" fmla="*/ 100332 w 150875"/>
              <a:gd name="T41" fmla="*/ 272227 h 593470"/>
              <a:gd name="T42" fmla="*/ 100332 w 150875"/>
              <a:gd name="T43" fmla="*/ 117649 h 593470"/>
              <a:gd name="T44" fmla="*/ 75251 w 150875"/>
              <a:gd name="T45" fmla="*/ 100841 h 593470"/>
              <a:gd name="T46" fmla="*/ 75251 w 150875"/>
              <a:gd name="T47" fmla="*/ 272227 h 593470"/>
              <a:gd name="T48" fmla="*/ 100332 w 150875"/>
              <a:gd name="T49" fmla="*/ 297438 h 593470"/>
              <a:gd name="T50" fmla="*/ 96418 w 150875"/>
              <a:gd name="T51" fmla="*/ 283943 h 593470"/>
              <a:gd name="T52" fmla="*/ 86262 w 150875"/>
              <a:gd name="T53" fmla="*/ 274798 h 593470"/>
              <a:gd name="T54" fmla="*/ 75251 w 150875"/>
              <a:gd name="T55" fmla="*/ 272227 h 593470"/>
              <a:gd name="T56" fmla="*/ 100332 w 150875"/>
              <a:gd name="T57" fmla="*/ 272227 h 593470"/>
              <a:gd name="T58" fmla="*/ 75251 w 150875"/>
              <a:gd name="T59" fmla="*/ 272227 h 593470"/>
              <a:gd name="T60" fmla="*/ 86262 w 150875"/>
              <a:gd name="T61" fmla="*/ 274798 h 593470"/>
              <a:gd name="T62" fmla="*/ 96418 w 150875"/>
              <a:gd name="T63" fmla="*/ 283943 h 593470"/>
              <a:gd name="T64" fmla="*/ 100332 w 150875"/>
              <a:gd name="T65" fmla="*/ 297438 h 593470"/>
              <a:gd name="T66" fmla="*/ 100332 w 150875"/>
              <a:gd name="T67" fmla="*/ 272227 h 593470"/>
              <a:gd name="T68" fmla="*/ 75251 w 150875"/>
              <a:gd name="T69" fmla="*/ 0 h 593470"/>
              <a:gd name="T70" fmla="*/ 0 w 150875"/>
              <a:gd name="T71" fmla="*/ 151265 h 593470"/>
              <a:gd name="T72" fmla="*/ 50165 w 150875"/>
              <a:gd name="T73" fmla="*/ 117649 h 593470"/>
              <a:gd name="T74" fmla="*/ 50166 w 150875"/>
              <a:gd name="T75" fmla="*/ 100841 h 593470"/>
              <a:gd name="T76" fmla="*/ 125416 w 150875"/>
              <a:gd name="T77" fmla="*/ 100841 h 593470"/>
              <a:gd name="T78" fmla="*/ 75251 w 150875"/>
              <a:gd name="T79" fmla="*/ 0 h 593470"/>
              <a:gd name="T80" fmla="*/ 125416 w 150875"/>
              <a:gd name="T81" fmla="*/ 100841 h 593470"/>
              <a:gd name="T82" fmla="*/ 100332 w 150875"/>
              <a:gd name="T83" fmla="*/ 100841 h 593470"/>
              <a:gd name="T84" fmla="*/ 100332 w 150875"/>
              <a:gd name="T85" fmla="*/ 117649 h 593470"/>
              <a:gd name="T86" fmla="*/ 150497 w 150875"/>
              <a:gd name="T87" fmla="*/ 151265 h 593470"/>
              <a:gd name="T88" fmla="*/ 125416 w 150875"/>
              <a:gd name="T89" fmla="*/ 100841 h 593470"/>
              <a:gd name="T90" fmla="*/ 75251 w 150875"/>
              <a:gd name="T91" fmla="*/ 100841 h 593470"/>
              <a:gd name="T92" fmla="*/ 50166 w 150875"/>
              <a:gd name="T93" fmla="*/ 100841 h 593470"/>
              <a:gd name="T94" fmla="*/ 50166 w 150875"/>
              <a:gd name="T95" fmla="*/ 117649 h 593470"/>
              <a:gd name="T96" fmla="*/ 75251 w 150875"/>
              <a:gd name="T97" fmla="*/ 100841 h 593470"/>
              <a:gd name="T98" fmla="*/ 100332 w 150875"/>
              <a:gd name="T99" fmla="*/ 100841 h 593470"/>
              <a:gd name="T100" fmla="*/ 75251 w 150875"/>
              <a:gd name="T101" fmla="*/ 100841 h 593470"/>
              <a:gd name="T102" fmla="*/ 100332 w 150875"/>
              <a:gd name="T103" fmla="*/ 117649 h 593470"/>
              <a:gd name="T104" fmla="*/ 100332 w 150875"/>
              <a:gd name="T105" fmla="*/ 100841 h 5934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0875"/>
              <a:gd name="T160" fmla="*/ 0 h 593470"/>
              <a:gd name="T161" fmla="*/ 150875 w 150875"/>
              <a:gd name="T162" fmla="*/ 593470 h 59347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8" name="object 33"/>
          <p:cNvSpPr>
            <a:spLocks/>
          </p:cNvSpPr>
          <p:nvPr/>
        </p:nvSpPr>
        <p:spPr bwMode="auto">
          <a:xfrm>
            <a:off x="1497013" y="3733800"/>
            <a:ext cx="2990850" cy="493713"/>
          </a:xfrm>
          <a:custGeom>
            <a:avLst/>
            <a:gdLst>
              <a:gd name="T0" fmla="*/ 2884791 w 2991993"/>
              <a:gd name="T1" fmla="*/ 304336 h 494664"/>
              <a:gd name="T2" fmla="*/ 14075 w 2991993"/>
              <a:gd name="T3" fmla="*/ 306849 h 494664"/>
              <a:gd name="T4" fmla="*/ 3919 w 2991993"/>
              <a:gd name="T5" fmla="*/ 315865 h 494664"/>
              <a:gd name="T6" fmla="*/ 0 w 2991993"/>
              <a:gd name="T7" fmla="*/ 329172 h 494664"/>
              <a:gd name="T8" fmla="*/ 0 w 2991993"/>
              <a:gd name="T9" fmla="*/ 488985 h 494664"/>
              <a:gd name="T10" fmla="*/ 50177 w 2991993"/>
              <a:gd name="T11" fmla="*/ 488985 h 494664"/>
              <a:gd name="T12" fmla="*/ 50177 w 2991993"/>
              <a:gd name="T13" fmla="*/ 354028 h 494664"/>
              <a:gd name="T14" fmla="*/ 25085 w 2991993"/>
              <a:gd name="T15" fmla="*/ 354028 h 494664"/>
              <a:gd name="T16" fmla="*/ 50177 w 2991993"/>
              <a:gd name="T17" fmla="*/ 329172 h 494664"/>
              <a:gd name="T18" fmla="*/ 2884791 w 2991993"/>
              <a:gd name="T19" fmla="*/ 329172 h 494664"/>
              <a:gd name="T20" fmla="*/ 2884791 w 2991993"/>
              <a:gd name="T21" fmla="*/ 304336 h 494664"/>
              <a:gd name="T22" fmla="*/ 50177 w 2991993"/>
              <a:gd name="T23" fmla="*/ 329172 h 494664"/>
              <a:gd name="T24" fmla="*/ 25085 w 2991993"/>
              <a:gd name="T25" fmla="*/ 354028 h 494664"/>
              <a:gd name="T26" fmla="*/ 50178 w 2991993"/>
              <a:gd name="T27" fmla="*/ 354007 h 494664"/>
              <a:gd name="T28" fmla="*/ 50177 w 2991993"/>
              <a:gd name="T29" fmla="*/ 329172 h 494664"/>
              <a:gd name="T30" fmla="*/ 50177 w 2991993"/>
              <a:gd name="T31" fmla="*/ 354007 h 494664"/>
              <a:gd name="T32" fmla="*/ 25085 w 2991993"/>
              <a:gd name="T33" fmla="*/ 354028 h 494664"/>
              <a:gd name="T34" fmla="*/ 50177 w 2991993"/>
              <a:gd name="T35" fmla="*/ 354028 h 494664"/>
              <a:gd name="T36" fmla="*/ 2934967 w 2991993"/>
              <a:gd name="T37" fmla="*/ 304314 h 494664"/>
              <a:gd name="T38" fmla="*/ 2909879 w 2991993"/>
              <a:gd name="T39" fmla="*/ 304314 h 494664"/>
              <a:gd name="T40" fmla="*/ 2884791 w 2991993"/>
              <a:gd name="T41" fmla="*/ 329172 h 494664"/>
              <a:gd name="T42" fmla="*/ 50177 w 2991993"/>
              <a:gd name="T43" fmla="*/ 329172 h 494664"/>
              <a:gd name="T44" fmla="*/ 50177 w 2991993"/>
              <a:gd name="T45" fmla="*/ 354007 h 494664"/>
              <a:gd name="T46" fmla="*/ 2920949 w 2991993"/>
              <a:gd name="T47" fmla="*/ 351515 h 494664"/>
              <a:gd name="T48" fmla="*/ 2931083 w 2991993"/>
              <a:gd name="T49" fmla="*/ 342532 h 494664"/>
              <a:gd name="T50" fmla="*/ 2934967 w 2991993"/>
              <a:gd name="T51" fmla="*/ 329172 h 494664"/>
              <a:gd name="T52" fmla="*/ 2934967 w 2991993"/>
              <a:gd name="T53" fmla="*/ 304314 h 494664"/>
              <a:gd name="T54" fmla="*/ 2909879 w 2991993"/>
              <a:gd name="T55" fmla="*/ 304314 h 494664"/>
              <a:gd name="T56" fmla="*/ 2884791 w 2991993"/>
              <a:gd name="T57" fmla="*/ 304336 h 494664"/>
              <a:gd name="T58" fmla="*/ 2884791 w 2991993"/>
              <a:gd name="T59" fmla="*/ 329172 h 494664"/>
              <a:gd name="T60" fmla="*/ 2909879 w 2991993"/>
              <a:gd name="T61" fmla="*/ 304314 h 494664"/>
              <a:gd name="T62" fmla="*/ 2909879 w 2991993"/>
              <a:gd name="T63" fmla="*/ 99429 h 494664"/>
              <a:gd name="T64" fmla="*/ 2884791 w 2991993"/>
              <a:gd name="T65" fmla="*/ 116001 h 494664"/>
              <a:gd name="T66" fmla="*/ 2884791 w 2991993"/>
              <a:gd name="T67" fmla="*/ 304336 h 494664"/>
              <a:gd name="T68" fmla="*/ 2934967 w 2991993"/>
              <a:gd name="T69" fmla="*/ 304314 h 494664"/>
              <a:gd name="T70" fmla="*/ 2934967 w 2991993"/>
              <a:gd name="T71" fmla="*/ 116001 h 494664"/>
              <a:gd name="T72" fmla="*/ 2909879 w 2991993"/>
              <a:gd name="T73" fmla="*/ 99429 h 494664"/>
              <a:gd name="T74" fmla="*/ 2909879 w 2991993"/>
              <a:gd name="T75" fmla="*/ 0 h 494664"/>
              <a:gd name="T76" fmla="*/ 2834614 w 2991993"/>
              <a:gd name="T77" fmla="*/ 149144 h 494664"/>
              <a:gd name="T78" fmla="*/ 2884791 w 2991993"/>
              <a:gd name="T79" fmla="*/ 116001 h 494664"/>
              <a:gd name="T80" fmla="*/ 2884791 w 2991993"/>
              <a:gd name="T81" fmla="*/ 99429 h 494664"/>
              <a:gd name="T82" fmla="*/ 2960056 w 2991993"/>
              <a:gd name="T83" fmla="*/ 99429 h 494664"/>
              <a:gd name="T84" fmla="*/ 2909879 w 2991993"/>
              <a:gd name="T85" fmla="*/ 0 h 494664"/>
              <a:gd name="T86" fmla="*/ 2960056 w 2991993"/>
              <a:gd name="T87" fmla="*/ 99429 h 494664"/>
              <a:gd name="T88" fmla="*/ 2934967 w 2991993"/>
              <a:gd name="T89" fmla="*/ 99429 h 494664"/>
              <a:gd name="T90" fmla="*/ 2934967 w 2991993"/>
              <a:gd name="T91" fmla="*/ 116001 h 494664"/>
              <a:gd name="T92" fmla="*/ 2985144 w 2991993"/>
              <a:gd name="T93" fmla="*/ 149144 h 494664"/>
              <a:gd name="T94" fmla="*/ 2960056 w 2991993"/>
              <a:gd name="T95" fmla="*/ 99429 h 494664"/>
              <a:gd name="T96" fmla="*/ 2909879 w 2991993"/>
              <a:gd name="T97" fmla="*/ 99429 h 494664"/>
              <a:gd name="T98" fmla="*/ 2884791 w 2991993"/>
              <a:gd name="T99" fmla="*/ 99429 h 494664"/>
              <a:gd name="T100" fmla="*/ 2884791 w 2991993"/>
              <a:gd name="T101" fmla="*/ 116001 h 494664"/>
              <a:gd name="T102" fmla="*/ 2909879 w 2991993"/>
              <a:gd name="T103" fmla="*/ 99429 h 494664"/>
              <a:gd name="T104" fmla="*/ 2934967 w 2991993"/>
              <a:gd name="T105" fmla="*/ 99429 h 494664"/>
              <a:gd name="T106" fmla="*/ 2909879 w 2991993"/>
              <a:gd name="T107" fmla="*/ 99429 h 494664"/>
              <a:gd name="T108" fmla="*/ 2934967 w 2991993"/>
              <a:gd name="T109" fmla="*/ 116001 h 494664"/>
              <a:gd name="T110" fmla="*/ 2934967 w 2991993"/>
              <a:gd name="T111" fmla="*/ 99429 h 4946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91993"/>
              <a:gd name="T169" fmla="*/ 0 h 494664"/>
              <a:gd name="T170" fmla="*/ 2991993 w 2991993"/>
              <a:gd name="T171" fmla="*/ 494664 h 4946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9" name="object 34"/>
          <p:cNvSpPr>
            <a:spLocks noChangeArrowheads="1"/>
          </p:cNvSpPr>
          <p:nvPr/>
        </p:nvSpPr>
        <p:spPr bwMode="auto">
          <a:xfrm>
            <a:off x="1744663" y="5945188"/>
            <a:ext cx="2741612" cy="612775"/>
          </a:xfrm>
          <a:prstGeom prst="rect">
            <a:avLst/>
          </a:prstGeom>
          <a:solidFill>
            <a:srgbClr val="009A4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59000" y="6108700"/>
            <a:ext cx="1914525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Times New Roman"/>
                <a:cs typeface="Times New Roman"/>
              </a:rPr>
              <a:t>Б</a:t>
            </a:r>
            <a:r>
              <a:rPr b="1" spc="-105">
                <a:latin typeface="Times New Roman"/>
                <a:cs typeface="Times New Roman"/>
              </a:rPr>
              <a:t>ю</a:t>
            </a:r>
            <a:r>
              <a:rPr b="1">
                <a:latin typeface="Times New Roman"/>
                <a:cs typeface="Times New Roman"/>
              </a:rPr>
              <a:t>д</a:t>
            </a:r>
            <a:r>
              <a:rPr b="1" spc="-45">
                <a:latin typeface="Times New Roman"/>
                <a:cs typeface="Times New Roman"/>
              </a:rPr>
              <a:t>ж</a:t>
            </a:r>
            <a:r>
              <a:rPr b="1">
                <a:latin typeface="Times New Roman"/>
                <a:cs typeface="Times New Roman"/>
              </a:rPr>
              <a:t>еты</a:t>
            </a:r>
            <a:r>
              <a:rPr b="1" spc="10">
                <a:latin typeface="Times New Roman"/>
                <a:cs typeface="Times New Roman"/>
              </a:rPr>
              <a:t> </a:t>
            </a:r>
            <a:r>
              <a:rPr b="1">
                <a:latin typeface="Times New Roman"/>
                <a:cs typeface="Times New Roman"/>
              </a:rPr>
              <a:t>ра</a:t>
            </a:r>
            <a:r>
              <a:rPr b="1" spc="-10">
                <a:latin typeface="Times New Roman"/>
                <a:cs typeface="Times New Roman"/>
              </a:rPr>
              <a:t>й</a:t>
            </a:r>
            <a:r>
              <a:rPr b="1">
                <a:latin typeface="Times New Roman"/>
                <a:cs typeface="Times New Roman"/>
              </a:rPr>
              <a:t>он</a:t>
            </a:r>
            <a:r>
              <a:rPr b="1" spc="-55">
                <a:latin typeface="Times New Roman"/>
                <a:cs typeface="Times New Roman"/>
              </a:rPr>
              <a:t>о</a:t>
            </a:r>
            <a:r>
              <a:rPr b="1">
                <a:latin typeface="Times New Roman"/>
                <a:cs typeface="Times New Roman"/>
              </a:rPr>
              <a:t>в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511" name="object 36"/>
          <p:cNvSpPr>
            <a:spLocks noChangeArrowheads="1"/>
          </p:cNvSpPr>
          <p:nvPr/>
        </p:nvSpPr>
        <p:spPr bwMode="auto">
          <a:xfrm>
            <a:off x="4692650" y="5945188"/>
            <a:ext cx="2711450" cy="612775"/>
          </a:xfrm>
          <a:prstGeom prst="rect">
            <a:avLst/>
          </a:prstGeom>
          <a:solidFill>
            <a:srgbClr val="009A4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78400" y="6108700"/>
            <a:ext cx="2139950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Times New Roman"/>
                <a:cs typeface="Times New Roman"/>
              </a:rPr>
              <a:t>Б</a:t>
            </a:r>
            <a:r>
              <a:rPr b="1" spc="-105">
                <a:latin typeface="Times New Roman"/>
                <a:cs typeface="Times New Roman"/>
              </a:rPr>
              <a:t>ю</a:t>
            </a:r>
            <a:r>
              <a:rPr b="1">
                <a:latin typeface="Times New Roman"/>
                <a:cs typeface="Times New Roman"/>
              </a:rPr>
              <a:t>д</a:t>
            </a:r>
            <a:r>
              <a:rPr b="1" spc="-45">
                <a:latin typeface="Times New Roman"/>
                <a:cs typeface="Times New Roman"/>
              </a:rPr>
              <a:t>ж</a:t>
            </a:r>
            <a:r>
              <a:rPr b="1">
                <a:latin typeface="Times New Roman"/>
                <a:cs typeface="Times New Roman"/>
              </a:rPr>
              <a:t>еты</a:t>
            </a:r>
            <a:r>
              <a:rPr b="1" spc="10">
                <a:latin typeface="Times New Roman"/>
                <a:cs typeface="Times New Roman"/>
              </a:rPr>
              <a:t> </a:t>
            </a:r>
            <a:r>
              <a:rPr b="1">
                <a:latin typeface="Times New Roman"/>
                <a:cs typeface="Times New Roman"/>
              </a:rPr>
              <a:t>по</a:t>
            </a:r>
            <a:r>
              <a:rPr b="1" spc="20">
                <a:latin typeface="Times New Roman"/>
                <a:cs typeface="Times New Roman"/>
              </a:rPr>
              <a:t>с</a:t>
            </a:r>
            <a:r>
              <a:rPr b="1">
                <a:latin typeface="Times New Roman"/>
                <a:cs typeface="Times New Roman"/>
              </a:rPr>
              <a:t>ел</a:t>
            </a:r>
            <a:r>
              <a:rPr b="1" spc="5">
                <a:latin typeface="Times New Roman"/>
                <a:cs typeface="Times New Roman"/>
              </a:rPr>
              <a:t>е</a:t>
            </a:r>
            <a:r>
              <a:rPr b="1">
                <a:latin typeface="Times New Roman"/>
                <a:cs typeface="Times New Roman"/>
              </a:rPr>
              <a:t>н</a:t>
            </a:r>
            <a:r>
              <a:rPr b="1" spc="-10">
                <a:latin typeface="Times New Roman"/>
                <a:cs typeface="Times New Roman"/>
              </a:rPr>
              <a:t>и</a:t>
            </a:r>
            <a:r>
              <a:rPr b="1">
                <a:latin typeface="Times New Roman"/>
                <a:cs typeface="Times New Roman"/>
              </a:rPr>
              <a:t>й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513" name="object 39"/>
          <p:cNvSpPr>
            <a:spLocks/>
          </p:cNvSpPr>
          <p:nvPr/>
        </p:nvSpPr>
        <p:spPr bwMode="auto">
          <a:xfrm>
            <a:off x="5980113" y="2703513"/>
            <a:ext cx="1427162" cy="1133475"/>
          </a:xfrm>
          <a:custGeom>
            <a:avLst/>
            <a:gdLst>
              <a:gd name="T0" fmla="*/ 0 w 1426464"/>
              <a:gd name="T1" fmla="*/ 1131578 h 1133855"/>
              <a:gd name="T2" fmla="*/ 1430657 w 1426464"/>
              <a:gd name="T3" fmla="*/ 1131578 h 1133855"/>
              <a:gd name="T4" fmla="*/ 1430657 w 1426464"/>
              <a:gd name="T5" fmla="*/ 0 h 1133855"/>
              <a:gd name="T6" fmla="*/ 0 w 1426464"/>
              <a:gd name="T7" fmla="*/ 0 h 1133855"/>
              <a:gd name="T8" fmla="*/ 0 w 1426464"/>
              <a:gd name="T9" fmla="*/ 1131578 h 1133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6464"/>
              <a:gd name="T16" fmla="*/ 0 h 1133855"/>
              <a:gd name="T17" fmla="*/ 1426464 w 1426464"/>
              <a:gd name="T18" fmla="*/ 1133855 h 1133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4" name="object 40"/>
          <p:cNvSpPr txBox="1">
            <a:spLocks noChangeArrowheads="1"/>
          </p:cNvSpPr>
          <p:nvPr/>
        </p:nvSpPr>
        <p:spPr bwMode="auto">
          <a:xfrm>
            <a:off x="6088063" y="2809875"/>
            <a:ext cx="12128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5" name="object 41"/>
          <p:cNvSpPr>
            <a:spLocks/>
          </p:cNvSpPr>
          <p:nvPr/>
        </p:nvSpPr>
        <p:spPr bwMode="auto">
          <a:xfrm>
            <a:off x="7524750" y="2687638"/>
            <a:ext cx="1511300" cy="1136650"/>
          </a:xfrm>
          <a:custGeom>
            <a:avLst/>
            <a:gdLst>
              <a:gd name="T0" fmla="*/ 0 w 1511807"/>
              <a:gd name="T1" fmla="*/ 1143027 h 1135379"/>
              <a:gd name="T2" fmla="*/ 1508768 w 1511807"/>
              <a:gd name="T3" fmla="*/ 1143027 h 1135379"/>
              <a:gd name="T4" fmla="*/ 1508768 w 1511807"/>
              <a:gd name="T5" fmla="*/ 0 h 1135379"/>
              <a:gd name="T6" fmla="*/ 0 w 1511807"/>
              <a:gd name="T7" fmla="*/ 0 h 1135379"/>
              <a:gd name="T8" fmla="*/ 0 w 1511807"/>
              <a:gd name="T9" fmla="*/ 1143027 h 11353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807"/>
              <a:gd name="T16" fmla="*/ 0 h 1135379"/>
              <a:gd name="T17" fmla="*/ 1511807 w 1511807"/>
              <a:gd name="T18" fmla="*/ 1135379 h 11353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6" name="object 42"/>
          <p:cNvSpPr txBox="1">
            <a:spLocks noChangeArrowheads="1"/>
          </p:cNvSpPr>
          <p:nvPr/>
        </p:nvSpPr>
        <p:spPr bwMode="auto">
          <a:xfrm>
            <a:off x="7639050" y="2795588"/>
            <a:ext cx="12874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7" name="object 43"/>
          <p:cNvSpPr>
            <a:spLocks/>
          </p:cNvSpPr>
          <p:nvPr/>
        </p:nvSpPr>
        <p:spPr bwMode="auto">
          <a:xfrm>
            <a:off x="6561138" y="2214563"/>
            <a:ext cx="1076325" cy="488950"/>
          </a:xfrm>
          <a:custGeom>
            <a:avLst/>
            <a:gdLst>
              <a:gd name="T0" fmla="*/ 976303 w 1076198"/>
              <a:gd name="T1" fmla="*/ 221637 h 487933"/>
              <a:gd name="T2" fmla="*/ 14117 w 1076198"/>
              <a:gd name="T3" fmla="*/ 224166 h 487933"/>
              <a:gd name="T4" fmla="*/ 3925 w 1076198"/>
              <a:gd name="T5" fmla="*/ 233401 h 487933"/>
              <a:gd name="T6" fmla="*/ 0 w 1076198"/>
              <a:gd name="T7" fmla="*/ 247034 h 487933"/>
              <a:gd name="T8" fmla="*/ 0 w 1076198"/>
              <a:gd name="T9" fmla="*/ 494067 h 487933"/>
              <a:gd name="T10" fmla="*/ 50327 w 1076198"/>
              <a:gd name="T11" fmla="*/ 494067 h 487933"/>
              <a:gd name="T12" fmla="*/ 50327 w 1076198"/>
              <a:gd name="T13" fmla="*/ 272496 h 487933"/>
              <a:gd name="T14" fmla="*/ 25164 w 1076198"/>
              <a:gd name="T15" fmla="*/ 272496 h 487933"/>
              <a:gd name="T16" fmla="*/ 50327 w 1076198"/>
              <a:gd name="T17" fmla="*/ 247034 h 487933"/>
              <a:gd name="T18" fmla="*/ 976303 w 1076198"/>
              <a:gd name="T19" fmla="*/ 247034 h 487933"/>
              <a:gd name="T20" fmla="*/ 976303 w 1076198"/>
              <a:gd name="T21" fmla="*/ 221637 h 487933"/>
              <a:gd name="T22" fmla="*/ 50327 w 1076198"/>
              <a:gd name="T23" fmla="*/ 247034 h 487933"/>
              <a:gd name="T24" fmla="*/ 25164 w 1076198"/>
              <a:gd name="T25" fmla="*/ 272496 h 487933"/>
              <a:gd name="T26" fmla="*/ 50327 w 1076198"/>
              <a:gd name="T27" fmla="*/ 272431 h 487933"/>
              <a:gd name="T28" fmla="*/ 50327 w 1076198"/>
              <a:gd name="T29" fmla="*/ 247034 h 487933"/>
              <a:gd name="T30" fmla="*/ 50327 w 1076198"/>
              <a:gd name="T31" fmla="*/ 272431 h 487933"/>
              <a:gd name="T32" fmla="*/ 25164 w 1076198"/>
              <a:gd name="T33" fmla="*/ 272496 h 487933"/>
              <a:gd name="T34" fmla="*/ 50327 w 1076198"/>
              <a:gd name="T35" fmla="*/ 272496 h 487933"/>
              <a:gd name="T36" fmla="*/ 1026631 w 1076198"/>
              <a:gd name="T37" fmla="*/ 221571 h 487933"/>
              <a:gd name="T38" fmla="*/ 1001467 w 1076198"/>
              <a:gd name="T39" fmla="*/ 221571 h 487933"/>
              <a:gd name="T40" fmla="*/ 976303 w 1076198"/>
              <a:gd name="T41" fmla="*/ 247034 h 487933"/>
              <a:gd name="T42" fmla="*/ 50327 w 1076198"/>
              <a:gd name="T43" fmla="*/ 247034 h 487933"/>
              <a:gd name="T44" fmla="*/ 50327 w 1076198"/>
              <a:gd name="T45" fmla="*/ 272431 h 487933"/>
              <a:gd name="T46" fmla="*/ 1012514 w 1076198"/>
              <a:gd name="T47" fmla="*/ 269921 h 487933"/>
              <a:gd name="T48" fmla="*/ 1022700 w 1076198"/>
              <a:gd name="T49" fmla="*/ 260720 h 487933"/>
              <a:gd name="T50" fmla="*/ 1026631 w 1076198"/>
              <a:gd name="T51" fmla="*/ 247034 h 487933"/>
              <a:gd name="T52" fmla="*/ 1026631 w 1076198"/>
              <a:gd name="T53" fmla="*/ 221571 h 487933"/>
              <a:gd name="T54" fmla="*/ 1001467 w 1076198"/>
              <a:gd name="T55" fmla="*/ 221571 h 487933"/>
              <a:gd name="T56" fmla="*/ 976303 w 1076198"/>
              <a:gd name="T57" fmla="*/ 221637 h 487933"/>
              <a:gd name="T58" fmla="*/ 976303 w 1076198"/>
              <a:gd name="T59" fmla="*/ 247034 h 487933"/>
              <a:gd name="T60" fmla="*/ 1001467 w 1076198"/>
              <a:gd name="T61" fmla="*/ 221571 h 487933"/>
              <a:gd name="T62" fmla="*/ 1001467 w 1076198"/>
              <a:gd name="T63" fmla="*/ 101848 h 487933"/>
              <a:gd name="T64" fmla="*/ 976303 w 1076198"/>
              <a:gd name="T65" fmla="*/ 118824 h 487933"/>
              <a:gd name="T66" fmla="*/ 976303 w 1076198"/>
              <a:gd name="T67" fmla="*/ 221637 h 487933"/>
              <a:gd name="T68" fmla="*/ 1026631 w 1076198"/>
              <a:gd name="T69" fmla="*/ 221571 h 487933"/>
              <a:gd name="T70" fmla="*/ 1026631 w 1076198"/>
              <a:gd name="T71" fmla="*/ 118824 h 487933"/>
              <a:gd name="T72" fmla="*/ 1001467 w 1076198"/>
              <a:gd name="T73" fmla="*/ 101848 h 487933"/>
              <a:gd name="T74" fmla="*/ 1001467 w 1076198"/>
              <a:gd name="T75" fmla="*/ 0 h 487933"/>
              <a:gd name="T76" fmla="*/ 925976 w 1076198"/>
              <a:gd name="T77" fmla="*/ 152771 h 487933"/>
              <a:gd name="T78" fmla="*/ 976303 w 1076198"/>
              <a:gd name="T79" fmla="*/ 118824 h 487933"/>
              <a:gd name="T80" fmla="*/ 976303 w 1076198"/>
              <a:gd name="T81" fmla="*/ 101848 h 487933"/>
              <a:gd name="T82" fmla="*/ 1051795 w 1076198"/>
              <a:gd name="T83" fmla="*/ 101848 h 487933"/>
              <a:gd name="T84" fmla="*/ 1001467 w 1076198"/>
              <a:gd name="T85" fmla="*/ 0 h 487933"/>
              <a:gd name="T86" fmla="*/ 1051795 w 1076198"/>
              <a:gd name="T87" fmla="*/ 101848 h 487933"/>
              <a:gd name="T88" fmla="*/ 1026631 w 1076198"/>
              <a:gd name="T89" fmla="*/ 101848 h 487933"/>
              <a:gd name="T90" fmla="*/ 1026632 w 1076198"/>
              <a:gd name="T91" fmla="*/ 118824 h 487933"/>
              <a:gd name="T92" fmla="*/ 1076960 w 1076198"/>
              <a:gd name="T93" fmla="*/ 152771 h 487933"/>
              <a:gd name="T94" fmla="*/ 1051795 w 1076198"/>
              <a:gd name="T95" fmla="*/ 101848 h 487933"/>
              <a:gd name="T96" fmla="*/ 1001467 w 1076198"/>
              <a:gd name="T97" fmla="*/ 101848 h 487933"/>
              <a:gd name="T98" fmla="*/ 976303 w 1076198"/>
              <a:gd name="T99" fmla="*/ 101848 h 487933"/>
              <a:gd name="T100" fmla="*/ 976303 w 1076198"/>
              <a:gd name="T101" fmla="*/ 118824 h 487933"/>
              <a:gd name="T102" fmla="*/ 1001467 w 1076198"/>
              <a:gd name="T103" fmla="*/ 101848 h 487933"/>
              <a:gd name="T104" fmla="*/ 1026631 w 1076198"/>
              <a:gd name="T105" fmla="*/ 101848 h 487933"/>
              <a:gd name="T106" fmla="*/ 1001467 w 1076198"/>
              <a:gd name="T107" fmla="*/ 101848 h 487933"/>
              <a:gd name="T108" fmla="*/ 1026632 w 1076198"/>
              <a:gd name="T109" fmla="*/ 118824 h 487933"/>
              <a:gd name="T110" fmla="*/ 1026631 w 1076198"/>
              <a:gd name="T111" fmla="*/ 101848 h 4879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76198"/>
              <a:gd name="T169" fmla="*/ 0 h 487933"/>
              <a:gd name="T170" fmla="*/ 1076198 w 1076198"/>
              <a:gd name="T171" fmla="*/ 487933 h 4879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8" name="object 44"/>
          <p:cNvSpPr>
            <a:spLocks/>
          </p:cNvSpPr>
          <p:nvPr/>
        </p:nvSpPr>
        <p:spPr bwMode="auto">
          <a:xfrm>
            <a:off x="7685088" y="2222500"/>
            <a:ext cx="1076325" cy="474663"/>
          </a:xfrm>
          <a:custGeom>
            <a:avLst/>
            <a:gdLst>
              <a:gd name="T0" fmla="*/ 1029034 w 1075690"/>
              <a:gd name="T1" fmla="*/ 264688 h 473837"/>
              <a:gd name="T2" fmla="*/ 1029034 w 1075690"/>
              <a:gd name="T3" fmla="*/ 478814 h 473837"/>
              <a:gd name="T4" fmla="*/ 1079505 w 1075690"/>
              <a:gd name="T5" fmla="*/ 478814 h 473837"/>
              <a:gd name="T6" fmla="*/ 1079505 w 1075690"/>
              <a:gd name="T7" fmla="*/ 264753 h 473837"/>
              <a:gd name="T8" fmla="*/ 1054271 w 1075690"/>
              <a:gd name="T9" fmla="*/ 264753 h 473837"/>
              <a:gd name="T10" fmla="*/ 1029034 w 1075690"/>
              <a:gd name="T11" fmla="*/ 264688 h 473837"/>
              <a:gd name="T12" fmla="*/ 1029034 w 1075690"/>
              <a:gd name="T13" fmla="*/ 239344 h 473837"/>
              <a:gd name="T14" fmla="*/ 1029034 w 1075690"/>
              <a:gd name="T15" fmla="*/ 264688 h 473837"/>
              <a:gd name="T16" fmla="*/ 1054271 w 1075690"/>
              <a:gd name="T17" fmla="*/ 264753 h 473837"/>
              <a:gd name="T18" fmla="*/ 1029034 w 1075690"/>
              <a:gd name="T19" fmla="*/ 239344 h 473837"/>
              <a:gd name="T20" fmla="*/ 100940 w 1075690"/>
              <a:gd name="T21" fmla="*/ 213998 h 473837"/>
              <a:gd name="T22" fmla="*/ 100940 w 1075690"/>
              <a:gd name="T23" fmla="*/ 239344 h 473837"/>
              <a:gd name="T24" fmla="*/ 1029034 w 1075690"/>
              <a:gd name="T25" fmla="*/ 239344 h 473837"/>
              <a:gd name="T26" fmla="*/ 1054271 w 1075690"/>
              <a:gd name="T27" fmla="*/ 264753 h 473837"/>
              <a:gd name="T28" fmla="*/ 1079505 w 1075690"/>
              <a:gd name="T29" fmla="*/ 264753 h 473837"/>
              <a:gd name="T30" fmla="*/ 1079505 w 1075690"/>
              <a:gd name="T31" fmla="*/ 239344 h 473837"/>
              <a:gd name="T32" fmla="*/ 1075566 w 1075690"/>
              <a:gd name="T33" fmla="*/ 225740 h 473837"/>
              <a:gd name="T34" fmla="*/ 1065350 w 1075690"/>
              <a:gd name="T35" fmla="*/ 216524 h 473837"/>
              <a:gd name="T36" fmla="*/ 100940 w 1075690"/>
              <a:gd name="T37" fmla="*/ 213998 h 473837"/>
              <a:gd name="T38" fmla="*/ 75708 w 1075690"/>
              <a:gd name="T39" fmla="*/ 101641 h 473837"/>
              <a:gd name="T40" fmla="*/ 50472 w 1075690"/>
              <a:gd name="T41" fmla="*/ 118581 h 473837"/>
              <a:gd name="T42" fmla="*/ 50472 w 1075690"/>
              <a:gd name="T43" fmla="*/ 239344 h 473837"/>
              <a:gd name="T44" fmla="*/ 54409 w 1075690"/>
              <a:gd name="T45" fmla="*/ 253000 h 473837"/>
              <a:gd name="T46" fmla="*/ 64625 w 1075690"/>
              <a:gd name="T47" fmla="*/ 262183 h 473837"/>
              <a:gd name="T48" fmla="*/ 1029034 w 1075690"/>
              <a:gd name="T49" fmla="*/ 264688 h 473837"/>
              <a:gd name="T50" fmla="*/ 1029034 w 1075690"/>
              <a:gd name="T51" fmla="*/ 239344 h 473837"/>
              <a:gd name="T52" fmla="*/ 100940 w 1075690"/>
              <a:gd name="T53" fmla="*/ 239344 h 473837"/>
              <a:gd name="T54" fmla="*/ 75708 w 1075690"/>
              <a:gd name="T55" fmla="*/ 213933 h 473837"/>
              <a:gd name="T56" fmla="*/ 100940 w 1075690"/>
              <a:gd name="T57" fmla="*/ 213933 h 473837"/>
              <a:gd name="T58" fmla="*/ 100940 w 1075690"/>
              <a:gd name="T59" fmla="*/ 118581 h 473837"/>
              <a:gd name="T60" fmla="*/ 75708 w 1075690"/>
              <a:gd name="T61" fmla="*/ 101641 h 473837"/>
              <a:gd name="T62" fmla="*/ 75708 w 1075690"/>
              <a:gd name="T63" fmla="*/ 213933 h 473837"/>
              <a:gd name="T64" fmla="*/ 100940 w 1075690"/>
              <a:gd name="T65" fmla="*/ 239344 h 473837"/>
              <a:gd name="T66" fmla="*/ 100940 w 1075690"/>
              <a:gd name="T67" fmla="*/ 213998 h 473837"/>
              <a:gd name="T68" fmla="*/ 75708 w 1075690"/>
              <a:gd name="T69" fmla="*/ 213933 h 473837"/>
              <a:gd name="T70" fmla="*/ 100940 w 1075690"/>
              <a:gd name="T71" fmla="*/ 213933 h 473837"/>
              <a:gd name="T72" fmla="*/ 75708 w 1075690"/>
              <a:gd name="T73" fmla="*/ 213933 h 473837"/>
              <a:gd name="T74" fmla="*/ 100940 w 1075690"/>
              <a:gd name="T75" fmla="*/ 213998 h 473837"/>
              <a:gd name="T76" fmla="*/ 75708 w 1075690"/>
              <a:gd name="T77" fmla="*/ 0 h 473837"/>
              <a:gd name="T78" fmla="*/ 0 w 1075690"/>
              <a:gd name="T79" fmla="*/ 152459 h 473837"/>
              <a:gd name="T80" fmla="*/ 50472 w 1075690"/>
              <a:gd name="T81" fmla="*/ 118581 h 473837"/>
              <a:gd name="T82" fmla="*/ 50472 w 1075690"/>
              <a:gd name="T83" fmla="*/ 101641 h 473837"/>
              <a:gd name="T84" fmla="*/ 126174 w 1075690"/>
              <a:gd name="T85" fmla="*/ 101641 h 473837"/>
              <a:gd name="T86" fmla="*/ 75708 w 1075690"/>
              <a:gd name="T87" fmla="*/ 0 h 473837"/>
              <a:gd name="T88" fmla="*/ 126174 w 1075690"/>
              <a:gd name="T89" fmla="*/ 101641 h 473837"/>
              <a:gd name="T90" fmla="*/ 100940 w 1075690"/>
              <a:gd name="T91" fmla="*/ 101641 h 473837"/>
              <a:gd name="T92" fmla="*/ 100940 w 1075690"/>
              <a:gd name="T93" fmla="*/ 118581 h 473837"/>
              <a:gd name="T94" fmla="*/ 151409 w 1075690"/>
              <a:gd name="T95" fmla="*/ 152459 h 473837"/>
              <a:gd name="T96" fmla="*/ 126174 w 1075690"/>
              <a:gd name="T97" fmla="*/ 101641 h 473837"/>
              <a:gd name="T98" fmla="*/ 75708 w 1075690"/>
              <a:gd name="T99" fmla="*/ 101641 h 473837"/>
              <a:gd name="T100" fmla="*/ 50472 w 1075690"/>
              <a:gd name="T101" fmla="*/ 101641 h 473837"/>
              <a:gd name="T102" fmla="*/ 50472 w 1075690"/>
              <a:gd name="T103" fmla="*/ 118581 h 473837"/>
              <a:gd name="T104" fmla="*/ 75708 w 1075690"/>
              <a:gd name="T105" fmla="*/ 101641 h 473837"/>
              <a:gd name="T106" fmla="*/ 100940 w 1075690"/>
              <a:gd name="T107" fmla="*/ 101641 h 473837"/>
              <a:gd name="T108" fmla="*/ 75708 w 1075690"/>
              <a:gd name="T109" fmla="*/ 101641 h 473837"/>
              <a:gd name="T110" fmla="*/ 100940 w 1075690"/>
              <a:gd name="T111" fmla="*/ 118581 h 473837"/>
              <a:gd name="T112" fmla="*/ 100940 w 1075690"/>
              <a:gd name="T113" fmla="*/ 101641 h 47383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75690"/>
              <a:gd name="T172" fmla="*/ 0 h 473837"/>
              <a:gd name="T173" fmla="*/ 1075690 w 1075690"/>
              <a:gd name="T174" fmla="*/ 473837 h 47383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137805"/>
            <a:ext cx="9144000" cy="7207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7847013" y="6465212"/>
            <a:ext cx="1828800" cy="365125"/>
          </a:xfrm>
        </p:spPr>
        <p:txBody>
          <a:bodyPr/>
          <a:lstStyle/>
          <a:p>
            <a:pPr>
              <a:defRPr/>
            </a:pPr>
            <a:fld id="{828B824B-B2E9-4209-82EA-5A36662A253F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3"/>
          <p:cNvSpPr>
            <a:spLocks noChangeArrowheads="1"/>
          </p:cNvSpPr>
          <p:nvPr/>
        </p:nvSpPr>
        <p:spPr bwMode="auto">
          <a:xfrm>
            <a:off x="192088" y="2660650"/>
            <a:ext cx="2278062" cy="3238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object 4"/>
          <p:cNvSpPr>
            <a:spLocks noChangeArrowheads="1"/>
          </p:cNvSpPr>
          <p:nvPr/>
        </p:nvSpPr>
        <p:spPr bwMode="auto">
          <a:xfrm>
            <a:off x="201613" y="2198688"/>
            <a:ext cx="2255837" cy="122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object 5"/>
          <p:cNvSpPr>
            <a:spLocks noChangeArrowheads="1"/>
          </p:cNvSpPr>
          <p:nvPr/>
        </p:nvSpPr>
        <p:spPr bwMode="auto">
          <a:xfrm>
            <a:off x="860425" y="2217738"/>
            <a:ext cx="938213" cy="1136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object 6"/>
          <p:cNvSpPr txBox="1">
            <a:spLocks noChangeArrowheads="1"/>
          </p:cNvSpPr>
          <p:nvPr/>
        </p:nvSpPr>
        <p:spPr bwMode="auto">
          <a:xfrm>
            <a:off x="512763" y="2349500"/>
            <a:ext cx="16335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4000" dirty="0">
              <a:latin typeface="Calibri" pitchFamily="34" charset="0"/>
            </a:endParaRPr>
          </a:p>
          <a:p>
            <a:pPr>
              <a:lnSpc>
                <a:spcPts val="1200"/>
              </a:lnSpc>
              <a:spcBef>
                <a:spcPts val="50"/>
              </a:spcBef>
            </a:pPr>
            <a:endParaRPr lang="ru-RU" sz="1200" dirty="0">
              <a:latin typeface="Calibri" pitchFamily="34" charset="0"/>
            </a:endParaRPr>
          </a:p>
          <a:p>
            <a:pPr algn="ctr"/>
            <a:r>
              <a:rPr lang="ru-RU" sz="2000" b="1" dirty="0">
                <a:latin typeface="Calibri" pitchFamily="34" charset="0"/>
              </a:rPr>
              <a:t>Прогнозе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ts val="3288"/>
              </a:lnSpc>
              <a:spcBef>
                <a:spcPts val="163"/>
              </a:spcBef>
            </a:pPr>
            <a:r>
              <a:rPr lang="ru-RU" sz="2000" b="1" dirty="0" smtClean="0">
                <a:latin typeface="Calibri" pitchFamily="34" charset="0"/>
              </a:rPr>
              <a:t>социально - </a:t>
            </a:r>
            <a:r>
              <a:rPr lang="ru-RU" sz="2000" b="1" dirty="0">
                <a:latin typeface="Calibri" pitchFamily="34" charset="0"/>
              </a:rPr>
              <a:t>экономического развития Любытинского района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509" name="object 7"/>
          <p:cNvSpPr>
            <a:spLocks noChangeArrowheads="1"/>
          </p:cNvSpPr>
          <p:nvPr/>
        </p:nvSpPr>
        <p:spPr bwMode="auto">
          <a:xfrm>
            <a:off x="1119188" y="2217738"/>
            <a:ext cx="793750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object 8"/>
          <p:cNvSpPr>
            <a:spLocks noChangeArrowheads="1"/>
          </p:cNvSpPr>
          <p:nvPr/>
        </p:nvSpPr>
        <p:spPr bwMode="auto">
          <a:xfrm>
            <a:off x="203200" y="1319213"/>
            <a:ext cx="8737600" cy="13541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object 9"/>
          <p:cNvSpPr>
            <a:spLocks noChangeArrowheads="1"/>
          </p:cNvSpPr>
          <p:nvPr/>
        </p:nvSpPr>
        <p:spPr bwMode="auto">
          <a:xfrm>
            <a:off x="1049338" y="1371600"/>
            <a:ext cx="7127875" cy="8016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object 10"/>
          <p:cNvSpPr txBox="1">
            <a:spLocks noChangeArrowheads="1"/>
          </p:cNvSpPr>
          <p:nvPr/>
        </p:nvSpPr>
        <p:spPr bwMode="auto">
          <a:xfrm>
            <a:off x="1279525" y="1463675"/>
            <a:ext cx="6584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Составление проекта бюджета района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1513" name="object 11"/>
          <p:cNvSpPr>
            <a:spLocks noChangeArrowheads="1"/>
          </p:cNvSpPr>
          <p:nvPr/>
        </p:nvSpPr>
        <p:spPr bwMode="auto">
          <a:xfrm>
            <a:off x="2984500" y="1798638"/>
            <a:ext cx="3173413" cy="8016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object 12"/>
          <p:cNvSpPr txBox="1">
            <a:spLocks noChangeArrowheads="1"/>
          </p:cNvSpPr>
          <p:nvPr/>
        </p:nvSpPr>
        <p:spPr bwMode="auto">
          <a:xfrm>
            <a:off x="3276600" y="1844675"/>
            <a:ext cx="27193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основывается на: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1515" name="object 13"/>
          <p:cNvSpPr>
            <a:spLocks noChangeArrowheads="1"/>
          </p:cNvSpPr>
          <p:nvPr/>
        </p:nvSpPr>
        <p:spPr bwMode="auto">
          <a:xfrm>
            <a:off x="5676900" y="1798638"/>
            <a:ext cx="561975" cy="8016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6" name="object 14"/>
          <p:cNvSpPr>
            <a:spLocks noChangeArrowheads="1"/>
          </p:cNvSpPr>
          <p:nvPr/>
        </p:nvSpPr>
        <p:spPr bwMode="auto">
          <a:xfrm>
            <a:off x="2362200" y="2452688"/>
            <a:ext cx="2395538" cy="36544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7" name="object 15"/>
          <p:cNvSpPr>
            <a:spLocks noChangeArrowheads="1"/>
          </p:cNvSpPr>
          <p:nvPr/>
        </p:nvSpPr>
        <p:spPr bwMode="auto">
          <a:xfrm>
            <a:off x="2395538" y="2198688"/>
            <a:ext cx="2257425" cy="122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8" name="object 16"/>
          <p:cNvSpPr>
            <a:spLocks noChangeArrowheads="1"/>
          </p:cNvSpPr>
          <p:nvPr/>
        </p:nvSpPr>
        <p:spPr bwMode="auto">
          <a:xfrm>
            <a:off x="3055938" y="2217738"/>
            <a:ext cx="936625" cy="11366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9" name="object 17"/>
          <p:cNvSpPr txBox="1">
            <a:spLocks noChangeArrowheads="1"/>
          </p:cNvSpPr>
          <p:nvPr/>
        </p:nvSpPr>
        <p:spPr bwMode="auto">
          <a:xfrm>
            <a:off x="2587625" y="2349500"/>
            <a:ext cx="19843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4000" dirty="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endParaRPr lang="ru-RU" sz="2000" b="1" dirty="0" smtClean="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 dirty="0" smtClean="0">
                <a:latin typeface="Calibri" pitchFamily="34" charset="0"/>
              </a:rPr>
              <a:t>Основных </a:t>
            </a:r>
            <a:r>
              <a:rPr lang="ru-RU" sz="2000" b="1" dirty="0">
                <a:latin typeface="Calibri" pitchFamily="34" charset="0"/>
              </a:rPr>
              <a:t>направлениях </a:t>
            </a:r>
            <a:r>
              <a:rPr lang="ru-RU" sz="2000" b="1" dirty="0" smtClean="0">
                <a:latin typeface="Calibri" pitchFamily="34" charset="0"/>
              </a:rPr>
              <a:t>налоговой </a:t>
            </a:r>
            <a:r>
              <a:rPr lang="ru-RU" sz="2000" b="1" dirty="0">
                <a:latin typeface="Calibri" pitchFamily="34" charset="0"/>
              </a:rPr>
              <a:t>политики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520" name="object 18"/>
          <p:cNvSpPr>
            <a:spLocks noChangeArrowheads="1"/>
          </p:cNvSpPr>
          <p:nvPr/>
        </p:nvSpPr>
        <p:spPr bwMode="auto">
          <a:xfrm>
            <a:off x="3313113" y="2217738"/>
            <a:ext cx="793750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1" name="object 19"/>
          <p:cNvSpPr>
            <a:spLocks noChangeArrowheads="1"/>
          </p:cNvSpPr>
          <p:nvPr/>
        </p:nvSpPr>
        <p:spPr bwMode="auto">
          <a:xfrm>
            <a:off x="4546600" y="2862263"/>
            <a:ext cx="2430463" cy="28273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2" name="object 20"/>
          <p:cNvSpPr>
            <a:spLocks noChangeArrowheads="1"/>
          </p:cNvSpPr>
          <p:nvPr/>
        </p:nvSpPr>
        <p:spPr bwMode="auto">
          <a:xfrm>
            <a:off x="4595813" y="2198688"/>
            <a:ext cx="2257425" cy="12287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3" name="object 21"/>
          <p:cNvSpPr>
            <a:spLocks noChangeArrowheads="1"/>
          </p:cNvSpPr>
          <p:nvPr/>
        </p:nvSpPr>
        <p:spPr bwMode="auto">
          <a:xfrm>
            <a:off x="5256213" y="2217738"/>
            <a:ext cx="936625" cy="11366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4" name="object 22"/>
          <p:cNvSpPr txBox="1">
            <a:spLocks noChangeArrowheads="1"/>
          </p:cNvSpPr>
          <p:nvPr/>
        </p:nvSpPr>
        <p:spPr bwMode="auto">
          <a:xfrm>
            <a:off x="4716463" y="2349500"/>
            <a:ext cx="19653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4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</a:pPr>
            <a:endParaRPr lang="ru-RU" sz="1300" dirty="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 dirty="0">
                <a:latin typeface="Calibri" pitchFamily="34" charset="0"/>
              </a:rPr>
              <a:t>Основных направлениях </a:t>
            </a:r>
            <a:r>
              <a:rPr lang="ru-RU" sz="2000" b="1" dirty="0" smtClean="0">
                <a:latin typeface="Calibri" pitchFamily="34" charset="0"/>
              </a:rPr>
              <a:t>бюджетной политики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525" name="object 23"/>
          <p:cNvSpPr>
            <a:spLocks noChangeArrowheads="1"/>
          </p:cNvSpPr>
          <p:nvPr/>
        </p:nvSpPr>
        <p:spPr bwMode="auto">
          <a:xfrm>
            <a:off x="5513388" y="2217738"/>
            <a:ext cx="793750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6" name="object 24"/>
          <p:cNvSpPr>
            <a:spLocks noChangeArrowheads="1"/>
          </p:cNvSpPr>
          <p:nvPr/>
        </p:nvSpPr>
        <p:spPr bwMode="auto">
          <a:xfrm>
            <a:off x="6746875" y="2847975"/>
            <a:ext cx="2346325" cy="28273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7" name="object 25"/>
          <p:cNvSpPr>
            <a:spLocks noChangeArrowheads="1"/>
          </p:cNvSpPr>
          <p:nvPr/>
        </p:nvSpPr>
        <p:spPr bwMode="auto">
          <a:xfrm>
            <a:off x="6757988" y="2185988"/>
            <a:ext cx="2255837" cy="12271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8" name="object 26"/>
          <p:cNvSpPr>
            <a:spLocks noChangeArrowheads="1"/>
          </p:cNvSpPr>
          <p:nvPr/>
        </p:nvSpPr>
        <p:spPr bwMode="auto">
          <a:xfrm>
            <a:off x="7416800" y="2201863"/>
            <a:ext cx="938213" cy="11366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9" name="object 27"/>
          <p:cNvSpPr txBox="1">
            <a:spLocks noChangeArrowheads="1"/>
          </p:cNvSpPr>
          <p:nvPr/>
        </p:nvSpPr>
        <p:spPr bwMode="auto">
          <a:xfrm>
            <a:off x="6948488" y="2349500"/>
            <a:ext cx="1919287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4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</a:pPr>
            <a:endParaRPr lang="ru-RU" sz="1300" dirty="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 dirty="0">
                <a:latin typeface="Calibri" pitchFamily="34" charset="0"/>
              </a:rPr>
              <a:t>Муниципальных </a:t>
            </a:r>
            <a:r>
              <a:rPr lang="ru-RU" sz="2000" b="1" dirty="0" smtClean="0">
                <a:latin typeface="Calibri" pitchFamily="34" charset="0"/>
              </a:rPr>
              <a:t>программах </a:t>
            </a:r>
            <a:r>
              <a:rPr lang="ru-RU" sz="2000" b="1" dirty="0" err="1" smtClean="0">
                <a:latin typeface="Calibri" pitchFamily="34" charset="0"/>
              </a:rPr>
              <a:t>Любытинского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района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530" name="object 28"/>
          <p:cNvSpPr>
            <a:spLocks noChangeArrowheads="1"/>
          </p:cNvSpPr>
          <p:nvPr/>
        </p:nvSpPr>
        <p:spPr bwMode="auto">
          <a:xfrm>
            <a:off x="7675563" y="2201863"/>
            <a:ext cx="793750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На чем основано составление проекта</a:t>
            </a:r>
          </a:p>
          <a:p>
            <a:pPr algn="ctr">
              <a:lnSpc>
                <a:spcPts val="2400"/>
              </a:lnSpc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бюджета района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864475" y="6487045"/>
            <a:ext cx="1828800" cy="365125"/>
          </a:xfrm>
        </p:spPr>
        <p:txBody>
          <a:bodyPr/>
          <a:lstStyle/>
          <a:p>
            <a:pPr>
              <a:defRPr/>
            </a:pPr>
            <a:fld id="{1F74ED55-D72D-421C-A6F9-23E05864D8CB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/>
          </p:cNvSpPr>
          <p:nvPr/>
        </p:nvSpPr>
        <p:spPr bwMode="auto">
          <a:xfrm>
            <a:off x="392113" y="1452563"/>
            <a:ext cx="712787" cy="711200"/>
          </a:xfrm>
          <a:custGeom>
            <a:avLst/>
            <a:gdLst>
              <a:gd name="T0" fmla="*/ 355284 w 713232"/>
              <a:gd name="T1" fmla="*/ 0 h 711707"/>
              <a:gd name="T2" fmla="*/ 297655 w 713232"/>
              <a:gd name="T3" fmla="*/ 4637 h 711707"/>
              <a:gd name="T4" fmla="*/ 242986 w 713232"/>
              <a:gd name="T5" fmla="*/ 18057 h 711707"/>
              <a:gd name="T6" fmla="*/ 192011 w 713232"/>
              <a:gd name="T7" fmla="*/ 39539 h 711707"/>
              <a:gd name="T8" fmla="*/ 145458 w 713232"/>
              <a:gd name="T9" fmla="*/ 68346 h 711707"/>
              <a:gd name="T10" fmla="*/ 104061 w 713232"/>
              <a:gd name="T11" fmla="*/ 103759 h 711707"/>
              <a:gd name="T12" fmla="*/ 68548 w 713232"/>
              <a:gd name="T13" fmla="*/ 145041 h 711707"/>
              <a:gd name="T14" fmla="*/ 39655 w 713232"/>
              <a:gd name="T15" fmla="*/ 191469 h 711707"/>
              <a:gd name="T16" fmla="*/ 18114 w 713232"/>
              <a:gd name="T17" fmla="*/ 242314 h 711707"/>
              <a:gd name="T18" fmla="*/ 4649 w 713232"/>
              <a:gd name="T19" fmla="*/ 296845 h 711707"/>
              <a:gd name="T20" fmla="*/ 0 w 713232"/>
              <a:gd name="T21" fmla="*/ 354335 h 711707"/>
              <a:gd name="T22" fmla="*/ 1176 w 713232"/>
              <a:gd name="T23" fmla="*/ 383405 h 711707"/>
              <a:gd name="T24" fmla="*/ 10328 w 713232"/>
              <a:gd name="T25" fmla="*/ 439507 h 711707"/>
              <a:gd name="T26" fmla="*/ 27922 w 713232"/>
              <a:gd name="T27" fmla="*/ 492286 h 711707"/>
              <a:gd name="T28" fmla="*/ 53231 w 713232"/>
              <a:gd name="T29" fmla="*/ 541012 h 711707"/>
              <a:gd name="T30" fmla="*/ 85524 w 713232"/>
              <a:gd name="T31" fmla="*/ 584959 h 711707"/>
              <a:gd name="T32" fmla="*/ 124067 w 713232"/>
              <a:gd name="T33" fmla="*/ 623397 h 711707"/>
              <a:gd name="T34" fmla="*/ 168136 w 713232"/>
              <a:gd name="T35" fmla="*/ 655599 h 711707"/>
              <a:gd name="T36" fmla="*/ 216990 w 713232"/>
              <a:gd name="T37" fmla="*/ 680835 h 711707"/>
              <a:gd name="T38" fmla="*/ 269904 w 713232"/>
              <a:gd name="T39" fmla="*/ 698376 h 711707"/>
              <a:gd name="T40" fmla="*/ 326144 w 713232"/>
              <a:gd name="T41" fmla="*/ 707497 h 711707"/>
              <a:gd name="T42" fmla="*/ 355284 w 713232"/>
              <a:gd name="T43" fmla="*/ 708670 h 711707"/>
              <a:gd name="T44" fmla="*/ 384421 w 713232"/>
              <a:gd name="T45" fmla="*/ 707497 h 711707"/>
              <a:gd name="T46" fmla="*/ 440661 w 713232"/>
              <a:gd name="T47" fmla="*/ 698376 h 711707"/>
              <a:gd name="T48" fmla="*/ 493574 w 713232"/>
              <a:gd name="T49" fmla="*/ 680835 h 711707"/>
              <a:gd name="T50" fmla="*/ 542430 w 713232"/>
              <a:gd name="T51" fmla="*/ 655599 h 711707"/>
              <a:gd name="T52" fmla="*/ 586497 w 713232"/>
              <a:gd name="T53" fmla="*/ 623397 h 711707"/>
              <a:gd name="T54" fmla="*/ 625043 w 713232"/>
              <a:gd name="T55" fmla="*/ 584959 h 711707"/>
              <a:gd name="T56" fmla="*/ 657336 w 713232"/>
              <a:gd name="T57" fmla="*/ 541012 h 711707"/>
              <a:gd name="T58" fmla="*/ 682646 w 713232"/>
              <a:gd name="T59" fmla="*/ 492286 h 711707"/>
              <a:gd name="T60" fmla="*/ 700240 w 713232"/>
              <a:gd name="T61" fmla="*/ 439507 h 711707"/>
              <a:gd name="T62" fmla="*/ 709388 w 713232"/>
              <a:gd name="T63" fmla="*/ 383405 h 711707"/>
              <a:gd name="T64" fmla="*/ 710566 w 713232"/>
              <a:gd name="T65" fmla="*/ 354335 h 711707"/>
              <a:gd name="T66" fmla="*/ 709388 w 713232"/>
              <a:gd name="T67" fmla="*/ 325265 h 711707"/>
              <a:gd name="T68" fmla="*/ 700240 w 713232"/>
              <a:gd name="T69" fmla="*/ 269164 h 711707"/>
              <a:gd name="T70" fmla="*/ 682646 w 713232"/>
              <a:gd name="T71" fmla="*/ 216385 h 711707"/>
              <a:gd name="T72" fmla="*/ 657336 w 713232"/>
              <a:gd name="T73" fmla="*/ 167657 h 711707"/>
              <a:gd name="T74" fmla="*/ 625043 w 713232"/>
              <a:gd name="T75" fmla="*/ 123713 h 711707"/>
              <a:gd name="T76" fmla="*/ 586497 w 713232"/>
              <a:gd name="T77" fmla="*/ 85273 h 711707"/>
              <a:gd name="T78" fmla="*/ 542430 w 713232"/>
              <a:gd name="T79" fmla="*/ 53071 h 711707"/>
              <a:gd name="T80" fmla="*/ 493574 w 713232"/>
              <a:gd name="T81" fmla="*/ 27835 h 711707"/>
              <a:gd name="T82" fmla="*/ 440661 w 713232"/>
              <a:gd name="T83" fmla="*/ 10296 h 711707"/>
              <a:gd name="T84" fmla="*/ 384421 w 713232"/>
              <a:gd name="T85" fmla="*/ 1173 h 711707"/>
              <a:gd name="T86" fmla="*/ 355284 w 713232"/>
              <a:gd name="T87" fmla="*/ 0 h 7117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3232"/>
              <a:gd name="T133" fmla="*/ 0 h 711707"/>
              <a:gd name="T134" fmla="*/ 713232 w 713232"/>
              <a:gd name="T135" fmla="*/ 711707 h 7117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0" name="object 3"/>
          <p:cNvSpPr>
            <a:spLocks/>
          </p:cNvSpPr>
          <p:nvPr/>
        </p:nvSpPr>
        <p:spPr bwMode="auto">
          <a:xfrm>
            <a:off x="568325" y="2244725"/>
            <a:ext cx="711200" cy="712788"/>
          </a:xfrm>
          <a:custGeom>
            <a:avLst/>
            <a:gdLst>
              <a:gd name="T0" fmla="*/ 354335 w 711707"/>
              <a:gd name="T1" fmla="*/ 0 h 713232"/>
              <a:gd name="T2" fmla="*/ 296860 w 711707"/>
              <a:gd name="T3" fmla="*/ 4648 h 713232"/>
              <a:gd name="T4" fmla="*/ 242338 w 711707"/>
              <a:gd name="T5" fmla="*/ 18112 h 713232"/>
              <a:gd name="T6" fmla="*/ 191496 w 711707"/>
              <a:gd name="T7" fmla="*/ 39650 h 713232"/>
              <a:gd name="T8" fmla="*/ 145069 w 711707"/>
              <a:gd name="T9" fmla="*/ 68541 h 713232"/>
              <a:gd name="T10" fmla="*/ 103783 w 711707"/>
              <a:gd name="T11" fmla="*/ 104051 h 713232"/>
              <a:gd name="T12" fmla="*/ 68365 w 711707"/>
              <a:gd name="T13" fmla="*/ 145447 h 713232"/>
              <a:gd name="T14" fmla="*/ 39551 w 711707"/>
              <a:gd name="T15" fmla="*/ 192000 h 713232"/>
              <a:gd name="T16" fmla="*/ 18063 w 711707"/>
              <a:gd name="T17" fmla="*/ 242978 h 713232"/>
              <a:gd name="T18" fmla="*/ 4639 w 711707"/>
              <a:gd name="T19" fmla="*/ 297650 h 713232"/>
              <a:gd name="T20" fmla="*/ 0 w 711707"/>
              <a:gd name="T21" fmla="*/ 355285 h 713232"/>
              <a:gd name="T22" fmla="*/ 1173 w 711707"/>
              <a:gd name="T23" fmla="*/ 384428 h 713232"/>
              <a:gd name="T24" fmla="*/ 10300 w 711707"/>
              <a:gd name="T25" fmla="*/ 440672 h 713232"/>
              <a:gd name="T26" fmla="*/ 27844 w 711707"/>
              <a:gd name="T27" fmla="*/ 493588 h 713232"/>
              <a:gd name="T28" fmla="*/ 53087 w 711707"/>
              <a:gd name="T29" fmla="*/ 542446 h 713232"/>
              <a:gd name="T30" fmla="*/ 85294 w 711707"/>
              <a:gd name="T31" fmla="*/ 586512 h 713232"/>
              <a:gd name="T32" fmla="*/ 123739 w 711707"/>
              <a:gd name="T33" fmla="*/ 625055 h 713232"/>
              <a:gd name="T34" fmla="*/ 167685 w 711707"/>
              <a:gd name="T35" fmla="*/ 657348 h 713232"/>
              <a:gd name="T36" fmla="*/ 216411 w 711707"/>
              <a:gd name="T37" fmla="*/ 682655 h 713232"/>
              <a:gd name="T38" fmla="*/ 269185 w 711707"/>
              <a:gd name="T39" fmla="*/ 700248 h 713232"/>
              <a:gd name="T40" fmla="*/ 325274 w 711707"/>
              <a:gd name="T41" fmla="*/ 709394 h 713232"/>
              <a:gd name="T42" fmla="*/ 354335 w 711707"/>
              <a:gd name="T43" fmla="*/ 710572 h 713232"/>
              <a:gd name="T44" fmla="*/ 383396 w 711707"/>
              <a:gd name="T45" fmla="*/ 709394 h 713232"/>
              <a:gd name="T46" fmla="*/ 439486 w 711707"/>
              <a:gd name="T47" fmla="*/ 700248 h 713232"/>
              <a:gd name="T48" fmla="*/ 492259 w 711707"/>
              <a:gd name="T49" fmla="*/ 682655 h 713232"/>
              <a:gd name="T50" fmla="*/ 540984 w 711707"/>
              <a:gd name="T51" fmla="*/ 657348 h 713232"/>
              <a:gd name="T52" fmla="*/ 584933 w 711707"/>
              <a:gd name="T53" fmla="*/ 625055 h 713232"/>
              <a:gd name="T54" fmla="*/ 623376 w 711707"/>
              <a:gd name="T55" fmla="*/ 586512 h 713232"/>
              <a:gd name="T56" fmla="*/ 655583 w 711707"/>
              <a:gd name="T57" fmla="*/ 542446 h 713232"/>
              <a:gd name="T58" fmla="*/ 680826 w 711707"/>
              <a:gd name="T59" fmla="*/ 493588 h 713232"/>
              <a:gd name="T60" fmla="*/ 698372 w 711707"/>
              <a:gd name="T61" fmla="*/ 440672 h 713232"/>
              <a:gd name="T62" fmla="*/ 707497 w 711707"/>
              <a:gd name="T63" fmla="*/ 384428 h 713232"/>
              <a:gd name="T64" fmla="*/ 708671 w 711707"/>
              <a:gd name="T65" fmla="*/ 355285 h 713232"/>
              <a:gd name="T66" fmla="*/ 707497 w 711707"/>
              <a:gd name="T67" fmla="*/ 326143 h 713232"/>
              <a:gd name="T68" fmla="*/ 698372 w 711707"/>
              <a:gd name="T69" fmla="*/ 269899 h 713232"/>
              <a:gd name="T70" fmla="*/ 680826 w 711707"/>
              <a:gd name="T71" fmla="*/ 216983 h 713232"/>
              <a:gd name="T72" fmla="*/ 655583 w 711707"/>
              <a:gd name="T73" fmla="*/ 168125 h 713232"/>
              <a:gd name="T74" fmla="*/ 623376 w 711707"/>
              <a:gd name="T75" fmla="*/ 124061 h 713232"/>
              <a:gd name="T76" fmla="*/ 584933 w 711707"/>
              <a:gd name="T77" fmla="*/ 85518 h 713232"/>
              <a:gd name="T78" fmla="*/ 540984 w 711707"/>
              <a:gd name="T79" fmla="*/ 53225 h 713232"/>
              <a:gd name="T80" fmla="*/ 492259 w 711707"/>
              <a:gd name="T81" fmla="*/ 27919 h 713232"/>
              <a:gd name="T82" fmla="*/ 439486 w 711707"/>
              <a:gd name="T83" fmla="*/ 10326 h 713232"/>
              <a:gd name="T84" fmla="*/ 383396 w 711707"/>
              <a:gd name="T85" fmla="*/ 1176 h 713232"/>
              <a:gd name="T86" fmla="*/ 354335 w 711707"/>
              <a:gd name="T87" fmla="*/ 0 h 7132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7"/>
              <a:gd name="T133" fmla="*/ 0 h 713232"/>
              <a:gd name="T134" fmla="*/ 711707 w 711707"/>
              <a:gd name="T135" fmla="*/ 713232 h 7132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1" name="object 4"/>
          <p:cNvSpPr>
            <a:spLocks/>
          </p:cNvSpPr>
          <p:nvPr/>
        </p:nvSpPr>
        <p:spPr bwMode="auto">
          <a:xfrm>
            <a:off x="711200" y="3017838"/>
            <a:ext cx="712788" cy="711200"/>
          </a:xfrm>
          <a:custGeom>
            <a:avLst/>
            <a:gdLst>
              <a:gd name="T0" fmla="*/ 359110 w 711707"/>
              <a:gd name="T1" fmla="*/ 0 h 711707"/>
              <a:gd name="T2" fmla="*/ 300860 w 711707"/>
              <a:gd name="T3" fmla="*/ 4637 h 711707"/>
              <a:gd name="T4" fmla="*/ 245602 w 711707"/>
              <a:gd name="T5" fmla="*/ 18057 h 711707"/>
              <a:gd name="T6" fmla="*/ 194077 w 711707"/>
              <a:gd name="T7" fmla="*/ 39539 h 711707"/>
              <a:gd name="T8" fmla="*/ 147024 w 711707"/>
              <a:gd name="T9" fmla="*/ 68346 h 711707"/>
              <a:gd name="T10" fmla="*/ 105181 w 711707"/>
              <a:gd name="T11" fmla="*/ 103759 h 711707"/>
              <a:gd name="T12" fmla="*/ 69287 w 711707"/>
              <a:gd name="T13" fmla="*/ 145041 h 711707"/>
              <a:gd name="T14" fmla="*/ 40083 w 711707"/>
              <a:gd name="T15" fmla="*/ 191469 h 711707"/>
              <a:gd name="T16" fmla="*/ 18309 w 711707"/>
              <a:gd name="T17" fmla="*/ 242314 h 711707"/>
              <a:gd name="T18" fmla="*/ 4699 w 711707"/>
              <a:gd name="T19" fmla="*/ 296845 h 711707"/>
              <a:gd name="T20" fmla="*/ 0 w 711707"/>
              <a:gd name="T21" fmla="*/ 354335 h 711707"/>
              <a:gd name="T22" fmla="*/ 1191 w 711707"/>
              <a:gd name="T23" fmla="*/ 383387 h 711707"/>
              <a:gd name="T24" fmla="*/ 10438 w 711707"/>
              <a:gd name="T25" fmla="*/ 439466 h 711707"/>
              <a:gd name="T26" fmla="*/ 28221 w 711707"/>
              <a:gd name="T27" fmla="*/ 492232 h 711707"/>
              <a:gd name="T28" fmla="*/ 53802 w 711707"/>
              <a:gd name="T29" fmla="*/ 540956 h 711707"/>
              <a:gd name="T30" fmla="*/ 86444 w 711707"/>
              <a:gd name="T31" fmla="*/ 584907 h 711707"/>
              <a:gd name="T32" fmla="*/ 125405 w 711707"/>
              <a:gd name="T33" fmla="*/ 623355 h 711707"/>
              <a:gd name="T34" fmla="*/ 169946 w 711707"/>
              <a:gd name="T35" fmla="*/ 655568 h 711707"/>
              <a:gd name="T36" fmla="*/ 219328 w 711707"/>
              <a:gd name="T37" fmla="*/ 680817 h 711707"/>
              <a:gd name="T38" fmla="*/ 272812 w 711707"/>
              <a:gd name="T39" fmla="*/ 698369 h 711707"/>
              <a:gd name="T40" fmla="*/ 329656 w 711707"/>
              <a:gd name="T41" fmla="*/ 707496 h 711707"/>
              <a:gd name="T42" fmla="*/ 359110 w 711707"/>
              <a:gd name="T43" fmla="*/ 708670 h 711707"/>
              <a:gd name="T44" fmla="*/ 388561 w 711707"/>
              <a:gd name="T45" fmla="*/ 707496 h 711707"/>
              <a:gd name="T46" fmla="*/ 445404 w 711707"/>
              <a:gd name="T47" fmla="*/ 698369 h 711707"/>
              <a:gd name="T48" fmla="*/ 498890 w 711707"/>
              <a:gd name="T49" fmla="*/ 680817 h 711707"/>
              <a:gd name="T50" fmla="*/ 548273 w 711707"/>
              <a:gd name="T51" fmla="*/ 655568 h 711707"/>
              <a:gd name="T52" fmla="*/ 592813 w 711707"/>
              <a:gd name="T53" fmla="*/ 623355 h 711707"/>
              <a:gd name="T54" fmla="*/ 631774 w 711707"/>
              <a:gd name="T55" fmla="*/ 584907 h 711707"/>
              <a:gd name="T56" fmla="*/ 664416 w 711707"/>
              <a:gd name="T57" fmla="*/ 540956 h 711707"/>
              <a:gd name="T58" fmla="*/ 689998 w 711707"/>
              <a:gd name="T59" fmla="*/ 492232 h 711707"/>
              <a:gd name="T60" fmla="*/ 707781 w 711707"/>
              <a:gd name="T61" fmla="*/ 439466 h 711707"/>
              <a:gd name="T62" fmla="*/ 717027 w 711707"/>
              <a:gd name="T63" fmla="*/ 383387 h 711707"/>
              <a:gd name="T64" fmla="*/ 718219 w 711707"/>
              <a:gd name="T65" fmla="*/ 354335 h 711707"/>
              <a:gd name="T66" fmla="*/ 717027 w 711707"/>
              <a:gd name="T67" fmla="*/ 325265 h 711707"/>
              <a:gd name="T68" fmla="*/ 707781 w 711707"/>
              <a:gd name="T69" fmla="*/ 269164 h 711707"/>
              <a:gd name="T70" fmla="*/ 689998 w 711707"/>
              <a:gd name="T71" fmla="*/ 216385 h 711707"/>
              <a:gd name="T72" fmla="*/ 664416 w 711707"/>
              <a:gd name="T73" fmla="*/ 167657 h 711707"/>
              <a:gd name="T74" fmla="*/ 631774 w 711707"/>
              <a:gd name="T75" fmla="*/ 123713 h 711707"/>
              <a:gd name="T76" fmla="*/ 592813 w 711707"/>
              <a:gd name="T77" fmla="*/ 85273 h 711707"/>
              <a:gd name="T78" fmla="*/ 548273 w 711707"/>
              <a:gd name="T79" fmla="*/ 53071 h 711707"/>
              <a:gd name="T80" fmla="*/ 498890 w 711707"/>
              <a:gd name="T81" fmla="*/ 27835 h 711707"/>
              <a:gd name="T82" fmla="*/ 445404 w 711707"/>
              <a:gd name="T83" fmla="*/ 10296 h 711707"/>
              <a:gd name="T84" fmla="*/ 388561 w 711707"/>
              <a:gd name="T85" fmla="*/ 1173 h 711707"/>
              <a:gd name="T86" fmla="*/ 359110 w 711707"/>
              <a:gd name="T87" fmla="*/ 0 h 7117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7"/>
              <a:gd name="T133" fmla="*/ 0 h 711707"/>
              <a:gd name="T134" fmla="*/ 711707 w 711707"/>
              <a:gd name="T135" fmla="*/ 711707 h 7117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2" name="object 5"/>
          <p:cNvSpPr>
            <a:spLocks/>
          </p:cNvSpPr>
          <p:nvPr/>
        </p:nvSpPr>
        <p:spPr bwMode="auto">
          <a:xfrm>
            <a:off x="857250" y="3848100"/>
            <a:ext cx="711200" cy="712788"/>
          </a:xfrm>
          <a:custGeom>
            <a:avLst/>
            <a:gdLst>
              <a:gd name="T0" fmla="*/ 354332 w 711708"/>
              <a:gd name="T1" fmla="*/ 0 h 713231"/>
              <a:gd name="T2" fmla="*/ 296858 w 711708"/>
              <a:gd name="T3" fmla="*/ 4648 h 713231"/>
              <a:gd name="T4" fmla="*/ 242336 w 711708"/>
              <a:gd name="T5" fmla="*/ 18112 h 713231"/>
              <a:gd name="T6" fmla="*/ 191496 w 711708"/>
              <a:gd name="T7" fmla="*/ 39650 h 713231"/>
              <a:gd name="T8" fmla="*/ 145067 w 711708"/>
              <a:gd name="T9" fmla="*/ 68541 h 713231"/>
              <a:gd name="T10" fmla="*/ 103783 w 711708"/>
              <a:gd name="T11" fmla="*/ 104051 h 713231"/>
              <a:gd name="T12" fmla="*/ 68365 w 711708"/>
              <a:gd name="T13" fmla="*/ 145450 h 713231"/>
              <a:gd name="T14" fmla="*/ 39551 w 711708"/>
              <a:gd name="T15" fmla="*/ 192003 h 713231"/>
              <a:gd name="T16" fmla="*/ 18063 w 711708"/>
              <a:gd name="T17" fmla="*/ 242981 h 713231"/>
              <a:gd name="T18" fmla="*/ 4639 w 711708"/>
              <a:gd name="T19" fmla="*/ 297654 h 713231"/>
              <a:gd name="T20" fmla="*/ 0 w 711708"/>
              <a:gd name="T21" fmla="*/ 355289 h 713231"/>
              <a:gd name="T22" fmla="*/ 1173 w 711708"/>
              <a:gd name="T23" fmla="*/ 384431 h 713231"/>
              <a:gd name="T24" fmla="*/ 10300 w 711708"/>
              <a:gd name="T25" fmla="*/ 440676 h 713231"/>
              <a:gd name="T26" fmla="*/ 27844 w 711708"/>
              <a:gd name="T27" fmla="*/ 493592 h 713231"/>
              <a:gd name="T28" fmla="*/ 53087 w 711708"/>
              <a:gd name="T29" fmla="*/ 542451 h 713231"/>
              <a:gd name="T30" fmla="*/ 85294 w 711708"/>
              <a:gd name="T31" fmla="*/ 586517 h 713231"/>
              <a:gd name="T32" fmla="*/ 123736 w 711708"/>
              <a:gd name="T33" fmla="*/ 625061 h 713231"/>
              <a:gd name="T34" fmla="*/ 167685 w 711708"/>
              <a:gd name="T35" fmla="*/ 657352 h 713231"/>
              <a:gd name="T36" fmla="*/ 216409 w 711708"/>
              <a:gd name="T37" fmla="*/ 682660 h 713231"/>
              <a:gd name="T38" fmla="*/ 269182 w 711708"/>
              <a:gd name="T39" fmla="*/ 700254 h 713231"/>
              <a:gd name="T40" fmla="*/ 325272 w 711708"/>
              <a:gd name="T41" fmla="*/ 709400 h 713231"/>
              <a:gd name="T42" fmla="*/ 354332 w 711708"/>
              <a:gd name="T43" fmla="*/ 710578 h 713231"/>
              <a:gd name="T44" fmla="*/ 383402 w 711708"/>
              <a:gd name="T45" fmla="*/ 709400 h 713231"/>
              <a:gd name="T46" fmla="*/ 439503 w 711708"/>
              <a:gd name="T47" fmla="*/ 700254 h 713231"/>
              <a:gd name="T48" fmla="*/ 492281 w 711708"/>
              <a:gd name="T49" fmla="*/ 682660 h 713231"/>
              <a:gd name="T50" fmla="*/ 541008 w 711708"/>
              <a:gd name="T51" fmla="*/ 657352 h 713231"/>
              <a:gd name="T52" fmla="*/ 584954 w 711708"/>
              <a:gd name="T53" fmla="*/ 625061 h 713231"/>
              <a:gd name="T54" fmla="*/ 623391 w 711708"/>
              <a:gd name="T55" fmla="*/ 586517 h 713231"/>
              <a:gd name="T56" fmla="*/ 655593 w 711708"/>
              <a:gd name="T57" fmla="*/ 542451 h 713231"/>
              <a:gd name="T58" fmla="*/ 680829 w 711708"/>
              <a:gd name="T59" fmla="*/ 493592 h 713231"/>
              <a:gd name="T60" fmla="*/ 698370 w 711708"/>
              <a:gd name="T61" fmla="*/ 440676 h 713231"/>
              <a:gd name="T62" fmla="*/ 707491 w 711708"/>
              <a:gd name="T63" fmla="*/ 384431 h 713231"/>
              <a:gd name="T64" fmla="*/ 708665 w 711708"/>
              <a:gd name="T65" fmla="*/ 355289 h 713231"/>
              <a:gd name="T66" fmla="*/ 707491 w 711708"/>
              <a:gd name="T67" fmla="*/ 326146 h 713231"/>
              <a:gd name="T68" fmla="*/ 698370 w 711708"/>
              <a:gd name="T69" fmla="*/ 269901 h 713231"/>
              <a:gd name="T70" fmla="*/ 680829 w 711708"/>
              <a:gd name="T71" fmla="*/ 216985 h 713231"/>
              <a:gd name="T72" fmla="*/ 655593 w 711708"/>
              <a:gd name="T73" fmla="*/ 168126 h 713231"/>
              <a:gd name="T74" fmla="*/ 623391 w 711708"/>
              <a:gd name="T75" fmla="*/ 124062 h 713231"/>
              <a:gd name="T76" fmla="*/ 584954 w 711708"/>
              <a:gd name="T77" fmla="*/ 85518 h 713231"/>
              <a:gd name="T78" fmla="*/ 541008 w 711708"/>
              <a:gd name="T79" fmla="*/ 53225 h 713231"/>
              <a:gd name="T80" fmla="*/ 492281 w 711708"/>
              <a:gd name="T81" fmla="*/ 27919 h 713231"/>
              <a:gd name="T82" fmla="*/ 439503 w 711708"/>
              <a:gd name="T83" fmla="*/ 10326 h 713231"/>
              <a:gd name="T84" fmla="*/ 383402 w 711708"/>
              <a:gd name="T85" fmla="*/ 1176 h 713231"/>
              <a:gd name="T86" fmla="*/ 354332 w 711708"/>
              <a:gd name="T87" fmla="*/ 0 h 7132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8"/>
              <a:gd name="T133" fmla="*/ 0 h 713231"/>
              <a:gd name="T134" fmla="*/ 711708 w 711708"/>
              <a:gd name="T135" fmla="*/ 713231 h 7132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3" name="object 6"/>
          <p:cNvSpPr>
            <a:spLocks/>
          </p:cNvSpPr>
          <p:nvPr/>
        </p:nvSpPr>
        <p:spPr bwMode="auto">
          <a:xfrm>
            <a:off x="1000125" y="4651375"/>
            <a:ext cx="711200" cy="711200"/>
          </a:xfrm>
          <a:custGeom>
            <a:avLst/>
            <a:gdLst>
              <a:gd name="T0" fmla="*/ 354335 w 711707"/>
              <a:gd name="T1" fmla="*/ 0 h 711707"/>
              <a:gd name="T2" fmla="*/ 296860 w 711707"/>
              <a:gd name="T3" fmla="*/ 4637 h 711707"/>
              <a:gd name="T4" fmla="*/ 242338 w 711707"/>
              <a:gd name="T5" fmla="*/ 18057 h 711707"/>
              <a:gd name="T6" fmla="*/ 191496 w 711707"/>
              <a:gd name="T7" fmla="*/ 39539 h 711707"/>
              <a:gd name="T8" fmla="*/ 145069 w 711707"/>
              <a:gd name="T9" fmla="*/ 68346 h 711707"/>
              <a:gd name="T10" fmla="*/ 103783 w 711707"/>
              <a:gd name="T11" fmla="*/ 103759 h 711707"/>
              <a:gd name="T12" fmla="*/ 68365 w 711707"/>
              <a:gd name="T13" fmla="*/ 145041 h 711707"/>
              <a:gd name="T14" fmla="*/ 39551 w 711707"/>
              <a:gd name="T15" fmla="*/ 191469 h 711707"/>
              <a:gd name="T16" fmla="*/ 18063 w 711707"/>
              <a:gd name="T17" fmla="*/ 242314 h 711707"/>
              <a:gd name="T18" fmla="*/ 4639 w 711707"/>
              <a:gd name="T19" fmla="*/ 296845 h 711707"/>
              <a:gd name="T20" fmla="*/ 0 w 711707"/>
              <a:gd name="T21" fmla="*/ 354335 h 711707"/>
              <a:gd name="T22" fmla="*/ 1173 w 711707"/>
              <a:gd name="T23" fmla="*/ 383405 h 711707"/>
              <a:gd name="T24" fmla="*/ 10300 w 711707"/>
              <a:gd name="T25" fmla="*/ 439507 h 711707"/>
              <a:gd name="T26" fmla="*/ 27844 w 711707"/>
              <a:gd name="T27" fmla="*/ 492286 h 711707"/>
              <a:gd name="T28" fmla="*/ 53087 w 711707"/>
              <a:gd name="T29" fmla="*/ 541012 h 711707"/>
              <a:gd name="T30" fmla="*/ 85294 w 711707"/>
              <a:gd name="T31" fmla="*/ 584959 h 711707"/>
              <a:gd name="T32" fmla="*/ 123739 w 711707"/>
              <a:gd name="T33" fmla="*/ 623397 h 711707"/>
              <a:gd name="T34" fmla="*/ 167685 w 711707"/>
              <a:gd name="T35" fmla="*/ 655599 h 711707"/>
              <a:gd name="T36" fmla="*/ 216411 w 711707"/>
              <a:gd name="T37" fmla="*/ 680835 h 711707"/>
              <a:gd name="T38" fmla="*/ 269185 w 711707"/>
              <a:gd name="T39" fmla="*/ 698376 h 711707"/>
              <a:gd name="T40" fmla="*/ 325274 w 711707"/>
              <a:gd name="T41" fmla="*/ 707497 h 711707"/>
              <a:gd name="T42" fmla="*/ 354335 w 711707"/>
              <a:gd name="T43" fmla="*/ 708670 h 711707"/>
              <a:gd name="T44" fmla="*/ 383405 w 711707"/>
              <a:gd name="T45" fmla="*/ 707497 h 711707"/>
              <a:gd name="T46" fmla="*/ 439507 w 711707"/>
              <a:gd name="T47" fmla="*/ 698376 h 711707"/>
              <a:gd name="T48" fmla="*/ 492286 w 711707"/>
              <a:gd name="T49" fmla="*/ 680835 h 711707"/>
              <a:gd name="T50" fmla="*/ 541012 w 711707"/>
              <a:gd name="T51" fmla="*/ 655599 h 711707"/>
              <a:gd name="T52" fmla="*/ 584959 w 711707"/>
              <a:gd name="T53" fmla="*/ 623397 h 711707"/>
              <a:gd name="T54" fmla="*/ 623397 w 711707"/>
              <a:gd name="T55" fmla="*/ 584959 h 711707"/>
              <a:gd name="T56" fmla="*/ 655599 w 711707"/>
              <a:gd name="T57" fmla="*/ 541012 h 711707"/>
              <a:gd name="T58" fmla="*/ 680835 w 711707"/>
              <a:gd name="T59" fmla="*/ 492286 h 711707"/>
              <a:gd name="T60" fmla="*/ 698376 w 711707"/>
              <a:gd name="T61" fmla="*/ 439507 h 711707"/>
              <a:gd name="T62" fmla="*/ 707497 w 711707"/>
              <a:gd name="T63" fmla="*/ 383405 h 711707"/>
              <a:gd name="T64" fmla="*/ 708670 w 711707"/>
              <a:gd name="T65" fmla="*/ 354335 h 711707"/>
              <a:gd name="T66" fmla="*/ 707497 w 711707"/>
              <a:gd name="T67" fmla="*/ 325265 h 711707"/>
              <a:gd name="T68" fmla="*/ 698376 w 711707"/>
              <a:gd name="T69" fmla="*/ 269164 h 711707"/>
              <a:gd name="T70" fmla="*/ 680835 w 711707"/>
              <a:gd name="T71" fmla="*/ 216385 h 711707"/>
              <a:gd name="T72" fmla="*/ 655599 w 711707"/>
              <a:gd name="T73" fmla="*/ 167657 h 711707"/>
              <a:gd name="T74" fmla="*/ 623397 w 711707"/>
              <a:gd name="T75" fmla="*/ 123713 h 711707"/>
              <a:gd name="T76" fmla="*/ 584959 w 711707"/>
              <a:gd name="T77" fmla="*/ 85273 h 711707"/>
              <a:gd name="T78" fmla="*/ 541012 w 711707"/>
              <a:gd name="T79" fmla="*/ 53071 h 711707"/>
              <a:gd name="T80" fmla="*/ 492286 w 711707"/>
              <a:gd name="T81" fmla="*/ 27835 h 711707"/>
              <a:gd name="T82" fmla="*/ 439507 w 711707"/>
              <a:gd name="T83" fmla="*/ 10296 h 711707"/>
              <a:gd name="T84" fmla="*/ 383405 w 711707"/>
              <a:gd name="T85" fmla="*/ 1173 h 711707"/>
              <a:gd name="T86" fmla="*/ 354335 w 711707"/>
              <a:gd name="T87" fmla="*/ 0 h 7117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7"/>
              <a:gd name="T133" fmla="*/ 0 h 711707"/>
              <a:gd name="T134" fmla="*/ 711707 w 711707"/>
              <a:gd name="T135" fmla="*/ 711707 h 7117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4" name="object 7"/>
          <p:cNvSpPr>
            <a:spLocks/>
          </p:cNvSpPr>
          <p:nvPr/>
        </p:nvSpPr>
        <p:spPr bwMode="auto">
          <a:xfrm>
            <a:off x="1144588" y="5505450"/>
            <a:ext cx="711200" cy="711200"/>
          </a:xfrm>
          <a:custGeom>
            <a:avLst/>
            <a:gdLst>
              <a:gd name="T0" fmla="*/ 354335 w 711707"/>
              <a:gd name="T1" fmla="*/ 0 h 711708"/>
              <a:gd name="T2" fmla="*/ 296845 w 711707"/>
              <a:gd name="T3" fmla="*/ 4639 h 711708"/>
              <a:gd name="T4" fmla="*/ 242314 w 711707"/>
              <a:gd name="T5" fmla="*/ 18063 h 711708"/>
              <a:gd name="T6" fmla="*/ 191469 w 711707"/>
              <a:gd name="T7" fmla="*/ 39551 h 711708"/>
              <a:gd name="T8" fmla="*/ 145041 w 711707"/>
              <a:gd name="T9" fmla="*/ 68365 h 711708"/>
              <a:gd name="T10" fmla="*/ 103759 w 711707"/>
              <a:gd name="T11" fmla="*/ 103783 h 711708"/>
              <a:gd name="T12" fmla="*/ 68346 w 711707"/>
              <a:gd name="T13" fmla="*/ 145067 h 711708"/>
              <a:gd name="T14" fmla="*/ 39539 w 711707"/>
              <a:gd name="T15" fmla="*/ 191496 h 711708"/>
              <a:gd name="T16" fmla="*/ 18057 w 711707"/>
              <a:gd name="T17" fmla="*/ 242336 h 711708"/>
              <a:gd name="T18" fmla="*/ 4637 w 711707"/>
              <a:gd name="T19" fmla="*/ 296858 h 711708"/>
              <a:gd name="T20" fmla="*/ 0 w 711707"/>
              <a:gd name="T21" fmla="*/ 354332 h 711708"/>
              <a:gd name="T22" fmla="*/ 1173 w 711707"/>
              <a:gd name="T23" fmla="*/ 383393 h 711708"/>
              <a:gd name="T24" fmla="*/ 10296 w 711707"/>
              <a:gd name="T25" fmla="*/ 439482 h 711708"/>
              <a:gd name="T26" fmla="*/ 27835 w 711707"/>
              <a:gd name="T27" fmla="*/ 492254 h 711708"/>
              <a:gd name="T28" fmla="*/ 53071 w 711707"/>
              <a:gd name="T29" fmla="*/ 540980 h 711708"/>
              <a:gd name="T30" fmla="*/ 85273 w 711707"/>
              <a:gd name="T31" fmla="*/ 584928 h 711708"/>
              <a:gd name="T32" fmla="*/ 123713 w 711707"/>
              <a:gd name="T33" fmla="*/ 623370 h 711708"/>
              <a:gd name="T34" fmla="*/ 167657 w 711707"/>
              <a:gd name="T35" fmla="*/ 655577 h 711708"/>
              <a:gd name="T36" fmla="*/ 216385 w 711707"/>
              <a:gd name="T37" fmla="*/ 680820 h 711708"/>
              <a:gd name="T38" fmla="*/ 269164 w 711707"/>
              <a:gd name="T39" fmla="*/ 698366 h 711708"/>
              <a:gd name="T40" fmla="*/ 325265 w 711707"/>
              <a:gd name="T41" fmla="*/ 707491 h 711708"/>
              <a:gd name="T42" fmla="*/ 354335 w 711707"/>
              <a:gd name="T43" fmla="*/ 708665 h 711708"/>
              <a:gd name="T44" fmla="*/ 383405 w 711707"/>
              <a:gd name="T45" fmla="*/ 707491 h 711708"/>
              <a:gd name="T46" fmla="*/ 439507 w 711707"/>
              <a:gd name="T47" fmla="*/ 698366 h 711708"/>
              <a:gd name="T48" fmla="*/ 492286 w 711707"/>
              <a:gd name="T49" fmla="*/ 680820 h 711708"/>
              <a:gd name="T50" fmla="*/ 541012 w 711707"/>
              <a:gd name="T51" fmla="*/ 655577 h 711708"/>
              <a:gd name="T52" fmla="*/ 584959 w 711707"/>
              <a:gd name="T53" fmla="*/ 623370 h 711708"/>
              <a:gd name="T54" fmla="*/ 623397 w 711707"/>
              <a:gd name="T55" fmla="*/ 584928 h 711708"/>
              <a:gd name="T56" fmla="*/ 655599 w 711707"/>
              <a:gd name="T57" fmla="*/ 540980 h 711708"/>
              <a:gd name="T58" fmla="*/ 680835 w 711707"/>
              <a:gd name="T59" fmla="*/ 492254 h 711708"/>
              <a:gd name="T60" fmla="*/ 698376 w 711707"/>
              <a:gd name="T61" fmla="*/ 439482 h 711708"/>
              <a:gd name="T62" fmla="*/ 707497 w 711707"/>
              <a:gd name="T63" fmla="*/ 383393 h 711708"/>
              <a:gd name="T64" fmla="*/ 708670 w 711707"/>
              <a:gd name="T65" fmla="*/ 354332 h 711708"/>
              <a:gd name="T66" fmla="*/ 707497 w 711707"/>
              <a:gd name="T67" fmla="*/ 325272 h 711708"/>
              <a:gd name="T68" fmla="*/ 698376 w 711707"/>
              <a:gd name="T69" fmla="*/ 269182 h 711708"/>
              <a:gd name="T70" fmla="*/ 680835 w 711707"/>
              <a:gd name="T71" fmla="*/ 216409 h 711708"/>
              <a:gd name="T72" fmla="*/ 655599 w 711707"/>
              <a:gd name="T73" fmla="*/ 167685 h 711708"/>
              <a:gd name="T74" fmla="*/ 623397 w 711707"/>
              <a:gd name="T75" fmla="*/ 123736 h 711708"/>
              <a:gd name="T76" fmla="*/ 584959 w 711707"/>
              <a:gd name="T77" fmla="*/ 85294 h 711708"/>
              <a:gd name="T78" fmla="*/ 541012 w 711707"/>
              <a:gd name="T79" fmla="*/ 53087 h 711708"/>
              <a:gd name="T80" fmla="*/ 492286 w 711707"/>
              <a:gd name="T81" fmla="*/ 27844 h 711708"/>
              <a:gd name="T82" fmla="*/ 439507 w 711707"/>
              <a:gd name="T83" fmla="*/ 10300 h 711708"/>
              <a:gd name="T84" fmla="*/ 383405 w 711707"/>
              <a:gd name="T85" fmla="*/ 1173 h 711708"/>
              <a:gd name="T86" fmla="*/ 354335 w 711707"/>
              <a:gd name="T87" fmla="*/ 0 h 7117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7"/>
              <a:gd name="T133" fmla="*/ 0 h 711708"/>
              <a:gd name="T134" fmla="*/ 711707 w 711707"/>
              <a:gd name="T135" fmla="*/ 711708 h 71170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5" name="object 9"/>
          <p:cNvSpPr txBox="1">
            <a:spLocks noChangeArrowheads="1"/>
          </p:cNvSpPr>
          <p:nvPr/>
        </p:nvSpPr>
        <p:spPr bwMode="auto">
          <a:xfrm>
            <a:off x="392113" y="1452563"/>
            <a:ext cx="8500367" cy="492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бюджета очередного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2700">
              <a:lnSpc>
                <a:spcPts val="1100"/>
              </a:lnSpc>
              <a:spcBef>
                <a:spcPts val="25"/>
              </a:spcBef>
            </a:pPr>
            <a:endParaRPr lang="ru-RU" sz="1100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Исполнение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бюджета в текущем году </a:t>
            </a:r>
            <a:endParaRPr lang="ru-RU" sz="2000" b="1" dirty="0" smtClean="0">
              <a:solidFill>
                <a:srgbClr val="006F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власти; местная </a:t>
            </a: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2700"/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администрация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, финансовые органы)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650"/>
              </a:lnSpc>
              <a:spcBef>
                <a:spcPts val="25"/>
              </a:spcBef>
            </a:pPr>
            <a:endParaRPr lang="ru-RU" sz="600" b="1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Формирование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</a:pPr>
            <a:endParaRPr lang="ru-RU" sz="1000" b="1" dirty="0">
              <a:latin typeface="Calibri" pitchFamily="34" charset="0"/>
            </a:endParaRPr>
          </a:p>
          <a:p>
            <a:pPr marL="12700">
              <a:lnSpc>
                <a:spcPts val="1400"/>
              </a:lnSpc>
              <a:spcBef>
                <a:spcPts val="50"/>
              </a:spcBef>
            </a:pPr>
            <a:endParaRPr lang="ru-RU" sz="1400" b="1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Утверждение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</a:pPr>
            <a:endParaRPr lang="ru-RU" sz="1000" b="1" dirty="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13"/>
              </a:spcBef>
            </a:pPr>
            <a:endParaRPr lang="ru-RU" sz="1200" b="1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Составление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</a:pPr>
            <a:endParaRPr lang="ru-RU" sz="1000" b="1" dirty="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38"/>
              </a:spcBef>
            </a:pPr>
            <a:endParaRPr lang="ru-RU" sz="1200" b="1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   Рассмотрение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    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object 13"/>
          <p:cNvSpPr>
            <a:spLocks/>
          </p:cNvSpPr>
          <p:nvPr/>
        </p:nvSpPr>
        <p:spPr bwMode="auto">
          <a:xfrm rot="21406868">
            <a:off x="53602" y="1680545"/>
            <a:ext cx="460811" cy="2838935"/>
          </a:xfrm>
          <a:custGeom>
            <a:avLst/>
            <a:gdLst>
              <a:gd name="T0" fmla="*/ 136249 w 282139"/>
              <a:gd name="T1" fmla="*/ 0 h 2255519"/>
              <a:gd name="T2" fmla="*/ 147736 w 282139"/>
              <a:gd name="T3" fmla="*/ 65458 h 2255519"/>
              <a:gd name="T4" fmla="*/ 121404 w 282139"/>
              <a:gd name="T5" fmla="*/ 111083 h 2255519"/>
              <a:gd name="T6" fmla="*/ 97633 w 282139"/>
              <a:gd name="T7" fmla="*/ 164917 h 2255519"/>
              <a:gd name="T8" fmla="*/ 76432 w 282139"/>
              <a:gd name="T9" fmla="*/ 226611 h 2255519"/>
              <a:gd name="T10" fmla="*/ 57804 w 282139"/>
              <a:gd name="T11" fmla="*/ 295797 h 2255519"/>
              <a:gd name="T12" fmla="*/ 41760 w 282139"/>
              <a:gd name="T13" fmla="*/ 372114 h 2255519"/>
              <a:gd name="T14" fmla="*/ 28301 w 282139"/>
              <a:gd name="T15" fmla="*/ 455195 h 2255519"/>
              <a:gd name="T16" fmla="*/ 17433 w 282139"/>
              <a:gd name="T17" fmla="*/ 544690 h 2255519"/>
              <a:gd name="T18" fmla="*/ 9163 w 282139"/>
              <a:gd name="T19" fmla="*/ 640232 h 2255519"/>
              <a:gd name="T20" fmla="*/ 3498 w 282139"/>
              <a:gd name="T21" fmla="*/ 741454 h 2255519"/>
              <a:gd name="T22" fmla="*/ 440 w 282139"/>
              <a:gd name="T23" fmla="*/ 848000 h 2255519"/>
              <a:gd name="T24" fmla="*/ 0 w 282139"/>
              <a:gd name="T25" fmla="*/ 959509 h 2255519"/>
              <a:gd name="T26" fmla="*/ 2180 w 282139"/>
              <a:gd name="T27" fmla="*/ 1075618 h 2255519"/>
              <a:gd name="T28" fmla="*/ 6986 w 282139"/>
              <a:gd name="T29" fmla="*/ 1195963 h 2255519"/>
              <a:gd name="T30" fmla="*/ 14426 w 282139"/>
              <a:gd name="T31" fmla="*/ 1320180 h 2255519"/>
              <a:gd name="T32" fmla="*/ 24504 w 282139"/>
              <a:gd name="T33" fmla="*/ 1447914 h 2255519"/>
              <a:gd name="T34" fmla="*/ 37226 w 282139"/>
              <a:gd name="T35" fmla="*/ 1578804 h 2255519"/>
              <a:gd name="T36" fmla="*/ 52599 w 282139"/>
              <a:gd name="T37" fmla="*/ 1712482 h 2255519"/>
              <a:gd name="T38" fmla="*/ 70627 w 282139"/>
              <a:gd name="T39" fmla="*/ 1848589 h 2255519"/>
              <a:gd name="T40" fmla="*/ 91316 w 282139"/>
              <a:gd name="T41" fmla="*/ 1986760 h 2255519"/>
              <a:gd name="T42" fmla="*/ 114673 w 282139"/>
              <a:gd name="T43" fmla="*/ 2126648 h 2255519"/>
              <a:gd name="T44" fmla="*/ 137650 w 282139"/>
              <a:gd name="T45" fmla="*/ 2257438 h 2255519"/>
              <a:gd name="T46" fmla="*/ 114291 w 282139"/>
              <a:gd name="T47" fmla="*/ 2117556 h 2255519"/>
              <a:gd name="T48" fmla="*/ 93601 w 282139"/>
              <a:gd name="T49" fmla="*/ 1979380 h 2255519"/>
              <a:gd name="T50" fmla="*/ 75572 w 282139"/>
              <a:gd name="T51" fmla="*/ 1843274 h 2255519"/>
              <a:gd name="T52" fmla="*/ 60197 w 282139"/>
              <a:gd name="T53" fmla="*/ 1709595 h 2255519"/>
              <a:gd name="T54" fmla="*/ 47477 w 282139"/>
              <a:gd name="T55" fmla="*/ 1578711 h 2255519"/>
              <a:gd name="T56" fmla="*/ 37400 w 282139"/>
              <a:gd name="T57" fmla="*/ 1450977 h 2255519"/>
              <a:gd name="T58" fmla="*/ 29959 w 282139"/>
              <a:gd name="T59" fmla="*/ 1326754 h 2255519"/>
              <a:gd name="T60" fmla="*/ 25153 w 282139"/>
              <a:gd name="T61" fmla="*/ 1206410 h 2255519"/>
              <a:gd name="T62" fmla="*/ 22973 w 282139"/>
              <a:gd name="T63" fmla="*/ 1090306 h 2255519"/>
              <a:gd name="T64" fmla="*/ 23414 w 282139"/>
              <a:gd name="T65" fmla="*/ 978797 h 2255519"/>
              <a:gd name="T66" fmla="*/ 26470 w 282139"/>
              <a:gd name="T67" fmla="*/ 872251 h 2255519"/>
              <a:gd name="T68" fmla="*/ 32136 w 282139"/>
              <a:gd name="T69" fmla="*/ 771023 h 2255519"/>
              <a:gd name="T70" fmla="*/ 40405 w 282139"/>
              <a:gd name="T71" fmla="*/ 675487 h 2255519"/>
              <a:gd name="T72" fmla="*/ 51273 w 282139"/>
              <a:gd name="T73" fmla="*/ 585992 h 2255519"/>
              <a:gd name="T74" fmla="*/ 64734 w 282139"/>
              <a:gd name="T75" fmla="*/ 502905 h 2255519"/>
              <a:gd name="T76" fmla="*/ 80780 w 282139"/>
              <a:gd name="T77" fmla="*/ 426588 h 2255519"/>
              <a:gd name="T78" fmla="*/ 99406 w 282139"/>
              <a:gd name="T79" fmla="*/ 357408 h 2255519"/>
              <a:gd name="T80" fmla="*/ 120609 w 282139"/>
              <a:gd name="T81" fmla="*/ 295714 h 2255519"/>
              <a:gd name="T82" fmla="*/ 144378 w 282139"/>
              <a:gd name="T83" fmla="*/ 241874 h 2255519"/>
              <a:gd name="T84" fmla="*/ 170712 w 282139"/>
              <a:gd name="T85" fmla="*/ 196255 h 2255519"/>
              <a:gd name="T86" fmla="*/ 209893 w 282139"/>
              <a:gd name="T87" fmla="*/ 196255 h 2255519"/>
              <a:gd name="T88" fmla="*/ 275303 w 282139"/>
              <a:gd name="T89" fmla="*/ 41945 h 2255519"/>
              <a:gd name="T90" fmla="*/ 136249 w 282139"/>
              <a:gd name="T91" fmla="*/ 0 h 2255519"/>
              <a:gd name="T92" fmla="*/ 209893 w 282139"/>
              <a:gd name="T93" fmla="*/ 196255 h 2255519"/>
              <a:gd name="T94" fmla="*/ 170712 w 282139"/>
              <a:gd name="T95" fmla="*/ 196255 h 2255519"/>
              <a:gd name="T96" fmla="*/ 182200 w 282139"/>
              <a:gd name="T97" fmla="*/ 261587 h 2255519"/>
              <a:gd name="T98" fmla="*/ 209893 w 282139"/>
              <a:gd name="T99" fmla="*/ 196255 h 22555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2139"/>
              <a:gd name="T151" fmla="*/ 0 h 2255519"/>
              <a:gd name="T152" fmla="*/ 282139 w 282139"/>
              <a:gd name="T153" fmla="*/ 2255519 h 22555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7" name="object 14"/>
          <p:cNvSpPr>
            <a:spLocks/>
          </p:cNvSpPr>
          <p:nvPr/>
        </p:nvSpPr>
        <p:spPr bwMode="auto">
          <a:xfrm>
            <a:off x="249238" y="3960813"/>
            <a:ext cx="904875" cy="2027237"/>
          </a:xfrm>
          <a:custGeom>
            <a:avLst/>
            <a:gdLst>
              <a:gd name="T0" fmla="*/ 0 w 904303"/>
              <a:gd name="T1" fmla="*/ 0 h 2027148"/>
              <a:gd name="T2" fmla="*/ 30848 w 904303"/>
              <a:gd name="T3" fmla="*/ 168571 h 2027148"/>
              <a:gd name="T4" fmla="*/ 64520 w 904303"/>
              <a:gd name="T5" fmla="*/ 333207 h 2027148"/>
              <a:gd name="T6" fmla="*/ 100777 w 904303"/>
              <a:gd name="T7" fmla="*/ 493375 h 2027148"/>
              <a:gd name="T8" fmla="*/ 139389 w 904303"/>
              <a:gd name="T9" fmla="*/ 648558 h 2027148"/>
              <a:gd name="T10" fmla="*/ 180134 w 904303"/>
              <a:gd name="T11" fmla="*/ 798229 h 2027148"/>
              <a:gd name="T12" fmla="*/ 222775 w 904303"/>
              <a:gd name="T13" fmla="*/ 941873 h 2027148"/>
              <a:gd name="T14" fmla="*/ 267088 w 904303"/>
              <a:gd name="T15" fmla="*/ 1078974 h 2027148"/>
              <a:gd name="T16" fmla="*/ 312843 w 904303"/>
              <a:gd name="T17" fmla="*/ 1208992 h 2027148"/>
              <a:gd name="T18" fmla="*/ 359808 w 904303"/>
              <a:gd name="T19" fmla="*/ 1331424 h 2027148"/>
              <a:gd name="T20" fmla="*/ 407758 w 904303"/>
              <a:gd name="T21" fmla="*/ 1445736 h 2027148"/>
              <a:gd name="T22" fmla="*/ 456461 w 904303"/>
              <a:gd name="T23" fmla="*/ 1551406 h 2027148"/>
              <a:gd name="T24" fmla="*/ 505770 w 904303"/>
              <a:gd name="T25" fmla="*/ 1648065 h 2027148"/>
              <a:gd name="T26" fmla="*/ 555208 w 904303"/>
              <a:gd name="T27" fmla="*/ 1734753 h 2027148"/>
              <a:gd name="T28" fmla="*/ 604794 w 904303"/>
              <a:gd name="T29" fmla="*/ 1811387 h 2027148"/>
              <a:gd name="T30" fmla="*/ 654218 w 904303"/>
              <a:gd name="T31" fmla="*/ 1877287 h 2027148"/>
              <a:gd name="T32" fmla="*/ 703247 w 904303"/>
              <a:gd name="T33" fmla="*/ 1931949 h 2027148"/>
              <a:gd name="T34" fmla="*/ 751655 w 904303"/>
              <a:gd name="T35" fmla="*/ 1974840 h 2027148"/>
              <a:gd name="T36" fmla="*/ 799210 w 904303"/>
              <a:gd name="T37" fmla="*/ 2005438 h 2027148"/>
              <a:gd name="T38" fmla="*/ 845685 w 904303"/>
              <a:gd name="T39" fmla="*/ 2023228 h 2027148"/>
              <a:gd name="T40" fmla="*/ 890849 w 904303"/>
              <a:gd name="T41" fmla="*/ 2027682 h 2027148"/>
              <a:gd name="T42" fmla="*/ 896535 w 904303"/>
              <a:gd name="T43" fmla="*/ 2027377 h 2027148"/>
              <a:gd name="T44" fmla="*/ 902169 w 904303"/>
              <a:gd name="T45" fmla="*/ 2026730 h 2027148"/>
              <a:gd name="T46" fmla="*/ 907740 w 904303"/>
              <a:gd name="T47" fmla="*/ 2025726 h 2027148"/>
              <a:gd name="T48" fmla="*/ 884292 w 904303"/>
              <a:gd name="T49" fmla="*/ 1896027 h 2027148"/>
              <a:gd name="T50" fmla="*/ 840831 w 904303"/>
              <a:gd name="T51" fmla="*/ 1896027 h 2027148"/>
              <a:gd name="T52" fmla="*/ 796152 w 904303"/>
              <a:gd name="T53" fmla="*/ 1884183 h 2027148"/>
              <a:gd name="T54" fmla="*/ 750289 w 904303"/>
              <a:gd name="T55" fmla="*/ 1859922 h 2027148"/>
              <a:gd name="T56" fmla="*/ 703458 w 904303"/>
              <a:gd name="T57" fmla="*/ 1823712 h 2027148"/>
              <a:gd name="T58" fmla="*/ 655878 w 904303"/>
              <a:gd name="T59" fmla="*/ 1776023 h 2027148"/>
              <a:gd name="T60" fmla="*/ 607764 w 904303"/>
              <a:gd name="T61" fmla="*/ 1717317 h 2027148"/>
              <a:gd name="T62" fmla="*/ 559245 w 904303"/>
              <a:gd name="T63" fmla="*/ 1647919 h 2027148"/>
              <a:gd name="T64" fmla="*/ 510807 w 904303"/>
              <a:gd name="T65" fmla="*/ 1568733 h 2027148"/>
              <a:gd name="T66" fmla="*/ 462400 w 904303"/>
              <a:gd name="T67" fmla="*/ 1479782 h 2027148"/>
              <a:gd name="T68" fmla="*/ 414330 w 904303"/>
              <a:gd name="T69" fmla="*/ 1381683 h 2027148"/>
              <a:gd name="T70" fmla="*/ 366814 w 904303"/>
              <a:gd name="T71" fmla="*/ 1274896 h 2027148"/>
              <a:gd name="T72" fmla="*/ 320069 w 904303"/>
              <a:gd name="T73" fmla="*/ 1159895 h 2027148"/>
              <a:gd name="T74" fmla="*/ 274314 w 904303"/>
              <a:gd name="T75" fmla="*/ 1037144 h 2027148"/>
              <a:gd name="T76" fmla="*/ 229767 w 904303"/>
              <a:gd name="T77" fmla="*/ 907104 h 2027148"/>
              <a:gd name="T78" fmla="*/ 186644 w 904303"/>
              <a:gd name="T79" fmla="*/ 770248 h 2027148"/>
              <a:gd name="T80" fmla="*/ 145163 w 904303"/>
              <a:gd name="T81" fmla="*/ 627040 h 2027148"/>
              <a:gd name="T82" fmla="*/ 105541 w 904303"/>
              <a:gd name="T83" fmla="*/ 477942 h 2027148"/>
              <a:gd name="T84" fmla="*/ 67993 w 904303"/>
              <a:gd name="T85" fmla="*/ 323425 h 2027148"/>
              <a:gd name="T86" fmla="*/ 32742 w 904303"/>
              <a:gd name="T87" fmla="*/ 163955 h 2027148"/>
              <a:gd name="T88" fmla="*/ 0 w 904303"/>
              <a:gd name="T89" fmla="*/ 0 h 2027148"/>
              <a:gd name="T90" fmla="*/ 884105 w 904303"/>
              <a:gd name="T91" fmla="*/ 1894995 h 2027148"/>
              <a:gd name="T92" fmla="*/ 840831 w 904303"/>
              <a:gd name="T93" fmla="*/ 1896027 h 2027148"/>
              <a:gd name="T94" fmla="*/ 884292 w 904303"/>
              <a:gd name="T95" fmla="*/ 1896027 h 2027148"/>
              <a:gd name="T96" fmla="*/ 884105 w 904303"/>
              <a:gd name="T97" fmla="*/ 1894995 h 2027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04303"/>
              <a:gd name="T148" fmla="*/ 0 h 2027148"/>
              <a:gd name="T149" fmla="*/ 904303 w 904303"/>
              <a:gd name="T150" fmla="*/ 2027148 h 20271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/>
          <a:p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538" name="object 11"/>
          <p:cNvSpPr txBox="1">
            <a:spLocks/>
          </p:cNvSpPr>
          <p:nvPr/>
        </p:nvSpPr>
        <p:spPr bwMode="auto">
          <a:xfrm>
            <a:off x="5271788" y="1520031"/>
            <a:ext cx="3816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принятие решение о бюджете на очередной финансовый год и плановый период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object 11"/>
          <p:cNvSpPr txBox="1">
            <a:spLocks/>
          </p:cNvSpPr>
          <p:nvPr/>
        </p:nvSpPr>
        <p:spPr bwMode="auto">
          <a:xfrm>
            <a:off x="5271787" y="2349500"/>
            <a:ext cx="3837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получение доходов бюджета и распределение бюджетных средств в соответствии с </a:t>
            </a:r>
            <a:r>
              <a:rPr lang="ru-RU" sz="1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решением</a:t>
            </a:r>
          </a:p>
          <a:p>
            <a:r>
              <a:rPr lang="ru-RU" sz="1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object 11"/>
          <p:cNvSpPr txBox="1">
            <a:spLocks/>
          </p:cNvSpPr>
          <p:nvPr/>
        </p:nvSpPr>
        <p:spPr bwMode="auto">
          <a:xfrm>
            <a:off x="5580112" y="4221163"/>
            <a:ext cx="35289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принятие решения об исполнении бюджета за отчетный финансовый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object 11"/>
          <p:cNvSpPr txBox="1">
            <a:spLocks/>
          </p:cNvSpPr>
          <p:nvPr/>
        </p:nvSpPr>
        <p:spPr bwMode="auto">
          <a:xfrm>
            <a:off x="5271787" y="5013324"/>
            <a:ext cx="3908726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подготовка экономического обоснования доходов и расходов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596336" y="6360565"/>
            <a:ext cx="1828800" cy="365125"/>
          </a:xfrm>
        </p:spPr>
        <p:txBody>
          <a:bodyPr/>
          <a:lstStyle/>
          <a:p>
            <a:pPr>
              <a:defRPr/>
            </a:pPr>
            <a:fld id="{BF038085-3E96-46E5-A2B2-F117E3EFC876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>
              <a:gd name="T0" fmla="*/ 0 w 126"/>
              <a:gd name="T1" fmla="*/ 0 h 142112"/>
              <a:gd name="T2" fmla="*/ 0 w 126"/>
              <a:gd name="T3" fmla="*/ 137240 h 142112"/>
              <a:gd name="T4" fmla="*/ 0 60000 65536"/>
              <a:gd name="T5" fmla="*/ 0 60000 65536"/>
              <a:gd name="T6" fmla="*/ 0 w 126"/>
              <a:gd name="T7" fmla="*/ 0 h 142112"/>
              <a:gd name="T8" fmla="*/ 0 w 126"/>
              <a:gd name="T9" fmla="*/ 142112 h 14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4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>
              <a:gd name="T0" fmla="*/ 0 w 5080"/>
              <a:gd name="T1" fmla="*/ 0 h 579119"/>
              <a:gd name="T2" fmla="*/ 3447 w 5080"/>
              <a:gd name="T3" fmla="*/ 581030 h 579119"/>
              <a:gd name="T4" fmla="*/ 0 60000 65536"/>
              <a:gd name="T5" fmla="*/ 0 60000 65536"/>
              <a:gd name="T6" fmla="*/ 0 w 5080"/>
              <a:gd name="T7" fmla="*/ 0 h 579119"/>
              <a:gd name="T8" fmla="*/ 5080 w 5080"/>
              <a:gd name="T9" fmla="*/ 579119 h 579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5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>
              <a:gd name="T0" fmla="*/ 0 w 2840482"/>
              <a:gd name="T1" fmla="*/ 581031 h 579120"/>
              <a:gd name="T2" fmla="*/ 0 w 2840482"/>
              <a:gd name="T3" fmla="*/ 290514 h 579120"/>
              <a:gd name="T4" fmla="*/ 2837807 w 2840482"/>
              <a:gd name="T5" fmla="*/ 290514 h 579120"/>
              <a:gd name="T6" fmla="*/ 2837807 w 2840482"/>
              <a:gd name="T7" fmla="*/ 0 h 579120"/>
              <a:gd name="T8" fmla="*/ 0 60000 65536"/>
              <a:gd name="T9" fmla="*/ 0 60000 65536"/>
              <a:gd name="T10" fmla="*/ 0 60000 65536"/>
              <a:gd name="T11" fmla="*/ 0 60000 65536"/>
              <a:gd name="T12" fmla="*/ 0 w 2840482"/>
              <a:gd name="T13" fmla="*/ 0 h 579120"/>
              <a:gd name="T14" fmla="*/ 2840482 w 2840482"/>
              <a:gd name="T15" fmla="*/ 579120 h 579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6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>
              <a:gd name="T0" fmla="*/ 0 h 73533"/>
              <a:gd name="T1" fmla="*/ 80256 h 73533"/>
              <a:gd name="T2" fmla="*/ 0 60000 65536"/>
              <a:gd name="T3" fmla="*/ 0 60000 65536"/>
              <a:gd name="T4" fmla="*/ 0 h 73533"/>
              <a:gd name="T5" fmla="*/ 73533 h 735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7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>
              <a:gd name="T0" fmla="*/ 267405 h 260857"/>
              <a:gd name="T1" fmla="*/ 0 h 260857"/>
              <a:gd name="T2" fmla="*/ 0 60000 65536"/>
              <a:gd name="T3" fmla="*/ 0 60000 65536"/>
              <a:gd name="T4" fmla="*/ 0 h 260857"/>
              <a:gd name="T5" fmla="*/ 260857 h 26085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8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>
              <a:gd name="T0" fmla="*/ 0 h 533400"/>
              <a:gd name="T1" fmla="*/ 533400 h 533400"/>
              <a:gd name="T2" fmla="*/ 0 60000 65536"/>
              <a:gd name="T3" fmla="*/ 0 60000 65536"/>
              <a:gd name="T4" fmla="*/ 0 h 533400"/>
              <a:gd name="T5" fmla="*/ 533400 h 533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9" name="object 9"/>
          <p:cNvSpPr>
            <a:spLocks noChangeArrowheads="1"/>
          </p:cNvSpPr>
          <p:nvPr/>
        </p:nvSpPr>
        <p:spPr bwMode="auto">
          <a:xfrm>
            <a:off x="3295650" y="1681163"/>
            <a:ext cx="2495550" cy="73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0" name="object 10"/>
          <p:cNvSpPr>
            <a:spLocks noChangeArrowheads="1"/>
          </p:cNvSpPr>
          <p:nvPr/>
        </p:nvSpPr>
        <p:spPr bwMode="auto">
          <a:xfrm>
            <a:off x="3351213" y="1717675"/>
            <a:ext cx="2338387" cy="630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1" name="object 11"/>
          <p:cNvSpPr>
            <a:spLocks noChangeArrowheads="1"/>
          </p:cNvSpPr>
          <p:nvPr/>
        </p:nvSpPr>
        <p:spPr bwMode="auto">
          <a:xfrm>
            <a:off x="3371850" y="1724025"/>
            <a:ext cx="2295525" cy="587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2" name="object 12"/>
          <p:cNvSpPr txBox="1">
            <a:spLocks noChangeArrowheads="1"/>
          </p:cNvSpPr>
          <p:nvPr/>
        </p:nvSpPr>
        <p:spPr bwMode="auto">
          <a:xfrm>
            <a:off x="3540125" y="1811338"/>
            <a:ext cx="1962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бюджета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63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4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5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6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7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8" name="object 18"/>
          <p:cNvSpPr txBox="1">
            <a:spLocks noChangeArrowheads="1"/>
          </p:cNvSpPr>
          <p:nvPr/>
        </p:nvSpPr>
        <p:spPr bwMode="auto">
          <a:xfrm>
            <a:off x="6731000" y="2663825"/>
            <a:ext cx="17891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Безвозмездные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69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0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1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поступления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72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3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4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5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6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7" name="object 27"/>
          <p:cNvSpPr txBox="1">
            <a:spLocks noChangeArrowheads="1"/>
          </p:cNvSpPr>
          <p:nvPr/>
        </p:nvSpPr>
        <p:spPr bwMode="auto">
          <a:xfrm>
            <a:off x="3451225" y="2816225"/>
            <a:ext cx="24145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78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9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0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1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2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3" name="object 33"/>
          <p:cNvSpPr txBox="1">
            <a:spLocks noChangeArrowheads="1"/>
          </p:cNvSpPr>
          <p:nvPr/>
        </p:nvSpPr>
        <p:spPr bwMode="auto">
          <a:xfrm>
            <a:off x="604838" y="2816225"/>
            <a:ext cx="21494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84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5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6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7" name="object 37"/>
          <p:cNvSpPr txBox="1">
            <a:spLocks noChangeArrowheads="1"/>
          </p:cNvSpPr>
          <p:nvPr/>
        </p:nvSpPr>
        <p:spPr bwMode="auto">
          <a:xfrm>
            <a:off x="579438" y="3582988"/>
            <a:ext cx="21812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latin typeface="Calibri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600" dirty="0">
                <a:latin typeface="Calibri" pitchFamily="34" charset="0"/>
              </a:rPr>
              <a:t>, например:</a:t>
            </a:r>
          </a:p>
        </p:txBody>
      </p:sp>
      <p:sp>
        <p:nvSpPr>
          <p:cNvPr id="23588" name="object 38"/>
          <p:cNvSpPr txBox="1">
            <a:spLocks noChangeArrowheads="1"/>
          </p:cNvSpPr>
          <p:nvPr/>
        </p:nvSpPr>
        <p:spPr bwMode="auto">
          <a:xfrm>
            <a:off x="492125" y="5030788"/>
            <a:ext cx="169227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500">
                <a:latin typeface="Calibri" pitchFamily="34" charset="0"/>
              </a:rPr>
              <a:t>→ налог на прибыль</a:t>
            </a:r>
          </a:p>
          <a:p>
            <a:pPr marL="12700" algn="ctr"/>
            <a:r>
              <a:rPr lang="ru-RU" sz="1500">
                <a:latin typeface="Calibri" pitchFamily="34" charset="0"/>
              </a:rPr>
              <a:t>организаций;</a:t>
            </a:r>
          </a:p>
          <a:p>
            <a:pPr marL="12700"/>
            <a:r>
              <a:rPr lang="ru-RU" sz="1500">
                <a:latin typeface="Calibri" pitchFamily="34" charset="0"/>
              </a:rPr>
              <a:t>→ акцизы;</a:t>
            </a:r>
          </a:p>
          <a:p>
            <a:pPr marL="12700"/>
            <a:r>
              <a:rPr lang="ru-RU" sz="1500">
                <a:latin typeface="Calibri" pitchFamily="34" charset="0"/>
              </a:rPr>
              <a:t>→ налог на доходы физических лиц;</a:t>
            </a:r>
          </a:p>
          <a:p>
            <a:pPr marL="12700"/>
            <a:r>
              <a:rPr lang="ru-RU" sz="1500">
                <a:latin typeface="Calibri" pitchFamily="34" charset="0"/>
              </a:rPr>
              <a:t>→ другие налоги.</a:t>
            </a:r>
          </a:p>
        </p:txBody>
      </p:sp>
      <p:sp>
        <p:nvSpPr>
          <p:cNvPr id="23589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90" name="object 40"/>
          <p:cNvSpPr txBox="1">
            <a:spLocks noChangeArrowheads="1"/>
          </p:cNvSpPr>
          <p:nvPr/>
        </p:nvSpPr>
        <p:spPr bwMode="auto">
          <a:xfrm>
            <a:off x="6451600" y="4140200"/>
            <a:ext cx="23495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3591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>
              <a:gd name="T0" fmla="*/ 3101342 w 3104006"/>
              <a:gd name="T1" fmla="*/ 400707 h 405638"/>
              <a:gd name="T2" fmla="*/ 3101342 w 3104006"/>
              <a:gd name="T3" fmla="*/ 200353 h 405638"/>
              <a:gd name="T4" fmla="*/ 0 w 3104006"/>
              <a:gd name="T5" fmla="*/ 200353 h 405638"/>
              <a:gd name="T6" fmla="*/ 0 w 3104006"/>
              <a:gd name="T7" fmla="*/ 0 h 405638"/>
              <a:gd name="T8" fmla="*/ 0 60000 65536"/>
              <a:gd name="T9" fmla="*/ 0 60000 65536"/>
              <a:gd name="T10" fmla="*/ 0 60000 65536"/>
              <a:gd name="T11" fmla="*/ 0 60000 65536"/>
              <a:gd name="T12" fmla="*/ 0 w 3104006"/>
              <a:gd name="T13" fmla="*/ 0 h 405638"/>
              <a:gd name="T14" fmla="*/ 3104006 w 3104006"/>
              <a:gd name="T15" fmla="*/ 405638 h 405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BF1C2-1E67-4BE9-B84E-0A7E023B86F3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3592" name="object 4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lIns="0" tIns="0" rIns="0" bIns="0"/>
          <a:lstStyle/>
          <a:p>
            <a:pPr marL="53975" eaLnBrk="1" hangingPunct="1"/>
            <a:r>
              <a:rPr lang="ru-RU" sz="2200" b="1" dirty="0" smtClean="0">
                <a:solidFill>
                  <a:srgbClr val="0000FF"/>
                </a:solidFill>
              </a:rPr>
              <a:t>Доходы бюджета </a:t>
            </a:r>
            <a:r>
              <a:rPr lang="ru-RU" sz="2200" dirty="0" smtClean="0"/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23593" name="object 43"/>
          <p:cNvSpPr>
            <a:spLocks noChangeArrowheads="1"/>
          </p:cNvSpPr>
          <p:nvPr/>
        </p:nvSpPr>
        <p:spPr bwMode="auto">
          <a:xfrm>
            <a:off x="3186113" y="3328988"/>
            <a:ext cx="2986087" cy="35290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94" name="object 44"/>
          <p:cNvSpPr txBox="1">
            <a:spLocks noChangeArrowheads="1"/>
          </p:cNvSpPr>
          <p:nvPr/>
        </p:nvSpPr>
        <p:spPr bwMode="auto">
          <a:xfrm>
            <a:off x="3397250" y="3505200"/>
            <a:ext cx="25527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 algn="ctr"/>
            <a:r>
              <a:rPr lang="ru-RU" sz="1600" b="1" dirty="0">
                <a:latin typeface="Calibri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sz="1600" dirty="0">
                <a:latin typeface="Calibri" pitchFamily="34" charset="0"/>
              </a:rPr>
              <a:t>, например:</a:t>
            </a:r>
          </a:p>
          <a:p>
            <a:pPr marL="20638">
              <a:lnSpc>
                <a:spcPts val="950"/>
              </a:lnSpc>
              <a:spcBef>
                <a:spcPts val="13"/>
              </a:spcBef>
            </a:pPr>
            <a:endParaRPr lang="ru-RU" sz="900" dirty="0">
              <a:latin typeface="Calibri" pitchFamily="34" charset="0"/>
            </a:endParaRPr>
          </a:p>
          <a:p>
            <a:pPr marL="20638"/>
            <a:r>
              <a:rPr lang="ru-RU" sz="1500" dirty="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marL="20638"/>
            <a:r>
              <a:rPr lang="ru-RU" sz="1500" dirty="0">
                <a:latin typeface="Calibri" pitchFamily="34" charset="0"/>
              </a:rPr>
              <a:t>→ штрафные санкции;</a:t>
            </a:r>
          </a:p>
          <a:p>
            <a:pPr marL="20638"/>
            <a:r>
              <a:rPr lang="ru-RU" sz="1500" dirty="0">
                <a:latin typeface="Calibri" pitchFamily="34" charset="0"/>
              </a:rPr>
              <a:t>→ другие.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3"/>
          <p:cNvSpPr>
            <a:spLocks noChangeArrowheads="1"/>
          </p:cNvSpPr>
          <p:nvPr/>
        </p:nvSpPr>
        <p:spPr bwMode="auto">
          <a:xfrm>
            <a:off x="107950" y="738188"/>
            <a:ext cx="8878888" cy="1246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8" name="object 4"/>
          <p:cNvSpPr>
            <a:spLocks noChangeArrowheads="1"/>
          </p:cNvSpPr>
          <p:nvPr/>
        </p:nvSpPr>
        <p:spPr bwMode="auto">
          <a:xfrm>
            <a:off x="101600" y="344488"/>
            <a:ext cx="8831263" cy="1471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object 5"/>
          <p:cNvSpPr>
            <a:spLocks noChangeArrowheads="1"/>
          </p:cNvSpPr>
          <p:nvPr/>
        </p:nvSpPr>
        <p:spPr bwMode="auto">
          <a:xfrm>
            <a:off x="153988" y="765175"/>
            <a:ext cx="8785225" cy="1150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object 6"/>
          <p:cNvSpPr>
            <a:spLocks/>
          </p:cNvSpPr>
          <p:nvPr/>
        </p:nvSpPr>
        <p:spPr bwMode="auto">
          <a:xfrm>
            <a:off x="153988" y="765175"/>
            <a:ext cx="8785225" cy="1150938"/>
          </a:xfrm>
          <a:custGeom>
            <a:avLst/>
            <a:gdLst>
              <a:gd name="T0" fmla="*/ 0 w 8785034"/>
              <a:gd name="T1" fmla="*/ 190821 h 1152144"/>
              <a:gd name="T2" fmla="*/ 5580 w 8785034"/>
              <a:gd name="T3" fmla="*/ 144966 h 1152144"/>
              <a:gd name="T4" fmla="*/ 21432 w 8785034"/>
              <a:gd name="T5" fmla="*/ 103130 h 1152144"/>
              <a:gd name="T6" fmla="*/ 46227 w 8785034"/>
              <a:gd name="T7" fmla="*/ 66639 h 1152144"/>
              <a:gd name="T8" fmla="*/ 78626 w 8785034"/>
              <a:gd name="T9" fmla="*/ 36817 h 1152144"/>
              <a:gd name="T10" fmla="*/ 117295 w 8785034"/>
              <a:gd name="T11" fmla="*/ 14995 h 1152144"/>
              <a:gd name="T12" fmla="*/ 160899 w 8785034"/>
              <a:gd name="T13" fmla="*/ 2495 h 1152144"/>
              <a:gd name="T14" fmla="*/ 192048 w 8785034"/>
              <a:gd name="T15" fmla="*/ 0 h 1152144"/>
              <a:gd name="T16" fmla="*/ 8594117 w 8785034"/>
              <a:gd name="T17" fmla="*/ 0 h 1152144"/>
              <a:gd name="T18" fmla="*/ 8640262 w 8785034"/>
              <a:gd name="T19" fmla="*/ 5545 h 1152144"/>
              <a:gd name="T20" fmla="*/ 8682359 w 8785034"/>
              <a:gd name="T21" fmla="*/ 21302 h 1152144"/>
              <a:gd name="T22" fmla="*/ 8719120 w 8785034"/>
              <a:gd name="T23" fmla="*/ 45937 h 1152144"/>
              <a:gd name="T24" fmla="*/ 8749128 w 8785034"/>
              <a:gd name="T25" fmla="*/ 78128 h 1152144"/>
              <a:gd name="T26" fmla="*/ 8771089 w 8785034"/>
              <a:gd name="T27" fmla="*/ 116547 h 1152144"/>
              <a:gd name="T28" fmla="*/ 8783673 w 8785034"/>
              <a:gd name="T29" fmla="*/ 159870 h 1152144"/>
              <a:gd name="T30" fmla="*/ 8786185 w 8785034"/>
              <a:gd name="T31" fmla="*/ 190821 h 1152144"/>
              <a:gd name="T32" fmla="*/ 8786185 w 8785034"/>
              <a:gd name="T33" fmla="*/ 954105 h 1152144"/>
              <a:gd name="T34" fmla="*/ 8780601 w 8785034"/>
              <a:gd name="T35" fmla="*/ 999960 h 1152144"/>
              <a:gd name="T36" fmla="*/ 8764745 w 8785034"/>
              <a:gd name="T37" fmla="*/ 1041795 h 1152144"/>
              <a:gd name="T38" fmla="*/ 8739960 w 8785034"/>
              <a:gd name="T39" fmla="*/ 1078287 h 1152144"/>
              <a:gd name="T40" fmla="*/ 8707519 w 8785034"/>
              <a:gd name="T41" fmla="*/ 1108107 h 1152144"/>
              <a:gd name="T42" fmla="*/ 8668854 w 8785034"/>
              <a:gd name="T43" fmla="*/ 1129930 h 1152144"/>
              <a:gd name="T44" fmla="*/ 8625262 w 8785034"/>
              <a:gd name="T45" fmla="*/ 1142429 h 1152144"/>
              <a:gd name="T46" fmla="*/ 8594117 w 8785034"/>
              <a:gd name="T47" fmla="*/ 1144927 h 1152144"/>
              <a:gd name="T48" fmla="*/ 192048 w 8785034"/>
              <a:gd name="T49" fmla="*/ 1144927 h 1152144"/>
              <a:gd name="T50" fmla="*/ 145894 w 8785034"/>
              <a:gd name="T51" fmla="*/ 1139380 h 1152144"/>
              <a:gd name="T52" fmla="*/ 103787 w 8785034"/>
              <a:gd name="T53" fmla="*/ 1123626 h 1152144"/>
              <a:gd name="T54" fmla="*/ 67060 w 8785034"/>
              <a:gd name="T55" fmla="*/ 1098990 h 1152144"/>
              <a:gd name="T56" fmla="*/ 37053 w 8785034"/>
              <a:gd name="T57" fmla="*/ 1066799 h 1152144"/>
              <a:gd name="T58" fmla="*/ 15089 w 8785034"/>
              <a:gd name="T59" fmla="*/ 1028378 h 1152144"/>
              <a:gd name="T60" fmla="*/ 2513 w 8785034"/>
              <a:gd name="T61" fmla="*/ 985054 h 1152144"/>
              <a:gd name="T62" fmla="*/ 0 w 8785034"/>
              <a:gd name="T63" fmla="*/ 954105 h 1152144"/>
              <a:gd name="T64" fmla="*/ 0 w 8785034"/>
              <a:gd name="T65" fmla="*/ 190821 h 1152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85034"/>
              <a:gd name="T100" fmla="*/ 0 h 1152144"/>
              <a:gd name="T101" fmla="*/ 8785034 w 8785034"/>
              <a:gd name="T102" fmla="*/ 1152144 h 1152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1" name="object 7"/>
          <p:cNvSpPr>
            <a:spLocks noChangeArrowheads="1"/>
          </p:cNvSpPr>
          <p:nvPr/>
        </p:nvSpPr>
        <p:spPr bwMode="auto">
          <a:xfrm>
            <a:off x="4297363" y="2405063"/>
            <a:ext cx="231775" cy="2111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object 8"/>
          <p:cNvSpPr>
            <a:spLocks noChangeArrowheads="1"/>
          </p:cNvSpPr>
          <p:nvPr/>
        </p:nvSpPr>
        <p:spPr bwMode="auto">
          <a:xfrm>
            <a:off x="1403350" y="3197225"/>
            <a:ext cx="233363" cy="211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3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4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5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6" name="object 12"/>
          <p:cNvSpPr>
            <a:spLocks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>
              <a:gd name="T0" fmla="*/ 0 w 2700845"/>
              <a:gd name="T1" fmla="*/ 450220 h 3384384"/>
              <a:gd name="T2" fmla="*/ 5885 w 2700845"/>
              <a:gd name="T3" fmla="*/ 377204 h 3384384"/>
              <a:gd name="T4" fmla="*/ 22924 w 2700845"/>
              <a:gd name="T5" fmla="*/ 307929 h 3384384"/>
              <a:gd name="T6" fmla="*/ 50190 w 2700845"/>
              <a:gd name="T7" fmla="*/ 243335 h 3384384"/>
              <a:gd name="T8" fmla="*/ 86755 w 2700845"/>
              <a:gd name="T9" fmla="*/ 184342 h 3384384"/>
              <a:gd name="T10" fmla="*/ 131693 w 2700845"/>
              <a:gd name="T11" fmla="*/ 131877 h 3384384"/>
              <a:gd name="T12" fmla="*/ 184083 w 2700845"/>
              <a:gd name="T13" fmla="*/ 86875 h 3384384"/>
              <a:gd name="T14" fmla="*/ 242999 w 2700845"/>
              <a:gd name="T15" fmla="*/ 50257 h 3384384"/>
              <a:gd name="T16" fmla="*/ 307513 w 2700845"/>
              <a:gd name="T17" fmla="*/ 22955 h 3384384"/>
              <a:gd name="T18" fmla="*/ 376698 w 2700845"/>
              <a:gd name="T19" fmla="*/ 5891 h 3384384"/>
              <a:gd name="T20" fmla="*/ 449631 w 2700845"/>
              <a:gd name="T21" fmla="*/ 0 h 3384384"/>
              <a:gd name="T22" fmla="*/ 2248098 w 2700845"/>
              <a:gd name="T23" fmla="*/ 0 h 3384384"/>
              <a:gd name="T24" fmla="*/ 2321046 w 2700845"/>
              <a:gd name="T25" fmla="*/ 5891 h 3384384"/>
              <a:gd name="T26" fmla="*/ 2390241 w 2700845"/>
              <a:gd name="T27" fmla="*/ 22955 h 3384384"/>
              <a:gd name="T28" fmla="*/ 2454767 w 2700845"/>
              <a:gd name="T29" fmla="*/ 50257 h 3384384"/>
              <a:gd name="T30" fmla="*/ 2513696 w 2700845"/>
              <a:gd name="T31" fmla="*/ 86875 h 3384384"/>
              <a:gd name="T32" fmla="*/ 2566094 w 2700845"/>
              <a:gd name="T33" fmla="*/ 131877 h 3384384"/>
              <a:gd name="T34" fmla="*/ 2611040 w 2700845"/>
              <a:gd name="T35" fmla="*/ 184342 h 3384384"/>
              <a:gd name="T36" fmla="*/ 2647609 w 2700845"/>
              <a:gd name="T37" fmla="*/ 243335 h 3384384"/>
              <a:gd name="T38" fmla="*/ 2674878 w 2700845"/>
              <a:gd name="T39" fmla="*/ 307929 h 3384384"/>
              <a:gd name="T40" fmla="*/ 2691917 w 2700845"/>
              <a:gd name="T41" fmla="*/ 377204 h 3384384"/>
              <a:gd name="T42" fmla="*/ 2697797 w 2700845"/>
              <a:gd name="T43" fmla="*/ 450220 h 3384384"/>
              <a:gd name="T44" fmla="*/ 2697797 w 2700845"/>
              <a:gd name="T45" fmla="*/ 2935096 h 3384384"/>
              <a:gd name="T46" fmla="*/ 2691917 w 2700845"/>
              <a:gd name="T47" fmla="*/ 3008138 h 3384384"/>
              <a:gd name="T48" fmla="*/ 2674878 w 2700845"/>
              <a:gd name="T49" fmla="*/ 3077417 h 3384384"/>
              <a:gd name="T50" fmla="*/ 2647609 w 2700845"/>
              <a:gd name="T51" fmla="*/ 3142028 h 3384384"/>
              <a:gd name="T52" fmla="*/ 2611040 w 2700845"/>
              <a:gd name="T53" fmla="*/ 3201025 h 3384384"/>
              <a:gd name="T54" fmla="*/ 2566094 w 2700845"/>
              <a:gd name="T55" fmla="*/ 3253498 h 3384384"/>
              <a:gd name="T56" fmla="*/ 2513696 w 2700845"/>
              <a:gd name="T57" fmla="*/ 3298504 h 3384384"/>
              <a:gd name="T58" fmla="*/ 2454767 w 2700845"/>
              <a:gd name="T59" fmla="*/ 3335124 h 3384384"/>
              <a:gd name="T60" fmla="*/ 2390241 w 2700845"/>
              <a:gd name="T61" fmla="*/ 3362421 h 3384384"/>
              <a:gd name="T62" fmla="*/ 2321046 w 2700845"/>
              <a:gd name="T63" fmla="*/ 3379488 h 3384384"/>
              <a:gd name="T64" fmla="*/ 2248098 w 2700845"/>
              <a:gd name="T65" fmla="*/ 3385380 h 3384384"/>
              <a:gd name="T66" fmla="*/ 449631 w 2700845"/>
              <a:gd name="T67" fmla="*/ 3385380 h 3384384"/>
              <a:gd name="T68" fmla="*/ 376698 w 2700845"/>
              <a:gd name="T69" fmla="*/ 3379488 h 3384384"/>
              <a:gd name="T70" fmla="*/ 307513 w 2700845"/>
              <a:gd name="T71" fmla="*/ 3362421 h 3384384"/>
              <a:gd name="T72" fmla="*/ 242999 w 2700845"/>
              <a:gd name="T73" fmla="*/ 3335124 h 3384384"/>
              <a:gd name="T74" fmla="*/ 184083 w 2700845"/>
              <a:gd name="T75" fmla="*/ 3298504 h 3384384"/>
              <a:gd name="T76" fmla="*/ 131693 w 2700845"/>
              <a:gd name="T77" fmla="*/ 3253498 h 3384384"/>
              <a:gd name="T78" fmla="*/ 86755 w 2700845"/>
              <a:gd name="T79" fmla="*/ 3201025 h 3384384"/>
              <a:gd name="T80" fmla="*/ 50190 w 2700845"/>
              <a:gd name="T81" fmla="*/ 3142028 h 3384384"/>
              <a:gd name="T82" fmla="*/ 22924 w 2700845"/>
              <a:gd name="T83" fmla="*/ 3077417 h 3384384"/>
              <a:gd name="T84" fmla="*/ 5885 w 2700845"/>
              <a:gd name="T85" fmla="*/ 3008138 h 3384384"/>
              <a:gd name="T86" fmla="*/ 0 w 2700845"/>
              <a:gd name="T87" fmla="*/ 2935096 h 3384384"/>
              <a:gd name="T88" fmla="*/ 0 w 2700845"/>
              <a:gd name="T89" fmla="*/ 450220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0845"/>
              <a:gd name="T136" fmla="*/ 0 h 3384384"/>
              <a:gd name="T137" fmla="*/ 2700845 w 2700845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7" name="object 13"/>
          <p:cNvSpPr txBox="1">
            <a:spLocks noChangeArrowheads="1"/>
          </p:cNvSpPr>
          <p:nvPr/>
        </p:nvSpPr>
        <p:spPr bwMode="auto">
          <a:xfrm>
            <a:off x="436563" y="3509963"/>
            <a:ext cx="21526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обязательны к уплате на всей территории Российской Федерации,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прибыль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 b="1">
                <a:latin typeface="Calibri" pitchFamily="34" charset="0"/>
              </a:rPr>
              <a:t>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доходы физических лиц;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Акцизы.</a:t>
            </a:r>
            <a:endParaRPr lang="ru-RU">
              <a:latin typeface="Calibri" pitchFamily="34" charset="0"/>
            </a:endParaRPr>
          </a:p>
        </p:txBody>
      </p:sp>
      <p:sp>
        <p:nvSpPr>
          <p:cNvPr id="24588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9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0" name="object 16"/>
          <p:cNvSpPr>
            <a:spLocks noChangeArrowheads="1"/>
          </p:cNvSpPr>
          <p:nvPr/>
        </p:nvSpPr>
        <p:spPr bwMode="auto">
          <a:xfrm>
            <a:off x="3077368" y="3432192"/>
            <a:ext cx="2879725" cy="3384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1" name="object 17"/>
          <p:cNvSpPr>
            <a:spLocks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>
              <a:gd name="T0" fmla="*/ 0 w 2880359"/>
              <a:gd name="T1" fmla="*/ 480203 h 3384384"/>
              <a:gd name="T2" fmla="*/ 1591 w 2880359"/>
              <a:gd name="T3" fmla="*/ 440813 h 3384384"/>
              <a:gd name="T4" fmla="*/ 6279 w 2880359"/>
              <a:gd name="T5" fmla="*/ 402300 h 3384384"/>
              <a:gd name="T6" fmla="*/ 13938 w 2880359"/>
              <a:gd name="T7" fmla="*/ 364789 h 3384384"/>
              <a:gd name="T8" fmla="*/ 37688 w 2880359"/>
              <a:gd name="T9" fmla="*/ 293263 h 3384384"/>
              <a:gd name="T10" fmla="*/ 71847 w 2880359"/>
              <a:gd name="T11" fmla="*/ 227230 h 3384384"/>
              <a:gd name="T12" fmla="*/ 115436 w 2880359"/>
              <a:gd name="T13" fmla="*/ 167671 h 3384384"/>
              <a:gd name="T14" fmla="*/ 167453 w 2880359"/>
              <a:gd name="T15" fmla="*/ 115579 h 3384384"/>
              <a:gd name="T16" fmla="*/ 226920 w 2880359"/>
              <a:gd name="T17" fmla="*/ 71936 h 3384384"/>
              <a:gd name="T18" fmla="*/ 292849 w 2880359"/>
              <a:gd name="T19" fmla="*/ 37731 h 3384384"/>
              <a:gd name="T20" fmla="*/ 364242 w 2880359"/>
              <a:gd name="T21" fmla="*/ 13955 h 3384384"/>
              <a:gd name="T22" fmla="*/ 401683 w 2880359"/>
              <a:gd name="T23" fmla="*/ 6281 h 3384384"/>
              <a:gd name="T24" fmla="*/ 440116 w 2880359"/>
              <a:gd name="T25" fmla="*/ 1591 h 3384384"/>
              <a:gd name="T26" fmla="*/ 479427 w 2880359"/>
              <a:gd name="T27" fmla="*/ 0 h 3384384"/>
              <a:gd name="T28" fmla="*/ 2397133 w 2880359"/>
              <a:gd name="T29" fmla="*/ 0 h 3384384"/>
              <a:gd name="T30" fmla="*/ 2436445 w 2880359"/>
              <a:gd name="T31" fmla="*/ 1591 h 3384384"/>
              <a:gd name="T32" fmla="*/ 2474884 w 2880359"/>
              <a:gd name="T33" fmla="*/ 6281 h 3384384"/>
              <a:gd name="T34" fmla="*/ 2512320 w 2880359"/>
              <a:gd name="T35" fmla="*/ 13955 h 3384384"/>
              <a:gd name="T36" fmla="*/ 2583718 w 2880359"/>
              <a:gd name="T37" fmla="*/ 37731 h 3384384"/>
              <a:gd name="T38" fmla="*/ 2649638 w 2880359"/>
              <a:gd name="T39" fmla="*/ 71936 h 3384384"/>
              <a:gd name="T40" fmla="*/ 2709109 w 2880359"/>
              <a:gd name="T41" fmla="*/ 115579 h 3384384"/>
              <a:gd name="T42" fmla="*/ 2761125 w 2880359"/>
              <a:gd name="T43" fmla="*/ 167671 h 3384384"/>
              <a:gd name="T44" fmla="*/ 2804710 w 2880359"/>
              <a:gd name="T45" fmla="*/ 227230 h 3384384"/>
              <a:gd name="T46" fmla="*/ 2838874 w 2880359"/>
              <a:gd name="T47" fmla="*/ 293263 h 3384384"/>
              <a:gd name="T48" fmla="*/ 2862623 w 2880359"/>
              <a:gd name="T49" fmla="*/ 364789 h 3384384"/>
              <a:gd name="T50" fmla="*/ 2870283 w 2880359"/>
              <a:gd name="T51" fmla="*/ 402300 h 3384384"/>
              <a:gd name="T52" fmla="*/ 2874972 w 2880359"/>
              <a:gd name="T53" fmla="*/ 440813 h 3384384"/>
              <a:gd name="T54" fmla="*/ 2876560 w 2880359"/>
              <a:gd name="T55" fmla="*/ 480203 h 3384384"/>
              <a:gd name="T56" fmla="*/ 2876560 w 2880359"/>
              <a:gd name="T57" fmla="*/ 2905165 h 3384384"/>
              <a:gd name="T58" fmla="*/ 2874972 w 2880359"/>
              <a:gd name="T59" fmla="*/ 2944549 h 3384384"/>
              <a:gd name="T60" fmla="*/ 2870283 w 2880359"/>
              <a:gd name="T61" fmla="*/ 2983058 h 3384384"/>
              <a:gd name="T62" fmla="*/ 2862623 w 2880359"/>
              <a:gd name="T63" fmla="*/ 3020566 h 3384384"/>
              <a:gd name="T64" fmla="*/ 2838874 w 2880359"/>
              <a:gd name="T65" fmla="*/ 3092090 h 3384384"/>
              <a:gd name="T66" fmla="*/ 2804710 w 2880359"/>
              <a:gd name="T67" fmla="*/ 3158119 h 3384384"/>
              <a:gd name="T68" fmla="*/ 2761125 w 2880359"/>
              <a:gd name="T69" fmla="*/ 3217686 h 3384384"/>
              <a:gd name="T70" fmla="*/ 2709109 w 2880359"/>
              <a:gd name="T71" fmla="*/ 3269782 h 3384384"/>
              <a:gd name="T72" fmla="*/ 2649638 w 2880359"/>
              <a:gd name="T73" fmla="*/ 3313431 h 3384384"/>
              <a:gd name="T74" fmla="*/ 2583718 w 2880359"/>
              <a:gd name="T75" fmla="*/ 3347642 h 3384384"/>
              <a:gd name="T76" fmla="*/ 2512320 w 2880359"/>
              <a:gd name="T77" fmla="*/ 3371417 h 3384384"/>
              <a:gd name="T78" fmla="*/ 2474884 w 2880359"/>
              <a:gd name="T79" fmla="*/ 3379096 h 3384384"/>
              <a:gd name="T80" fmla="*/ 2436445 w 2880359"/>
              <a:gd name="T81" fmla="*/ 3383788 h 3384384"/>
              <a:gd name="T82" fmla="*/ 2397133 w 2880359"/>
              <a:gd name="T83" fmla="*/ 3385380 h 3384384"/>
              <a:gd name="T84" fmla="*/ 479427 w 2880359"/>
              <a:gd name="T85" fmla="*/ 3385380 h 3384384"/>
              <a:gd name="T86" fmla="*/ 440116 w 2880359"/>
              <a:gd name="T87" fmla="*/ 3383788 h 3384384"/>
              <a:gd name="T88" fmla="*/ 401683 w 2880359"/>
              <a:gd name="T89" fmla="*/ 3379096 h 3384384"/>
              <a:gd name="T90" fmla="*/ 364242 w 2880359"/>
              <a:gd name="T91" fmla="*/ 3371417 h 3384384"/>
              <a:gd name="T92" fmla="*/ 292849 w 2880359"/>
              <a:gd name="T93" fmla="*/ 3347642 h 3384384"/>
              <a:gd name="T94" fmla="*/ 226920 w 2880359"/>
              <a:gd name="T95" fmla="*/ 3313431 h 3384384"/>
              <a:gd name="T96" fmla="*/ 167453 w 2880359"/>
              <a:gd name="T97" fmla="*/ 3269782 h 3384384"/>
              <a:gd name="T98" fmla="*/ 115436 w 2880359"/>
              <a:gd name="T99" fmla="*/ 3217686 h 3384384"/>
              <a:gd name="T100" fmla="*/ 71847 w 2880359"/>
              <a:gd name="T101" fmla="*/ 3158119 h 3384384"/>
              <a:gd name="T102" fmla="*/ 37688 w 2880359"/>
              <a:gd name="T103" fmla="*/ 3092090 h 3384384"/>
              <a:gd name="T104" fmla="*/ 13938 w 2880359"/>
              <a:gd name="T105" fmla="*/ 3020566 h 3384384"/>
              <a:gd name="T106" fmla="*/ 6279 w 2880359"/>
              <a:gd name="T107" fmla="*/ 2983058 h 3384384"/>
              <a:gd name="T108" fmla="*/ 1591 w 2880359"/>
              <a:gd name="T109" fmla="*/ 2944549 h 3384384"/>
              <a:gd name="T110" fmla="*/ 0 w 2880359"/>
              <a:gd name="T111" fmla="*/ 2905165 h 3384384"/>
              <a:gd name="T112" fmla="*/ 0 w 2880359"/>
              <a:gd name="T113" fmla="*/ 480203 h 33843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80359"/>
              <a:gd name="T172" fmla="*/ 0 h 3384384"/>
              <a:gd name="T173" fmla="*/ 2880359 w 2880359"/>
              <a:gd name="T174" fmla="*/ 3384384 h 33843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92" name="object 18"/>
          <p:cNvSpPr txBox="1">
            <a:spLocks noChangeArrowheads="1"/>
          </p:cNvSpPr>
          <p:nvPr/>
        </p:nvSpPr>
        <p:spPr bwMode="auto">
          <a:xfrm>
            <a:off x="3325813" y="3540125"/>
            <a:ext cx="241776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 dirty="0">
                <a:latin typeface="Calibri" pitchFamily="34" charset="0"/>
              </a:rPr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 dirty="0"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Налог на имущество организаций;</a:t>
            </a:r>
            <a:endParaRPr lang="ru-RU" dirty="0"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Транспортный налог</a:t>
            </a:r>
            <a:r>
              <a:rPr lang="en-US" b="1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3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4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5" name="object 22"/>
          <p:cNvSpPr>
            <a:spLocks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>
              <a:gd name="T0" fmla="*/ 0 w 2736342"/>
              <a:gd name="T1" fmla="*/ 456188 h 3384384"/>
              <a:gd name="T2" fmla="*/ 5975 w 2736342"/>
              <a:gd name="T3" fmla="*/ 382204 h 3384384"/>
              <a:gd name="T4" fmla="*/ 23277 w 2736342"/>
              <a:gd name="T5" fmla="*/ 312010 h 3384384"/>
              <a:gd name="T6" fmla="*/ 50964 w 2736342"/>
              <a:gd name="T7" fmla="*/ 246558 h 3384384"/>
              <a:gd name="T8" fmla="*/ 88097 w 2736342"/>
              <a:gd name="T9" fmla="*/ 186783 h 3384384"/>
              <a:gd name="T10" fmla="*/ 133738 w 2736342"/>
              <a:gd name="T11" fmla="*/ 133630 h 3384384"/>
              <a:gd name="T12" fmla="*/ 186939 w 2736342"/>
              <a:gd name="T13" fmla="*/ 88025 h 3384384"/>
              <a:gd name="T14" fmla="*/ 246762 w 2736342"/>
              <a:gd name="T15" fmla="*/ 50922 h 3384384"/>
              <a:gd name="T16" fmla="*/ 312268 w 2736342"/>
              <a:gd name="T17" fmla="*/ 23259 h 3384384"/>
              <a:gd name="T18" fmla="*/ 382516 w 2736342"/>
              <a:gd name="T19" fmla="*/ 5969 h 3384384"/>
              <a:gd name="T20" fmla="*/ 456567 w 2736342"/>
              <a:gd name="T21" fmla="*/ 0 h 3384384"/>
              <a:gd name="T22" fmla="*/ 2282700 w 2736342"/>
              <a:gd name="T23" fmla="*/ 0 h 3384384"/>
              <a:gd name="T24" fmla="*/ 2356778 w 2736342"/>
              <a:gd name="T25" fmla="*/ 5969 h 3384384"/>
              <a:gd name="T26" fmla="*/ 2427057 w 2736342"/>
              <a:gd name="T27" fmla="*/ 23259 h 3384384"/>
              <a:gd name="T28" fmla="*/ 2492583 w 2736342"/>
              <a:gd name="T29" fmla="*/ 50922 h 3384384"/>
              <a:gd name="T30" fmla="*/ 2552424 w 2736342"/>
              <a:gd name="T31" fmla="*/ 88025 h 3384384"/>
              <a:gd name="T32" fmla="*/ 2605636 w 2736342"/>
              <a:gd name="T33" fmla="*/ 133630 h 3384384"/>
              <a:gd name="T34" fmla="*/ 2651284 w 2736342"/>
              <a:gd name="T35" fmla="*/ 186783 h 3384384"/>
              <a:gd name="T36" fmla="*/ 2688417 w 2736342"/>
              <a:gd name="T37" fmla="*/ 246558 h 3384384"/>
              <a:gd name="T38" fmla="*/ 2716110 w 2736342"/>
              <a:gd name="T39" fmla="*/ 312010 h 3384384"/>
              <a:gd name="T40" fmla="*/ 2733407 w 2736342"/>
              <a:gd name="T41" fmla="*/ 382204 h 3384384"/>
              <a:gd name="T42" fmla="*/ 2739388 w 2736342"/>
              <a:gd name="T43" fmla="*/ 456188 h 3384384"/>
              <a:gd name="T44" fmla="*/ 2739388 w 2736342"/>
              <a:gd name="T45" fmla="*/ 2929178 h 3384384"/>
              <a:gd name="T46" fmla="*/ 2733407 w 2736342"/>
              <a:gd name="T47" fmla="*/ 3003167 h 3384384"/>
              <a:gd name="T48" fmla="*/ 2716110 w 2736342"/>
              <a:gd name="T49" fmla="*/ 3073369 h 3384384"/>
              <a:gd name="T50" fmla="*/ 2688417 w 2736342"/>
              <a:gd name="T51" fmla="*/ 3138828 h 3384384"/>
              <a:gd name="T52" fmla="*/ 2651284 w 2736342"/>
              <a:gd name="T53" fmla="*/ 3198599 h 3384384"/>
              <a:gd name="T54" fmla="*/ 2605636 w 2736342"/>
              <a:gd name="T55" fmla="*/ 3251760 h 3384384"/>
              <a:gd name="T56" fmla="*/ 2552424 w 2736342"/>
              <a:gd name="T57" fmla="*/ 3297360 h 3384384"/>
              <a:gd name="T58" fmla="*/ 2492583 w 2736342"/>
              <a:gd name="T59" fmla="*/ 3334462 h 3384384"/>
              <a:gd name="T60" fmla="*/ 2427057 w 2736342"/>
              <a:gd name="T61" fmla="*/ 3362119 h 3384384"/>
              <a:gd name="T62" fmla="*/ 2356778 w 2736342"/>
              <a:gd name="T63" fmla="*/ 3379410 h 3384384"/>
              <a:gd name="T64" fmla="*/ 2282700 w 2736342"/>
              <a:gd name="T65" fmla="*/ 3385380 h 3384384"/>
              <a:gd name="T66" fmla="*/ 456567 w 2736342"/>
              <a:gd name="T67" fmla="*/ 3385380 h 3384384"/>
              <a:gd name="T68" fmla="*/ 382516 w 2736342"/>
              <a:gd name="T69" fmla="*/ 3379410 h 3384384"/>
              <a:gd name="T70" fmla="*/ 312268 w 2736342"/>
              <a:gd name="T71" fmla="*/ 3362119 h 3384384"/>
              <a:gd name="T72" fmla="*/ 246762 w 2736342"/>
              <a:gd name="T73" fmla="*/ 3334462 h 3384384"/>
              <a:gd name="T74" fmla="*/ 186939 w 2736342"/>
              <a:gd name="T75" fmla="*/ 3297360 h 3384384"/>
              <a:gd name="T76" fmla="*/ 133738 w 2736342"/>
              <a:gd name="T77" fmla="*/ 3251760 h 3384384"/>
              <a:gd name="T78" fmla="*/ 88097 w 2736342"/>
              <a:gd name="T79" fmla="*/ 3198599 h 3384384"/>
              <a:gd name="T80" fmla="*/ 50964 w 2736342"/>
              <a:gd name="T81" fmla="*/ 3138828 h 3384384"/>
              <a:gd name="T82" fmla="*/ 23277 w 2736342"/>
              <a:gd name="T83" fmla="*/ 3073369 h 3384384"/>
              <a:gd name="T84" fmla="*/ 5975 w 2736342"/>
              <a:gd name="T85" fmla="*/ 3003167 h 3384384"/>
              <a:gd name="T86" fmla="*/ 0 w 2736342"/>
              <a:gd name="T87" fmla="*/ 2929178 h 3384384"/>
              <a:gd name="T88" fmla="*/ 0 w 2736342"/>
              <a:gd name="T89" fmla="*/ 456188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36342"/>
              <a:gd name="T136" fmla="*/ 0 h 3384384"/>
              <a:gd name="T137" fmla="*/ 2736342 w 2736342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96" name="object 23"/>
          <p:cNvSpPr txBox="1">
            <a:spLocks noChangeArrowheads="1"/>
          </p:cNvSpPr>
          <p:nvPr/>
        </p:nvSpPr>
        <p:spPr bwMode="auto">
          <a:xfrm>
            <a:off x="288925" y="782638"/>
            <a:ext cx="8416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102000"/>
              </a:lnSpc>
            </a:pP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Налог </a:t>
            </a:r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600">
              <a:latin typeface="Calibri" pitchFamily="34" charset="0"/>
            </a:endParaRPr>
          </a:p>
          <a:p>
            <a:pPr marL="12700">
              <a:lnSpc>
                <a:spcPts val="850"/>
              </a:lnSpc>
              <a:spcBef>
                <a:spcPts val="13"/>
              </a:spcBef>
            </a:pPr>
            <a:endParaRPr lang="ru-RU" sz="800">
              <a:latin typeface="Calibri" pitchFamily="34" charset="0"/>
            </a:endParaRPr>
          </a:p>
          <a:p>
            <a:pPr marL="12700" algn="ctr"/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ВИДЫ НАЛОГОВ</a:t>
            </a:r>
            <a:endParaRPr lang="ru-RU">
              <a:latin typeface="Calibri" pitchFamily="34" charset="0"/>
            </a:endParaRPr>
          </a:p>
        </p:txBody>
      </p:sp>
      <p:sp>
        <p:nvSpPr>
          <p:cNvPr id="24597" name="object 24"/>
          <p:cNvSpPr txBox="1">
            <a:spLocks noChangeArrowheads="1"/>
          </p:cNvSpPr>
          <p:nvPr/>
        </p:nvSpPr>
        <p:spPr bwMode="auto">
          <a:xfrm>
            <a:off x="458788" y="2398713"/>
            <a:ext cx="73421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6242050" algn="l"/>
              </a:tabLst>
            </a:pP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ФЕДЕРАЛЬНЫЕ	МЕСТНЫЕ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4598" name="object 25"/>
          <p:cNvSpPr txBox="1">
            <a:spLocks noChangeArrowheads="1"/>
          </p:cNvSpPr>
          <p:nvPr/>
        </p:nvSpPr>
        <p:spPr bwMode="auto">
          <a:xfrm>
            <a:off x="3517900" y="2543175"/>
            <a:ext cx="18335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РЕГИОНАЛЬНЫЕ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4599" name="object 26"/>
          <p:cNvSpPr txBox="1">
            <a:spLocks noChangeArrowheads="1"/>
          </p:cNvSpPr>
          <p:nvPr/>
        </p:nvSpPr>
        <p:spPr bwMode="auto">
          <a:xfrm>
            <a:off x="755650" y="2903538"/>
            <a:ext cx="7543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УСТАНОВЛЕНЫ НАЛОГОВЫМ КОДЕКСОМ РОССИЙСКОЙ ФЕДЕРАЦИИ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4600" name="object 27"/>
          <p:cNvSpPr txBox="1">
            <a:spLocks noChangeArrowheads="1"/>
          </p:cNvSpPr>
          <p:nvPr/>
        </p:nvSpPr>
        <p:spPr bwMode="auto">
          <a:xfrm>
            <a:off x="6416675" y="3448050"/>
            <a:ext cx="22463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 dirty="0">
                <a:latin typeface="Calibri" pitchFamily="34" charset="0"/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 sz="2000" dirty="0"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Земельный налог;</a:t>
            </a:r>
            <a:endParaRPr lang="ru-RU" dirty="0">
              <a:latin typeface="Calibri" pitchFamily="34" charset="0"/>
            </a:endParaRPr>
          </a:p>
          <a:p>
            <a:pPr marL="12700"/>
            <a:r>
              <a:rPr lang="ru-RU" dirty="0">
                <a:latin typeface="Wingdings" pitchFamily="2" charset="2"/>
              </a:rPr>
              <a:t></a:t>
            </a:r>
            <a:r>
              <a:rPr lang="ru-RU" b="1" dirty="0">
                <a:latin typeface="Calibri" pitchFamily="34" charset="0"/>
              </a:rPr>
              <a:t>Налог на имущество физических лиц.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601" name="object 28"/>
          <p:cNvSpPr>
            <a:spLocks/>
          </p:cNvSpPr>
          <p:nvPr/>
        </p:nvSpPr>
        <p:spPr bwMode="auto">
          <a:xfrm>
            <a:off x="2962275" y="1989138"/>
            <a:ext cx="2808288" cy="360362"/>
          </a:xfrm>
          <a:custGeom>
            <a:avLst/>
            <a:gdLst>
              <a:gd name="T0" fmla="*/ 40802 w 2808351"/>
              <a:gd name="T1" fmla="*/ 137541 h 360044"/>
              <a:gd name="T2" fmla="*/ 156711 w 2808351"/>
              <a:gd name="T3" fmla="*/ 97849 h 360044"/>
              <a:gd name="T4" fmla="*/ 270886 w 2808351"/>
              <a:gd name="T5" fmla="*/ 74127 h 360044"/>
              <a:gd name="T6" fmla="*/ 411219 w 2808351"/>
              <a:gd name="T7" fmla="*/ 53034 h 360044"/>
              <a:gd name="T8" fmla="*/ 574814 w 2808351"/>
              <a:gd name="T9" fmla="*/ 34937 h 360044"/>
              <a:gd name="T10" fmla="*/ 758786 w 2808351"/>
              <a:gd name="T11" fmla="*/ 20212 h 360044"/>
              <a:gd name="T12" fmla="*/ 960245 w 2808351"/>
              <a:gd name="T13" fmla="*/ 9230 h 360044"/>
              <a:gd name="T14" fmla="*/ 1176296 w 2808351"/>
              <a:gd name="T15" fmla="*/ 2369 h 360044"/>
              <a:gd name="T16" fmla="*/ 1404053 w 2808351"/>
              <a:gd name="T17" fmla="*/ 0 h 360044"/>
              <a:gd name="T18" fmla="*/ 1631775 w 2808351"/>
              <a:gd name="T19" fmla="*/ 2369 h 360044"/>
              <a:gd name="T20" fmla="*/ 1847798 w 2808351"/>
              <a:gd name="T21" fmla="*/ 9230 h 360044"/>
              <a:gd name="T22" fmla="*/ 2049235 w 2808351"/>
              <a:gd name="T23" fmla="*/ 20212 h 360044"/>
              <a:gd name="T24" fmla="*/ 2233187 w 2808351"/>
              <a:gd name="T25" fmla="*/ 34937 h 360044"/>
              <a:gd name="T26" fmla="*/ 2396769 w 2808351"/>
              <a:gd name="T27" fmla="*/ 53034 h 360044"/>
              <a:gd name="T28" fmla="*/ 2537100 w 2808351"/>
              <a:gd name="T29" fmla="*/ 74127 h 360044"/>
              <a:gd name="T30" fmla="*/ 2651276 w 2808351"/>
              <a:gd name="T31" fmla="*/ 97849 h 360044"/>
              <a:gd name="T32" fmla="*/ 2736406 w 2808351"/>
              <a:gd name="T33" fmla="*/ 123825 h 360044"/>
              <a:gd name="T34" fmla="*/ 2807978 w 2808351"/>
              <a:gd name="T35" fmla="*/ 181042 h 360044"/>
              <a:gd name="T36" fmla="*/ 2767171 w 2808351"/>
              <a:gd name="T37" fmla="*/ 224535 h 360044"/>
              <a:gd name="T38" fmla="*/ 2651276 w 2808351"/>
              <a:gd name="T39" fmla="*/ 264206 h 360044"/>
              <a:gd name="T40" fmla="*/ 2537100 w 2808351"/>
              <a:gd name="T41" fmla="*/ 287911 h 360044"/>
              <a:gd name="T42" fmla="*/ 2396769 w 2808351"/>
              <a:gd name="T43" fmla="*/ 308987 h 360044"/>
              <a:gd name="T44" fmla="*/ 2233187 w 2808351"/>
              <a:gd name="T45" fmla="*/ 327066 h 360044"/>
              <a:gd name="T46" fmla="*/ 2049235 w 2808351"/>
              <a:gd name="T47" fmla="*/ 341774 h 360044"/>
              <a:gd name="T48" fmla="*/ 1847798 w 2808351"/>
              <a:gd name="T49" fmla="*/ 352738 h 360044"/>
              <a:gd name="T50" fmla="*/ 1631775 w 2808351"/>
              <a:gd name="T51" fmla="*/ 359590 h 360044"/>
              <a:gd name="T52" fmla="*/ 1404053 w 2808351"/>
              <a:gd name="T53" fmla="*/ 361956 h 360044"/>
              <a:gd name="T54" fmla="*/ 1176296 w 2808351"/>
              <a:gd name="T55" fmla="*/ 359590 h 360044"/>
              <a:gd name="T56" fmla="*/ 960245 w 2808351"/>
              <a:gd name="T57" fmla="*/ 352738 h 360044"/>
              <a:gd name="T58" fmla="*/ 758786 w 2808351"/>
              <a:gd name="T59" fmla="*/ 341774 h 360044"/>
              <a:gd name="T60" fmla="*/ 574814 w 2808351"/>
              <a:gd name="T61" fmla="*/ 327066 h 360044"/>
              <a:gd name="T62" fmla="*/ 411219 w 2808351"/>
              <a:gd name="T63" fmla="*/ 308987 h 360044"/>
              <a:gd name="T64" fmla="*/ 270886 w 2808351"/>
              <a:gd name="T65" fmla="*/ 287911 h 360044"/>
              <a:gd name="T66" fmla="*/ 156711 w 2808351"/>
              <a:gd name="T67" fmla="*/ 264206 h 360044"/>
              <a:gd name="T68" fmla="*/ 71572 w 2808351"/>
              <a:gd name="T69" fmla="*/ 238245 h 360044"/>
              <a:gd name="T70" fmla="*/ 0 w 2808351"/>
              <a:gd name="T71" fmla="*/ 181042 h 3600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08351"/>
              <a:gd name="T109" fmla="*/ 0 h 360044"/>
              <a:gd name="T110" fmla="*/ 2808351 w 2808351"/>
              <a:gd name="T111" fmla="*/ 360044 h 3600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2" name="object 29"/>
          <p:cNvSpPr>
            <a:spLocks noChangeArrowheads="1"/>
          </p:cNvSpPr>
          <p:nvPr/>
        </p:nvSpPr>
        <p:spPr bwMode="auto">
          <a:xfrm>
            <a:off x="1525588" y="2230438"/>
            <a:ext cx="1625600" cy="4254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3" name="object 30"/>
          <p:cNvSpPr>
            <a:spLocks/>
          </p:cNvSpPr>
          <p:nvPr/>
        </p:nvSpPr>
        <p:spPr bwMode="auto">
          <a:xfrm>
            <a:off x="1738313" y="2257425"/>
            <a:ext cx="1370012" cy="231775"/>
          </a:xfrm>
          <a:custGeom>
            <a:avLst/>
            <a:gdLst>
              <a:gd name="T0" fmla="*/ 141398 w 1370202"/>
              <a:gd name="T1" fmla="*/ 61768 h 231955"/>
              <a:gd name="T2" fmla="*/ 132861 w 1370202"/>
              <a:gd name="T3" fmla="*/ 65098 h 231955"/>
              <a:gd name="T4" fmla="*/ 0 w 1370202"/>
              <a:gd name="T5" fmla="*/ 162184 h 231955"/>
              <a:gd name="T6" fmla="*/ 150242 w 1370202"/>
              <a:gd name="T7" fmla="*/ 229685 h 231955"/>
              <a:gd name="T8" fmla="*/ 162276 w 1370202"/>
              <a:gd name="T9" fmla="*/ 230877 h 231955"/>
              <a:gd name="T10" fmla="*/ 172398 w 1370202"/>
              <a:gd name="T11" fmla="*/ 224826 h 231955"/>
              <a:gd name="T12" fmla="*/ 176091 w 1370202"/>
              <a:gd name="T13" fmla="*/ 211266 h 231955"/>
              <a:gd name="T14" fmla="*/ 173008 w 1370202"/>
              <a:gd name="T15" fmla="*/ 200848 h 231955"/>
              <a:gd name="T16" fmla="*/ 122378 w 1370202"/>
              <a:gd name="T17" fmla="*/ 177098 h 231955"/>
              <a:gd name="T18" fmla="*/ 39466 w 1370202"/>
              <a:gd name="T19" fmla="*/ 177098 h 231955"/>
              <a:gd name="T20" fmla="*/ 35529 w 1370202"/>
              <a:gd name="T21" fmla="*/ 139429 h 231955"/>
              <a:gd name="T22" fmla="*/ 105489 w 1370202"/>
              <a:gd name="T23" fmla="*/ 132091 h 231955"/>
              <a:gd name="T24" fmla="*/ 155316 w 1370202"/>
              <a:gd name="T25" fmla="*/ 95692 h 231955"/>
              <a:gd name="T26" fmla="*/ 162288 w 1370202"/>
              <a:gd name="T27" fmla="*/ 85998 h 231955"/>
              <a:gd name="T28" fmla="*/ 162199 w 1370202"/>
              <a:gd name="T29" fmla="*/ 74335 h 231955"/>
              <a:gd name="T30" fmla="*/ 152082 w 1370202"/>
              <a:gd name="T31" fmla="*/ 64235 h 231955"/>
              <a:gd name="T32" fmla="*/ 141398 w 1370202"/>
              <a:gd name="T33" fmla="*/ 61768 h 231955"/>
              <a:gd name="T34" fmla="*/ 105489 w 1370202"/>
              <a:gd name="T35" fmla="*/ 132091 h 231955"/>
              <a:gd name="T36" fmla="*/ 35529 w 1370202"/>
              <a:gd name="T37" fmla="*/ 139429 h 231955"/>
              <a:gd name="T38" fmla="*/ 39466 w 1370202"/>
              <a:gd name="T39" fmla="*/ 177098 h 231955"/>
              <a:gd name="T40" fmla="*/ 73217 w 1370202"/>
              <a:gd name="T41" fmla="*/ 173560 h 231955"/>
              <a:gd name="T42" fmla="*/ 48726 w 1370202"/>
              <a:gd name="T43" fmla="*/ 173560 h 231955"/>
              <a:gd name="T44" fmla="*/ 45302 w 1370202"/>
              <a:gd name="T45" fmla="*/ 140945 h 231955"/>
              <a:gd name="T46" fmla="*/ 93370 w 1370202"/>
              <a:gd name="T47" fmla="*/ 140945 h 231955"/>
              <a:gd name="T48" fmla="*/ 105489 w 1370202"/>
              <a:gd name="T49" fmla="*/ 132091 h 231955"/>
              <a:gd name="T50" fmla="*/ 107227 w 1370202"/>
              <a:gd name="T51" fmla="*/ 169994 h 231955"/>
              <a:gd name="T52" fmla="*/ 39466 w 1370202"/>
              <a:gd name="T53" fmla="*/ 177098 h 231955"/>
              <a:gd name="T54" fmla="*/ 122378 w 1370202"/>
              <a:gd name="T55" fmla="*/ 177098 h 231955"/>
              <a:gd name="T56" fmla="*/ 107227 w 1370202"/>
              <a:gd name="T57" fmla="*/ 169994 h 231955"/>
              <a:gd name="T58" fmla="*/ 45302 w 1370202"/>
              <a:gd name="T59" fmla="*/ 140945 h 231955"/>
              <a:gd name="T60" fmla="*/ 48726 w 1370202"/>
              <a:gd name="T61" fmla="*/ 173560 h 231955"/>
              <a:gd name="T62" fmla="*/ 74577 w 1370202"/>
              <a:gd name="T63" fmla="*/ 154679 h 231955"/>
              <a:gd name="T64" fmla="*/ 45302 w 1370202"/>
              <a:gd name="T65" fmla="*/ 140945 h 231955"/>
              <a:gd name="T66" fmla="*/ 74577 w 1370202"/>
              <a:gd name="T67" fmla="*/ 154679 h 231955"/>
              <a:gd name="T68" fmla="*/ 48726 w 1370202"/>
              <a:gd name="T69" fmla="*/ 173560 h 231955"/>
              <a:gd name="T70" fmla="*/ 73217 w 1370202"/>
              <a:gd name="T71" fmla="*/ 173560 h 231955"/>
              <a:gd name="T72" fmla="*/ 107227 w 1370202"/>
              <a:gd name="T73" fmla="*/ 169994 h 231955"/>
              <a:gd name="T74" fmla="*/ 74577 w 1370202"/>
              <a:gd name="T75" fmla="*/ 154679 h 231955"/>
              <a:gd name="T76" fmla="*/ 1365005 w 1370202"/>
              <a:gd name="T77" fmla="*/ 0 h 231955"/>
              <a:gd name="T78" fmla="*/ 105489 w 1370202"/>
              <a:gd name="T79" fmla="*/ 132091 h 231955"/>
              <a:gd name="T80" fmla="*/ 74577 w 1370202"/>
              <a:gd name="T81" fmla="*/ 154679 h 231955"/>
              <a:gd name="T82" fmla="*/ 107227 w 1370202"/>
              <a:gd name="T83" fmla="*/ 169994 h 231955"/>
              <a:gd name="T84" fmla="*/ 1369062 w 1370202"/>
              <a:gd name="T85" fmla="*/ 37671 h 231955"/>
              <a:gd name="T86" fmla="*/ 1365005 w 1370202"/>
              <a:gd name="T87" fmla="*/ 0 h 231955"/>
              <a:gd name="T88" fmla="*/ 93370 w 1370202"/>
              <a:gd name="T89" fmla="*/ 140945 h 231955"/>
              <a:gd name="T90" fmla="*/ 45302 w 1370202"/>
              <a:gd name="T91" fmla="*/ 140945 h 231955"/>
              <a:gd name="T92" fmla="*/ 74577 w 1370202"/>
              <a:gd name="T93" fmla="*/ 154679 h 231955"/>
              <a:gd name="T94" fmla="*/ 93370 w 1370202"/>
              <a:gd name="T95" fmla="*/ 140945 h 2319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70202"/>
              <a:gd name="T145" fmla="*/ 0 h 231955"/>
              <a:gd name="T146" fmla="*/ 1370202 w 1370202"/>
              <a:gd name="T147" fmla="*/ 231955 h 2319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4" name="object 31"/>
          <p:cNvSpPr>
            <a:spLocks noChangeArrowheads="1"/>
          </p:cNvSpPr>
          <p:nvPr/>
        </p:nvSpPr>
        <p:spPr bwMode="auto">
          <a:xfrm>
            <a:off x="5654675" y="2230438"/>
            <a:ext cx="1697038" cy="4254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5" name="object 32"/>
          <p:cNvSpPr>
            <a:spLocks/>
          </p:cNvSpPr>
          <p:nvPr/>
        </p:nvSpPr>
        <p:spPr bwMode="auto">
          <a:xfrm>
            <a:off x="5697538" y="2257425"/>
            <a:ext cx="1441450" cy="233363"/>
          </a:xfrm>
          <a:custGeom>
            <a:avLst/>
            <a:gdLst>
              <a:gd name="T0" fmla="*/ 1331189 w 1442084"/>
              <a:gd name="T1" fmla="*/ 174048 h 232765"/>
              <a:gd name="T2" fmla="*/ 1265818 w 1442084"/>
              <a:gd name="T3" fmla="*/ 205794 h 232765"/>
              <a:gd name="T4" fmla="*/ 1262769 w 1442084"/>
              <a:gd name="T5" fmla="*/ 216432 h 232765"/>
              <a:gd name="T6" fmla="*/ 1266477 w 1442084"/>
              <a:gd name="T7" fmla="*/ 230291 h 232765"/>
              <a:gd name="T8" fmla="*/ 1276643 w 1442084"/>
              <a:gd name="T9" fmla="*/ 236377 h 232765"/>
              <a:gd name="T10" fmla="*/ 1288692 w 1442084"/>
              <a:gd name="T11" fmla="*/ 235111 h 232765"/>
              <a:gd name="T12" fmla="*/ 1405042 w 1442084"/>
              <a:gd name="T13" fmla="*/ 180945 h 232765"/>
              <a:gd name="T14" fmla="*/ 1398892 w 1442084"/>
              <a:gd name="T15" fmla="*/ 180945 h 232765"/>
              <a:gd name="T16" fmla="*/ 1331189 w 1442084"/>
              <a:gd name="T17" fmla="*/ 174048 h 232765"/>
              <a:gd name="T18" fmla="*/ 1363784 w 1442084"/>
              <a:gd name="T19" fmla="*/ 158215 h 232765"/>
              <a:gd name="T20" fmla="*/ 1331189 w 1442084"/>
              <a:gd name="T21" fmla="*/ 174048 h 232765"/>
              <a:gd name="T22" fmla="*/ 1398892 w 1442084"/>
              <a:gd name="T23" fmla="*/ 180945 h 232765"/>
              <a:gd name="T24" fmla="*/ 1399247 w 1442084"/>
              <a:gd name="T25" fmla="*/ 177334 h 232765"/>
              <a:gd name="T26" fmla="*/ 1389645 w 1442084"/>
              <a:gd name="T27" fmla="*/ 177334 h 232765"/>
              <a:gd name="T28" fmla="*/ 1363784 w 1442084"/>
              <a:gd name="T29" fmla="*/ 158215 h 232765"/>
              <a:gd name="T30" fmla="*/ 1296730 w 1442084"/>
              <a:gd name="T31" fmla="*/ 63758 h 232765"/>
              <a:gd name="T32" fmla="*/ 1286047 w 1442084"/>
              <a:gd name="T33" fmla="*/ 66273 h 232765"/>
              <a:gd name="T34" fmla="*/ 1275974 w 1442084"/>
              <a:gd name="T35" fmla="*/ 76601 h 232765"/>
              <a:gd name="T36" fmla="*/ 1275878 w 1442084"/>
              <a:gd name="T37" fmla="*/ 88497 h 232765"/>
              <a:gd name="T38" fmla="*/ 1282868 w 1442084"/>
              <a:gd name="T39" fmla="*/ 98404 h 232765"/>
              <a:gd name="T40" fmla="*/ 1332730 w 1442084"/>
              <a:gd name="T41" fmla="*/ 135262 h 232765"/>
              <a:gd name="T42" fmla="*/ 1402692 w 1442084"/>
              <a:gd name="T43" fmla="*/ 142382 h 232765"/>
              <a:gd name="T44" fmla="*/ 1398892 w 1442084"/>
              <a:gd name="T45" fmla="*/ 180945 h 232765"/>
              <a:gd name="T46" fmla="*/ 1405042 w 1442084"/>
              <a:gd name="T47" fmla="*/ 180945 h 232765"/>
              <a:gd name="T48" fmla="*/ 1438285 w 1442084"/>
              <a:gd name="T49" fmla="*/ 165469 h 232765"/>
              <a:gd name="T50" fmla="*/ 1305160 w 1442084"/>
              <a:gd name="T51" fmla="*/ 67064 h 232765"/>
              <a:gd name="T52" fmla="*/ 1296730 w 1442084"/>
              <a:gd name="T53" fmla="*/ 63758 h 232765"/>
              <a:gd name="T54" fmla="*/ 1392938 w 1442084"/>
              <a:gd name="T55" fmla="*/ 144057 h 232765"/>
              <a:gd name="T56" fmla="*/ 1363784 w 1442084"/>
              <a:gd name="T57" fmla="*/ 158215 h 232765"/>
              <a:gd name="T58" fmla="*/ 1389645 w 1442084"/>
              <a:gd name="T59" fmla="*/ 177334 h 232765"/>
              <a:gd name="T60" fmla="*/ 1392938 w 1442084"/>
              <a:gd name="T61" fmla="*/ 144057 h 232765"/>
              <a:gd name="T62" fmla="*/ 1402527 w 1442084"/>
              <a:gd name="T63" fmla="*/ 144057 h 232765"/>
              <a:gd name="T64" fmla="*/ 1392938 w 1442084"/>
              <a:gd name="T65" fmla="*/ 144057 h 232765"/>
              <a:gd name="T66" fmla="*/ 1389645 w 1442084"/>
              <a:gd name="T67" fmla="*/ 177334 h 232765"/>
              <a:gd name="T68" fmla="*/ 1399247 w 1442084"/>
              <a:gd name="T69" fmla="*/ 177334 h 232765"/>
              <a:gd name="T70" fmla="*/ 1402527 w 1442084"/>
              <a:gd name="T71" fmla="*/ 144057 h 232765"/>
              <a:gd name="T72" fmla="*/ 3798 w 1442084"/>
              <a:gd name="T73" fmla="*/ 0 h 232765"/>
              <a:gd name="T74" fmla="*/ 0 w 1442084"/>
              <a:gd name="T75" fmla="*/ 38431 h 232765"/>
              <a:gd name="T76" fmla="*/ 1331189 w 1442084"/>
              <a:gd name="T77" fmla="*/ 174048 h 232765"/>
              <a:gd name="T78" fmla="*/ 1363784 w 1442084"/>
              <a:gd name="T79" fmla="*/ 158215 h 232765"/>
              <a:gd name="T80" fmla="*/ 1332730 w 1442084"/>
              <a:gd name="T81" fmla="*/ 135262 h 232765"/>
              <a:gd name="T82" fmla="*/ 3798 w 1442084"/>
              <a:gd name="T83" fmla="*/ 0 h 232765"/>
              <a:gd name="T84" fmla="*/ 1332730 w 1442084"/>
              <a:gd name="T85" fmla="*/ 135262 h 232765"/>
              <a:gd name="T86" fmla="*/ 1363784 w 1442084"/>
              <a:gd name="T87" fmla="*/ 158215 h 232765"/>
              <a:gd name="T88" fmla="*/ 1392938 w 1442084"/>
              <a:gd name="T89" fmla="*/ 144057 h 232765"/>
              <a:gd name="T90" fmla="*/ 1402527 w 1442084"/>
              <a:gd name="T91" fmla="*/ 144057 h 232765"/>
              <a:gd name="T92" fmla="*/ 1402692 w 1442084"/>
              <a:gd name="T93" fmla="*/ 142382 h 232765"/>
              <a:gd name="T94" fmla="*/ 1332730 w 1442084"/>
              <a:gd name="T95" fmla="*/ 135262 h 2327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2084"/>
              <a:gd name="T145" fmla="*/ 0 h 232765"/>
              <a:gd name="T146" fmla="*/ 1442084 w 1442084"/>
              <a:gd name="T147" fmla="*/ 232765 h 2327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6" name="object 33"/>
          <p:cNvSpPr>
            <a:spLocks noChangeArrowheads="1"/>
          </p:cNvSpPr>
          <p:nvPr/>
        </p:nvSpPr>
        <p:spPr bwMode="auto">
          <a:xfrm>
            <a:off x="4356100" y="3197225"/>
            <a:ext cx="233363" cy="2111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7" name="object 34"/>
          <p:cNvSpPr>
            <a:spLocks noChangeArrowheads="1"/>
          </p:cNvSpPr>
          <p:nvPr/>
        </p:nvSpPr>
        <p:spPr bwMode="auto">
          <a:xfrm>
            <a:off x="7380288" y="3197225"/>
            <a:ext cx="233362" cy="211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7248526" y="6492875"/>
            <a:ext cx="1828800" cy="365125"/>
          </a:xfrm>
        </p:spPr>
        <p:txBody>
          <a:bodyPr/>
          <a:lstStyle/>
          <a:p>
            <a:pPr algn="r">
              <a:defRPr/>
            </a:pPr>
            <a:fld id="{35CF1739-752C-4B25-85BC-CFA2AE1FC64F}" type="slidenum">
              <a:rPr lang="ru-RU"/>
              <a:pPr algn="r"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 txBox="1">
            <a:spLocks noChangeArrowheads="1"/>
          </p:cNvSpPr>
          <p:nvPr/>
        </p:nvSpPr>
        <p:spPr bwMode="auto">
          <a:xfrm>
            <a:off x="187337" y="33337"/>
            <a:ext cx="89154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Нормативы зачисления налогов по уровням бюджета </a:t>
            </a:r>
            <a:r>
              <a:rPr lang="ru-RU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территории Новгородской области</a:t>
            </a:r>
            <a:endParaRPr lang="ru-RU" sz="15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object 3"/>
          <p:cNvSpPr>
            <a:spLocks/>
          </p:cNvSpPr>
          <p:nvPr/>
        </p:nvSpPr>
        <p:spPr bwMode="auto">
          <a:xfrm>
            <a:off x="0" y="333375"/>
            <a:ext cx="4859338" cy="673100"/>
          </a:xfrm>
          <a:custGeom>
            <a:avLst/>
            <a:gdLst>
              <a:gd name="T0" fmla="*/ 0 w 4860036"/>
              <a:gd name="T1" fmla="*/ 670760 h 673569"/>
              <a:gd name="T2" fmla="*/ 4855839 w 4860036"/>
              <a:gd name="T3" fmla="*/ 670760 h 673569"/>
              <a:gd name="T4" fmla="*/ 4855839 w 4860036"/>
              <a:gd name="T5" fmla="*/ 0 h 673569"/>
              <a:gd name="T6" fmla="*/ 0 w 4860036"/>
              <a:gd name="T7" fmla="*/ 0 h 673569"/>
              <a:gd name="T8" fmla="*/ 0 w 4860036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0036"/>
              <a:gd name="T16" fmla="*/ 0 h 673569"/>
              <a:gd name="T17" fmla="*/ 4860036 w 486003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0036" h="673569">
                <a:moveTo>
                  <a:pt x="0" y="673569"/>
                </a:moveTo>
                <a:lnTo>
                  <a:pt x="4860036" y="673569"/>
                </a:lnTo>
                <a:lnTo>
                  <a:pt x="486003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3" name="object 4"/>
          <p:cNvSpPr>
            <a:spLocks/>
          </p:cNvSpPr>
          <p:nvPr/>
        </p:nvSpPr>
        <p:spPr bwMode="auto">
          <a:xfrm>
            <a:off x="4862514" y="319087"/>
            <a:ext cx="1716088" cy="648625"/>
          </a:xfrm>
          <a:custGeom>
            <a:avLst/>
            <a:gdLst>
              <a:gd name="T0" fmla="*/ 0 w 1728215"/>
              <a:gd name="T1" fmla="*/ 670760 h 673569"/>
              <a:gd name="T2" fmla="*/ 1731650 w 1728215"/>
              <a:gd name="T3" fmla="*/ 670760 h 673569"/>
              <a:gd name="T4" fmla="*/ 1731650 w 1728215"/>
              <a:gd name="T5" fmla="*/ 0 h 673569"/>
              <a:gd name="T6" fmla="*/ 0 w 1728215"/>
              <a:gd name="T7" fmla="*/ 0 h 673569"/>
              <a:gd name="T8" fmla="*/ 0 w 1728215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673569"/>
              <a:gd name="T17" fmla="*/ 1728215 w 1728215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673569">
                <a:moveTo>
                  <a:pt x="0" y="673569"/>
                </a:moveTo>
                <a:lnTo>
                  <a:pt x="1728215" y="673569"/>
                </a:lnTo>
                <a:lnTo>
                  <a:pt x="1728215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4" name="object 5"/>
          <p:cNvSpPr>
            <a:spLocks/>
          </p:cNvSpPr>
          <p:nvPr/>
        </p:nvSpPr>
        <p:spPr bwMode="auto">
          <a:xfrm>
            <a:off x="6588125" y="333375"/>
            <a:ext cx="792163" cy="673100"/>
          </a:xfrm>
          <a:custGeom>
            <a:avLst/>
            <a:gdLst>
              <a:gd name="T0" fmla="*/ 0 w 792086"/>
              <a:gd name="T1" fmla="*/ 670760 h 673569"/>
              <a:gd name="T2" fmla="*/ 792548 w 792086"/>
              <a:gd name="T3" fmla="*/ 670760 h 673569"/>
              <a:gd name="T4" fmla="*/ 792548 w 792086"/>
              <a:gd name="T5" fmla="*/ 0 h 673569"/>
              <a:gd name="T6" fmla="*/ 0 w 792086"/>
              <a:gd name="T7" fmla="*/ 0 h 673569"/>
              <a:gd name="T8" fmla="*/ 0 w 792086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673569"/>
              <a:gd name="T17" fmla="*/ 792086 w 79208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5" name="object 6"/>
          <p:cNvSpPr>
            <a:spLocks/>
          </p:cNvSpPr>
          <p:nvPr/>
        </p:nvSpPr>
        <p:spPr bwMode="auto">
          <a:xfrm>
            <a:off x="7380288" y="333375"/>
            <a:ext cx="936625" cy="673100"/>
          </a:xfrm>
          <a:custGeom>
            <a:avLst/>
            <a:gdLst>
              <a:gd name="T0" fmla="*/ 0 w 936104"/>
              <a:gd name="T1" fmla="*/ 670760 h 673569"/>
              <a:gd name="T2" fmla="*/ 939234 w 936104"/>
              <a:gd name="T3" fmla="*/ 670760 h 673569"/>
              <a:gd name="T4" fmla="*/ 939234 w 936104"/>
              <a:gd name="T5" fmla="*/ 0 h 673569"/>
              <a:gd name="T6" fmla="*/ 0 w 936104"/>
              <a:gd name="T7" fmla="*/ 0 h 673569"/>
              <a:gd name="T8" fmla="*/ 0 w 936104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673569"/>
              <a:gd name="T17" fmla="*/ 936104 w 936104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673569">
                <a:moveTo>
                  <a:pt x="0" y="673569"/>
                </a:moveTo>
                <a:lnTo>
                  <a:pt x="936104" y="673569"/>
                </a:lnTo>
                <a:lnTo>
                  <a:pt x="936104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6" name="object 7"/>
          <p:cNvSpPr>
            <a:spLocks/>
          </p:cNvSpPr>
          <p:nvPr/>
        </p:nvSpPr>
        <p:spPr bwMode="auto">
          <a:xfrm>
            <a:off x="8316913" y="333375"/>
            <a:ext cx="792162" cy="673100"/>
          </a:xfrm>
          <a:custGeom>
            <a:avLst/>
            <a:gdLst>
              <a:gd name="T0" fmla="*/ 0 w 792086"/>
              <a:gd name="T1" fmla="*/ 670760 h 673569"/>
              <a:gd name="T2" fmla="*/ 792542 w 792086"/>
              <a:gd name="T3" fmla="*/ 670760 h 673569"/>
              <a:gd name="T4" fmla="*/ 792542 w 792086"/>
              <a:gd name="T5" fmla="*/ 0 h 673569"/>
              <a:gd name="T6" fmla="*/ 0 w 792086"/>
              <a:gd name="T7" fmla="*/ 0 h 673569"/>
              <a:gd name="T8" fmla="*/ 0 w 792086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673569"/>
              <a:gd name="T17" fmla="*/ 792086 w 79208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7" name="object 8"/>
          <p:cNvSpPr>
            <a:spLocks/>
          </p:cNvSpPr>
          <p:nvPr/>
        </p:nvSpPr>
        <p:spPr bwMode="auto">
          <a:xfrm>
            <a:off x="0" y="1006475"/>
            <a:ext cx="755650" cy="4122738"/>
          </a:xfrm>
          <a:custGeom>
            <a:avLst/>
            <a:gdLst>
              <a:gd name="T0" fmla="*/ 0 w 755573"/>
              <a:gd name="T1" fmla="*/ 4119259 h 4123435"/>
              <a:gd name="T2" fmla="*/ 756035 w 755573"/>
              <a:gd name="T3" fmla="*/ 4119259 h 4123435"/>
              <a:gd name="T4" fmla="*/ 756035 w 755573"/>
              <a:gd name="T5" fmla="*/ 0 h 4123435"/>
              <a:gd name="T6" fmla="*/ 0 w 755573"/>
              <a:gd name="T7" fmla="*/ 0 h 4123435"/>
              <a:gd name="T8" fmla="*/ 0 w 755573"/>
              <a:gd name="T9" fmla="*/ 4119259 h 4123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4123435"/>
              <a:gd name="T17" fmla="*/ 755573 w 755573"/>
              <a:gd name="T18" fmla="*/ 4123435 h 4123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4123435">
                <a:moveTo>
                  <a:pt x="0" y="4123435"/>
                </a:moveTo>
                <a:lnTo>
                  <a:pt x="755573" y="4123435"/>
                </a:lnTo>
                <a:lnTo>
                  <a:pt x="755573" y="0"/>
                </a:lnTo>
                <a:lnTo>
                  <a:pt x="0" y="0"/>
                </a:lnTo>
                <a:lnTo>
                  <a:pt x="0" y="4123435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8" name="object 9"/>
          <p:cNvSpPr>
            <a:spLocks/>
          </p:cNvSpPr>
          <p:nvPr/>
        </p:nvSpPr>
        <p:spPr bwMode="auto">
          <a:xfrm>
            <a:off x="755650" y="1006475"/>
            <a:ext cx="4103688" cy="246063"/>
          </a:xfrm>
          <a:custGeom>
            <a:avLst/>
            <a:gdLst>
              <a:gd name="T0" fmla="*/ 0 w 4104512"/>
              <a:gd name="T1" fmla="*/ 242170 h 246849"/>
              <a:gd name="T2" fmla="*/ 4099569 w 4104512"/>
              <a:gd name="T3" fmla="*/ 242170 h 246849"/>
              <a:gd name="T4" fmla="*/ 4099569 w 4104512"/>
              <a:gd name="T5" fmla="*/ 0 h 246849"/>
              <a:gd name="T6" fmla="*/ 0 w 4104512"/>
              <a:gd name="T7" fmla="*/ 0 h 246849"/>
              <a:gd name="T8" fmla="*/ 0 w 4104512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246849"/>
              <a:gd name="T17" fmla="*/ 4104512 w 4104512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246849">
                <a:moveTo>
                  <a:pt x="0" y="246849"/>
                </a:moveTo>
                <a:lnTo>
                  <a:pt x="4104512" y="246849"/>
                </a:lnTo>
                <a:lnTo>
                  <a:pt x="4104512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9" name="object 10"/>
          <p:cNvSpPr>
            <a:spLocks/>
          </p:cNvSpPr>
          <p:nvPr/>
        </p:nvSpPr>
        <p:spPr bwMode="auto">
          <a:xfrm>
            <a:off x="4859338" y="1006475"/>
            <a:ext cx="1728787" cy="246063"/>
          </a:xfrm>
          <a:custGeom>
            <a:avLst/>
            <a:gdLst>
              <a:gd name="T0" fmla="*/ 0 w 1728215"/>
              <a:gd name="T1" fmla="*/ 242170 h 246849"/>
              <a:gd name="T2" fmla="*/ 1731650 w 1728215"/>
              <a:gd name="T3" fmla="*/ 242170 h 246849"/>
              <a:gd name="T4" fmla="*/ 1731650 w 1728215"/>
              <a:gd name="T5" fmla="*/ 0 h 246849"/>
              <a:gd name="T6" fmla="*/ 0 w 1728215"/>
              <a:gd name="T7" fmla="*/ 0 h 246849"/>
              <a:gd name="T8" fmla="*/ 0 w 1728215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246849"/>
              <a:gd name="T17" fmla="*/ 1728215 w 1728215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246849">
                <a:moveTo>
                  <a:pt x="0" y="246849"/>
                </a:moveTo>
                <a:lnTo>
                  <a:pt x="1728215" y="246849"/>
                </a:lnTo>
                <a:lnTo>
                  <a:pt x="1728215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0" name="object 11"/>
          <p:cNvSpPr>
            <a:spLocks/>
          </p:cNvSpPr>
          <p:nvPr/>
        </p:nvSpPr>
        <p:spPr bwMode="auto">
          <a:xfrm>
            <a:off x="6588125" y="1006475"/>
            <a:ext cx="792163" cy="246063"/>
          </a:xfrm>
          <a:custGeom>
            <a:avLst/>
            <a:gdLst>
              <a:gd name="T0" fmla="*/ 0 w 792086"/>
              <a:gd name="T1" fmla="*/ 242170 h 246849"/>
              <a:gd name="T2" fmla="*/ 792548 w 792086"/>
              <a:gd name="T3" fmla="*/ 242170 h 246849"/>
              <a:gd name="T4" fmla="*/ 792548 w 792086"/>
              <a:gd name="T5" fmla="*/ 0 h 246849"/>
              <a:gd name="T6" fmla="*/ 0 w 792086"/>
              <a:gd name="T7" fmla="*/ 0 h 246849"/>
              <a:gd name="T8" fmla="*/ 0 w 792086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46849"/>
              <a:gd name="T17" fmla="*/ 792086 w 792086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1" name="object 12"/>
          <p:cNvSpPr>
            <a:spLocks/>
          </p:cNvSpPr>
          <p:nvPr/>
        </p:nvSpPr>
        <p:spPr bwMode="auto">
          <a:xfrm>
            <a:off x="7380288" y="1006475"/>
            <a:ext cx="936625" cy="246063"/>
          </a:xfrm>
          <a:custGeom>
            <a:avLst/>
            <a:gdLst>
              <a:gd name="T0" fmla="*/ 0 w 936104"/>
              <a:gd name="T1" fmla="*/ 242170 h 246849"/>
              <a:gd name="T2" fmla="*/ 939234 w 936104"/>
              <a:gd name="T3" fmla="*/ 242170 h 246849"/>
              <a:gd name="T4" fmla="*/ 939234 w 936104"/>
              <a:gd name="T5" fmla="*/ 0 h 246849"/>
              <a:gd name="T6" fmla="*/ 0 w 936104"/>
              <a:gd name="T7" fmla="*/ 0 h 246849"/>
              <a:gd name="T8" fmla="*/ 0 w 936104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246849"/>
              <a:gd name="T17" fmla="*/ 936104 w 936104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246849">
                <a:moveTo>
                  <a:pt x="0" y="246849"/>
                </a:moveTo>
                <a:lnTo>
                  <a:pt x="936104" y="246849"/>
                </a:lnTo>
                <a:lnTo>
                  <a:pt x="936104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2" name="object 13"/>
          <p:cNvSpPr>
            <a:spLocks/>
          </p:cNvSpPr>
          <p:nvPr/>
        </p:nvSpPr>
        <p:spPr bwMode="auto">
          <a:xfrm>
            <a:off x="8316913" y="1006475"/>
            <a:ext cx="792162" cy="246063"/>
          </a:xfrm>
          <a:custGeom>
            <a:avLst/>
            <a:gdLst>
              <a:gd name="T0" fmla="*/ 0 w 792086"/>
              <a:gd name="T1" fmla="*/ 242170 h 246849"/>
              <a:gd name="T2" fmla="*/ 792542 w 792086"/>
              <a:gd name="T3" fmla="*/ 242170 h 246849"/>
              <a:gd name="T4" fmla="*/ 792542 w 792086"/>
              <a:gd name="T5" fmla="*/ 0 h 246849"/>
              <a:gd name="T6" fmla="*/ 0 w 792086"/>
              <a:gd name="T7" fmla="*/ 0 h 246849"/>
              <a:gd name="T8" fmla="*/ 0 w 792086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46849"/>
              <a:gd name="T17" fmla="*/ 792086 w 792086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3" name="object 14"/>
          <p:cNvSpPr>
            <a:spLocks/>
          </p:cNvSpPr>
          <p:nvPr/>
        </p:nvSpPr>
        <p:spPr bwMode="auto">
          <a:xfrm>
            <a:off x="755650" y="1252538"/>
            <a:ext cx="4103688" cy="490537"/>
          </a:xfrm>
          <a:custGeom>
            <a:avLst/>
            <a:gdLst>
              <a:gd name="T0" fmla="*/ 0 w 4104512"/>
              <a:gd name="T1" fmla="*/ 491487 h 490347"/>
              <a:gd name="T2" fmla="*/ 4099569 w 4104512"/>
              <a:gd name="T3" fmla="*/ 491487 h 490347"/>
              <a:gd name="T4" fmla="*/ 4099569 w 4104512"/>
              <a:gd name="T5" fmla="*/ 0 h 490347"/>
              <a:gd name="T6" fmla="*/ 0 w 4104512"/>
              <a:gd name="T7" fmla="*/ 0 h 490347"/>
              <a:gd name="T8" fmla="*/ 0 w 4104512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490347"/>
              <a:gd name="T17" fmla="*/ 4104512 w 4104512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490347">
                <a:moveTo>
                  <a:pt x="0" y="490347"/>
                </a:moveTo>
                <a:lnTo>
                  <a:pt x="4104512" y="490347"/>
                </a:lnTo>
                <a:lnTo>
                  <a:pt x="4104512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4" name="object 15"/>
          <p:cNvSpPr>
            <a:spLocks/>
          </p:cNvSpPr>
          <p:nvPr/>
        </p:nvSpPr>
        <p:spPr bwMode="auto">
          <a:xfrm>
            <a:off x="4859338" y="1252538"/>
            <a:ext cx="1728787" cy="490537"/>
          </a:xfrm>
          <a:custGeom>
            <a:avLst/>
            <a:gdLst>
              <a:gd name="T0" fmla="*/ 0 w 1728215"/>
              <a:gd name="T1" fmla="*/ 491487 h 490347"/>
              <a:gd name="T2" fmla="*/ 1731650 w 1728215"/>
              <a:gd name="T3" fmla="*/ 491487 h 490347"/>
              <a:gd name="T4" fmla="*/ 1731650 w 1728215"/>
              <a:gd name="T5" fmla="*/ 0 h 490347"/>
              <a:gd name="T6" fmla="*/ 0 w 1728215"/>
              <a:gd name="T7" fmla="*/ 0 h 490347"/>
              <a:gd name="T8" fmla="*/ 0 w 1728215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490347"/>
              <a:gd name="T17" fmla="*/ 1728215 w 1728215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490347">
                <a:moveTo>
                  <a:pt x="0" y="490347"/>
                </a:moveTo>
                <a:lnTo>
                  <a:pt x="1728215" y="490347"/>
                </a:lnTo>
                <a:lnTo>
                  <a:pt x="1728215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5" name="object 16"/>
          <p:cNvSpPr>
            <a:spLocks/>
          </p:cNvSpPr>
          <p:nvPr/>
        </p:nvSpPr>
        <p:spPr bwMode="auto">
          <a:xfrm>
            <a:off x="6588125" y="1252538"/>
            <a:ext cx="792163" cy="490537"/>
          </a:xfrm>
          <a:custGeom>
            <a:avLst/>
            <a:gdLst>
              <a:gd name="T0" fmla="*/ 0 w 792086"/>
              <a:gd name="T1" fmla="*/ 491487 h 490347"/>
              <a:gd name="T2" fmla="*/ 792548 w 792086"/>
              <a:gd name="T3" fmla="*/ 491487 h 490347"/>
              <a:gd name="T4" fmla="*/ 792548 w 792086"/>
              <a:gd name="T5" fmla="*/ 0 h 490347"/>
              <a:gd name="T6" fmla="*/ 0 w 792086"/>
              <a:gd name="T7" fmla="*/ 0 h 490347"/>
              <a:gd name="T8" fmla="*/ 0 w 792086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90347"/>
              <a:gd name="T17" fmla="*/ 792086 w 792086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6" name="object 17"/>
          <p:cNvSpPr>
            <a:spLocks/>
          </p:cNvSpPr>
          <p:nvPr/>
        </p:nvSpPr>
        <p:spPr bwMode="auto">
          <a:xfrm>
            <a:off x="7380288" y="1252538"/>
            <a:ext cx="936625" cy="490537"/>
          </a:xfrm>
          <a:custGeom>
            <a:avLst/>
            <a:gdLst>
              <a:gd name="T0" fmla="*/ 0 w 936104"/>
              <a:gd name="T1" fmla="*/ 491487 h 490347"/>
              <a:gd name="T2" fmla="*/ 939234 w 936104"/>
              <a:gd name="T3" fmla="*/ 491487 h 490347"/>
              <a:gd name="T4" fmla="*/ 939234 w 936104"/>
              <a:gd name="T5" fmla="*/ 0 h 490347"/>
              <a:gd name="T6" fmla="*/ 0 w 936104"/>
              <a:gd name="T7" fmla="*/ 0 h 490347"/>
              <a:gd name="T8" fmla="*/ 0 w 936104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490347"/>
              <a:gd name="T17" fmla="*/ 936104 w 936104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490347">
                <a:moveTo>
                  <a:pt x="0" y="490347"/>
                </a:moveTo>
                <a:lnTo>
                  <a:pt x="936104" y="490347"/>
                </a:lnTo>
                <a:lnTo>
                  <a:pt x="936104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7" name="object 18"/>
          <p:cNvSpPr>
            <a:spLocks/>
          </p:cNvSpPr>
          <p:nvPr/>
        </p:nvSpPr>
        <p:spPr bwMode="auto">
          <a:xfrm>
            <a:off x="8316913" y="1252538"/>
            <a:ext cx="792162" cy="490537"/>
          </a:xfrm>
          <a:custGeom>
            <a:avLst/>
            <a:gdLst>
              <a:gd name="T0" fmla="*/ 0 w 792086"/>
              <a:gd name="T1" fmla="*/ 491487 h 490347"/>
              <a:gd name="T2" fmla="*/ 792542 w 792086"/>
              <a:gd name="T3" fmla="*/ 491487 h 490347"/>
              <a:gd name="T4" fmla="*/ 792542 w 792086"/>
              <a:gd name="T5" fmla="*/ 0 h 490347"/>
              <a:gd name="T6" fmla="*/ 0 w 792086"/>
              <a:gd name="T7" fmla="*/ 0 h 490347"/>
              <a:gd name="T8" fmla="*/ 0 w 792086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90347"/>
              <a:gd name="T17" fmla="*/ 792086 w 792086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8" name="object 19"/>
          <p:cNvSpPr>
            <a:spLocks/>
          </p:cNvSpPr>
          <p:nvPr/>
        </p:nvSpPr>
        <p:spPr bwMode="auto">
          <a:xfrm>
            <a:off x="755650" y="17430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9" name="object 20"/>
          <p:cNvSpPr>
            <a:spLocks/>
          </p:cNvSpPr>
          <p:nvPr/>
        </p:nvSpPr>
        <p:spPr bwMode="auto">
          <a:xfrm>
            <a:off x="4859338" y="17430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0" name="object 21"/>
          <p:cNvSpPr>
            <a:spLocks/>
          </p:cNvSpPr>
          <p:nvPr/>
        </p:nvSpPr>
        <p:spPr bwMode="auto">
          <a:xfrm>
            <a:off x="6588125" y="17430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1" name="object 22"/>
          <p:cNvSpPr>
            <a:spLocks/>
          </p:cNvSpPr>
          <p:nvPr/>
        </p:nvSpPr>
        <p:spPr bwMode="auto">
          <a:xfrm>
            <a:off x="7380288" y="17430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2" name="object 23"/>
          <p:cNvSpPr>
            <a:spLocks/>
          </p:cNvSpPr>
          <p:nvPr/>
        </p:nvSpPr>
        <p:spPr bwMode="auto">
          <a:xfrm>
            <a:off x="8316913" y="17430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3" name="object 24"/>
          <p:cNvSpPr>
            <a:spLocks/>
          </p:cNvSpPr>
          <p:nvPr/>
        </p:nvSpPr>
        <p:spPr bwMode="auto">
          <a:xfrm>
            <a:off x="755650" y="20478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4" name="object 25"/>
          <p:cNvSpPr>
            <a:spLocks/>
          </p:cNvSpPr>
          <p:nvPr/>
        </p:nvSpPr>
        <p:spPr bwMode="auto">
          <a:xfrm>
            <a:off x="4859338" y="20478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5" name="object 26"/>
          <p:cNvSpPr>
            <a:spLocks/>
          </p:cNvSpPr>
          <p:nvPr/>
        </p:nvSpPr>
        <p:spPr bwMode="auto">
          <a:xfrm>
            <a:off x="6588125" y="20478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6" name="object 27"/>
          <p:cNvSpPr>
            <a:spLocks/>
          </p:cNvSpPr>
          <p:nvPr/>
        </p:nvSpPr>
        <p:spPr bwMode="auto">
          <a:xfrm>
            <a:off x="7380288" y="20478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7" name="object 28"/>
          <p:cNvSpPr>
            <a:spLocks/>
          </p:cNvSpPr>
          <p:nvPr/>
        </p:nvSpPr>
        <p:spPr bwMode="auto">
          <a:xfrm>
            <a:off x="8316913" y="20478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8" name="object 29"/>
          <p:cNvSpPr>
            <a:spLocks/>
          </p:cNvSpPr>
          <p:nvPr/>
        </p:nvSpPr>
        <p:spPr bwMode="auto">
          <a:xfrm>
            <a:off x="755650" y="23526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9" name="object 30"/>
          <p:cNvSpPr>
            <a:spLocks/>
          </p:cNvSpPr>
          <p:nvPr/>
        </p:nvSpPr>
        <p:spPr bwMode="auto">
          <a:xfrm>
            <a:off x="4859338" y="23526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0" name="object 31"/>
          <p:cNvSpPr>
            <a:spLocks/>
          </p:cNvSpPr>
          <p:nvPr/>
        </p:nvSpPr>
        <p:spPr bwMode="auto">
          <a:xfrm>
            <a:off x="6588125" y="23526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1" name="object 32"/>
          <p:cNvSpPr>
            <a:spLocks/>
          </p:cNvSpPr>
          <p:nvPr/>
        </p:nvSpPr>
        <p:spPr bwMode="auto">
          <a:xfrm>
            <a:off x="7380288" y="23526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2" name="object 33"/>
          <p:cNvSpPr>
            <a:spLocks/>
          </p:cNvSpPr>
          <p:nvPr/>
        </p:nvSpPr>
        <p:spPr bwMode="auto">
          <a:xfrm>
            <a:off x="8316913" y="23526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3" name="object 34"/>
          <p:cNvSpPr>
            <a:spLocks/>
          </p:cNvSpPr>
          <p:nvPr/>
        </p:nvSpPr>
        <p:spPr bwMode="auto">
          <a:xfrm>
            <a:off x="755650" y="26574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4" name="object 35"/>
          <p:cNvSpPr>
            <a:spLocks/>
          </p:cNvSpPr>
          <p:nvPr/>
        </p:nvSpPr>
        <p:spPr bwMode="auto">
          <a:xfrm>
            <a:off x="4859338" y="26574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5" name="object 36"/>
          <p:cNvSpPr>
            <a:spLocks/>
          </p:cNvSpPr>
          <p:nvPr/>
        </p:nvSpPr>
        <p:spPr bwMode="auto">
          <a:xfrm>
            <a:off x="6588125" y="2657475"/>
            <a:ext cx="2520950" cy="304800"/>
          </a:xfrm>
          <a:custGeom>
            <a:avLst/>
            <a:gdLst>
              <a:gd name="T0" fmla="*/ 0 w 2520315"/>
              <a:gd name="T1" fmla="*/ 304800 h 304800"/>
              <a:gd name="T2" fmla="*/ 2524131 w 2520315"/>
              <a:gd name="T3" fmla="*/ 304800 h 304800"/>
              <a:gd name="T4" fmla="*/ 2524131 w 2520315"/>
              <a:gd name="T5" fmla="*/ 0 h 304800"/>
              <a:gd name="T6" fmla="*/ 0 w 2520315"/>
              <a:gd name="T7" fmla="*/ 0 h 304800"/>
              <a:gd name="T8" fmla="*/ 0 w 25203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0315"/>
              <a:gd name="T16" fmla="*/ 0 h 304800"/>
              <a:gd name="T17" fmla="*/ 2520315 w 25203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0315" h="304800">
                <a:moveTo>
                  <a:pt x="0" y="304800"/>
                </a:moveTo>
                <a:lnTo>
                  <a:pt x="2520315" y="304800"/>
                </a:lnTo>
                <a:lnTo>
                  <a:pt x="25203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6" name="object 37"/>
          <p:cNvSpPr>
            <a:spLocks/>
          </p:cNvSpPr>
          <p:nvPr/>
        </p:nvSpPr>
        <p:spPr bwMode="auto">
          <a:xfrm>
            <a:off x="755650" y="2962275"/>
            <a:ext cx="4103688" cy="519113"/>
          </a:xfrm>
          <a:custGeom>
            <a:avLst/>
            <a:gdLst>
              <a:gd name="T0" fmla="*/ 0 w 4104512"/>
              <a:gd name="T1" fmla="*/ 523905 h 518160"/>
              <a:gd name="T2" fmla="*/ 4099569 w 4104512"/>
              <a:gd name="T3" fmla="*/ 523905 h 518160"/>
              <a:gd name="T4" fmla="*/ 4099569 w 4104512"/>
              <a:gd name="T5" fmla="*/ 0 h 518160"/>
              <a:gd name="T6" fmla="*/ 0 w 4104512"/>
              <a:gd name="T7" fmla="*/ 0 h 518160"/>
              <a:gd name="T8" fmla="*/ 0 w 4104512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518160"/>
              <a:gd name="T17" fmla="*/ 4104512 w 4104512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518160">
                <a:moveTo>
                  <a:pt x="0" y="518160"/>
                </a:moveTo>
                <a:lnTo>
                  <a:pt x="4104512" y="518160"/>
                </a:lnTo>
                <a:lnTo>
                  <a:pt x="410451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7" name="object 38"/>
          <p:cNvSpPr>
            <a:spLocks/>
          </p:cNvSpPr>
          <p:nvPr/>
        </p:nvSpPr>
        <p:spPr bwMode="auto">
          <a:xfrm>
            <a:off x="4859338" y="2962275"/>
            <a:ext cx="1728787" cy="519113"/>
          </a:xfrm>
          <a:custGeom>
            <a:avLst/>
            <a:gdLst>
              <a:gd name="T0" fmla="*/ 0 w 1728215"/>
              <a:gd name="T1" fmla="*/ 523905 h 518160"/>
              <a:gd name="T2" fmla="*/ 1731650 w 1728215"/>
              <a:gd name="T3" fmla="*/ 523905 h 518160"/>
              <a:gd name="T4" fmla="*/ 1731650 w 1728215"/>
              <a:gd name="T5" fmla="*/ 0 h 518160"/>
              <a:gd name="T6" fmla="*/ 0 w 1728215"/>
              <a:gd name="T7" fmla="*/ 0 h 518160"/>
              <a:gd name="T8" fmla="*/ 0 w 1728215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518160"/>
              <a:gd name="T17" fmla="*/ 1728215 w 1728215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518160">
                <a:moveTo>
                  <a:pt x="0" y="518160"/>
                </a:moveTo>
                <a:lnTo>
                  <a:pt x="1728215" y="518160"/>
                </a:lnTo>
                <a:lnTo>
                  <a:pt x="172821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8" name="object 39"/>
          <p:cNvSpPr>
            <a:spLocks/>
          </p:cNvSpPr>
          <p:nvPr/>
        </p:nvSpPr>
        <p:spPr bwMode="auto">
          <a:xfrm>
            <a:off x="6588125" y="2962275"/>
            <a:ext cx="792163" cy="519113"/>
          </a:xfrm>
          <a:custGeom>
            <a:avLst/>
            <a:gdLst>
              <a:gd name="T0" fmla="*/ 0 w 792086"/>
              <a:gd name="T1" fmla="*/ 523905 h 518160"/>
              <a:gd name="T2" fmla="*/ 792548 w 792086"/>
              <a:gd name="T3" fmla="*/ 523905 h 518160"/>
              <a:gd name="T4" fmla="*/ 792548 w 792086"/>
              <a:gd name="T5" fmla="*/ 0 h 518160"/>
              <a:gd name="T6" fmla="*/ 0 w 792086"/>
              <a:gd name="T7" fmla="*/ 0 h 518160"/>
              <a:gd name="T8" fmla="*/ 0 w 792086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60"/>
              <a:gd name="T17" fmla="*/ 792086 w 792086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9" name="object 40"/>
          <p:cNvSpPr>
            <a:spLocks/>
          </p:cNvSpPr>
          <p:nvPr/>
        </p:nvSpPr>
        <p:spPr bwMode="auto">
          <a:xfrm>
            <a:off x="7380288" y="2962275"/>
            <a:ext cx="936625" cy="519113"/>
          </a:xfrm>
          <a:custGeom>
            <a:avLst/>
            <a:gdLst>
              <a:gd name="T0" fmla="*/ 0 w 936104"/>
              <a:gd name="T1" fmla="*/ 523905 h 518160"/>
              <a:gd name="T2" fmla="*/ 939234 w 936104"/>
              <a:gd name="T3" fmla="*/ 523905 h 518160"/>
              <a:gd name="T4" fmla="*/ 939234 w 936104"/>
              <a:gd name="T5" fmla="*/ 0 h 518160"/>
              <a:gd name="T6" fmla="*/ 0 w 936104"/>
              <a:gd name="T7" fmla="*/ 0 h 518160"/>
              <a:gd name="T8" fmla="*/ 0 w 936104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518160"/>
              <a:gd name="T17" fmla="*/ 936104 w 936104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518160">
                <a:moveTo>
                  <a:pt x="0" y="518160"/>
                </a:moveTo>
                <a:lnTo>
                  <a:pt x="936104" y="518160"/>
                </a:lnTo>
                <a:lnTo>
                  <a:pt x="93610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0" name="object 41"/>
          <p:cNvSpPr>
            <a:spLocks/>
          </p:cNvSpPr>
          <p:nvPr/>
        </p:nvSpPr>
        <p:spPr bwMode="auto">
          <a:xfrm>
            <a:off x="8316913" y="2962275"/>
            <a:ext cx="792162" cy="519113"/>
          </a:xfrm>
          <a:custGeom>
            <a:avLst/>
            <a:gdLst>
              <a:gd name="T0" fmla="*/ 0 w 792086"/>
              <a:gd name="T1" fmla="*/ 523905 h 518160"/>
              <a:gd name="T2" fmla="*/ 792542 w 792086"/>
              <a:gd name="T3" fmla="*/ 523905 h 518160"/>
              <a:gd name="T4" fmla="*/ 792542 w 792086"/>
              <a:gd name="T5" fmla="*/ 0 h 518160"/>
              <a:gd name="T6" fmla="*/ 0 w 792086"/>
              <a:gd name="T7" fmla="*/ 0 h 518160"/>
              <a:gd name="T8" fmla="*/ 0 w 792086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60"/>
              <a:gd name="T17" fmla="*/ 792086 w 792086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1" name="object 42"/>
          <p:cNvSpPr>
            <a:spLocks/>
          </p:cNvSpPr>
          <p:nvPr/>
        </p:nvSpPr>
        <p:spPr bwMode="auto">
          <a:xfrm>
            <a:off x="755650" y="3481388"/>
            <a:ext cx="4103688" cy="304800"/>
          </a:xfrm>
          <a:custGeom>
            <a:avLst/>
            <a:gdLst>
              <a:gd name="T0" fmla="*/ 0 w 4104512"/>
              <a:gd name="T1" fmla="*/ 304799 h 304800"/>
              <a:gd name="T2" fmla="*/ 4099569 w 4104512"/>
              <a:gd name="T3" fmla="*/ 304799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799"/>
                </a:moveTo>
                <a:lnTo>
                  <a:pt x="4104512" y="304799"/>
                </a:lnTo>
                <a:lnTo>
                  <a:pt x="4104512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2" name="object 43"/>
          <p:cNvSpPr>
            <a:spLocks/>
          </p:cNvSpPr>
          <p:nvPr/>
        </p:nvSpPr>
        <p:spPr bwMode="auto">
          <a:xfrm>
            <a:off x="4859338" y="3481388"/>
            <a:ext cx="1728787" cy="304800"/>
          </a:xfrm>
          <a:custGeom>
            <a:avLst/>
            <a:gdLst>
              <a:gd name="T0" fmla="*/ 0 w 1728215"/>
              <a:gd name="T1" fmla="*/ 304799 h 304800"/>
              <a:gd name="T2" fmla="*/ 1731650 w 1728215"/>
              <a:gd name="T3" fmla="*/ 304799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799"/>
                </a:moveTo>
                <a:lnTo>
                  <a:pt x="1728215" y="304799"/>
                </a:lnTo>
                <a:lnTo>
                  <a:pt x="172821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3" name="object 44"/>
          <p:cNvSpPr>
            <a:spLocks/>
          </p:cNvSpPr>
          <p:nvPr/>
        </p:nvSpPr>
        <p:spPr bwMode="auto">
          <a:xfrm>
            <a:off x="6588125" y="3481388"/>
            <a:ext cx="792163" cy="304800"/>
          </a:xfrm>
          <a:custGeom>
            <a:avLst/>
            <a:gdLst>
              <a:gd name="T0" fmla="*/ 0 w 792086"/>
              <a:gd name="T1" fmla="*/ 304799 h 304800"/>
              <a:gd name="T2" fmla="*/ 792548 w 792086"/>
              <a:gd name="T3" fmla="*/ 304799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4" name="object 45"/>
          <p:cNvSpPr>
            <a:spLocks/>
          </p:cNvSpPr>
          <p:nvPr/>
        </p:nvSpPr>
        <p:spPr bwMode="auto">
          <a:xfrm>
            <a:off x="7380288" y="3481388"/>
            <a:ext cx="936625" cy="304800"/>
          </a:xfrm>
          <a:custGeom>
            <a:avLst/>
            <a:gdLst>
              <a:gd name="T0" fmla="*/ 0 w 936104"/>
              <a:gd name="T1" fmla="*/ 304799 h 304800"/>
              <a:gd name="T2" fmla="*/ 939234 w 936104"/>
              <a:gd name="T3" fmla="*/ 304799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799"/>
                </a:moveTo>
                <a:lnTo>
                  <a:pt x="936104" y="304799"/>
                </a:lnTo>
                <a:lnTo>
                  <a:pt x="936104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5" name="object 46"/>
          <p:cNvSpPr>
            <a:spLocks/>
          </p:cNvSpPr>
          <p:nvPr/>
        </p:nvSpPr>
        <p:spPr bwMode="auto">
          <a:xfrm>
            <a:off x="8316913" y="3481388"/>
            <a:ext cx="792162" cy="304800"/>
          </a:xfrm>
          <a:custGeom>
            <a:avLst/>
            <a:gdLst>
              <a:gd name="T0" fmla="*/ 0 w 792086"/>
              <a:gd name="T1" fmla="*/ 304799 h 304800"/>
              <a:gd name="T2" fmla="*/ 792542 w 792086"/>
              <a:gd name="T3" fmla="*/ 304799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6" name="object 47"/>
          <p:cNvSpPr>
            <a:spLocks/>
          </p:cNvSpPr>
          <p:nvPr/>
        </p:nvSpPr>
        <p:spPr bwMode="auto">
          <a:xfrm>
            <a:off x="755650" y="3786188"/>
            <a:ext cx="4103688" cy="215900"/>
          </a:xfrm>
          <a:custGeom>
            <a:avLst/>
            <a:gdLst>
              <a:gd name="T0" fmla="*/ 0 w 4104512"/>
              <a:gd name="T1" fmla="*/ 213570 h 216369"/>
              <a:gd name="T2" fmla="*/ 4099569 w 4104512"/>
              <a:gd name="T3" fmla="*/ 213570 h 216369"/>
              <a:gd name="T4" fmla="*/ 4099569 w 4104512"/>
              <a:gd name="T5" fmla="*/ 0 h 216369"/>
              <a:gd name="T6" fmla="*/ 0 w 4104512"/>
              <a:gd name="T7" fmla="*/ 0 h 216369"/>
              <a:gd name="T8" fmla="*/ 0 w 4104512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216369"/>
              <a:gd name="T17" fmla="*/ 4104512 w 4104512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216369">
                <a:moveTo>
                  <a:pt x="0" y="216369"/>
                </a:moveTo>
                <a:lnTo>
                  <a:pt x="4104512" y="216369"/>
                </a:lnTo>
                <a:lnTo>
                  <a:pt x="4104512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7" name="object 48"/>
          <p:cNvSpPr>
            <a:spLocks/>
          </p:cNvSpPr>
          <p:nvPr/>
        </p:nvSpPr>
        <p:spPr bwMode="auto">
          <a:xfrm>
            <a:off x="4859338" y="3786188"/>
            <a:ext cx="1728787" cy="215900"/>
          </a:xfrm>
          <a:custGeom>
            <a:avLst/>
            <a:gdLst>
              <a:gd name="T0" fmla="*/ 0 w 1728215"/>
              <a:gd name="T1" fmla="*/ 213570 h 216369"/>
              <a:gd name="T2" fmla="*/ 1731650 w 1728215"/>
              <a:gd name="T3" fmla="*/ 213570 h 216369"/>
              <a:gd name="T4" fmla="*/ 1731650 w 1728215"/>
              <a:gd name="T5" fmla="*/ 0 h 216369"/>
              <a:gd name="T6" fmla="*/ 0 w 1728215"/>
              <a:gd name="T7" fmla="*/ 0 h 216369"/>
              <a:gd name="T8" fmla="*/ 0 w 1728215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216369"/>
              <a:gd name="T17" fmla="*/ 1728215 w 1728215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216369">
                <a:moveTo>
                  <a:pt x="0" y="216369"/>
                </a:moveTo>
                <a:lnTo>
                  <a:pt x="1728215" y="216369"/>
                </a:lnTo>
                <a:lnTo>
                  <a:pt x="1728215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8" name="object 49"/>
          <p:cNvSpPr>
            <a:spLocks/>
          </p:cNvSpPr>
          <p:nvPr/>
        </p:nvSpPr>
        <p:spPr bwMode="auto">
          <a:xfrm>
            <a:off x="6588125" y="3786188"/>
            <a:ext cx="792163" cy="215900"/>
          </a:xfrm>
          <a:custGeom>
            <a:avLst/>
            <a:gdLst>
              <a:gd name="T0" fmla="*/ 0 w 792086"/>
              <a:gd name="T1" fmla="*/ 213570 h 216369"/>
              <a:gd name="T2" fmla="*/ 792548 w 792086"/>
              <a:gd name="T3" fmla="*/ 213570 h 216369"/>
              <a:gd name="T4" fmla="*/ 792548 w 792086"/>
              <a:gd name="T5" fmla="*/ 0 h 216369"/>
              <a:gd name="T6" fmla="*/ 0 w 792086"/>
              <a:gd name="T7" fmla="*/ 0 h 216369"/>
              <a:gd name="T8" fmla="*/ 0 w 792086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16369"/>
              <a:gd name="T17" fmla="*/ 792086 w 792086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9" name="object 50"/>
          <p:cNvSpPr>
            <a:spLocks/>
          </p:cNvSpPr>
          <p:nvPr/>
        </p:nvSpPr>
        <p:spPr bwMode="auto">
          <a:xfrm>
            <a:off x="7380288" y="3786188"/>
            <a:ext cx="936625" cy="215900"/>
          </a:xfrm>
          <a:custGeom>
            <a:avLst/>
            <a:gdLst>
              <a:gd name="T0" fmla="*/ 0 w 936104"/>
              <a:gd name="T1" fmla="*/ 213570 h 216369"/>
              <a:gd name="T2" fmla="*/ 939234 w 936104"/>
              <a:gd name="T3" fmla="*/ 213570 h 216369"/>
              <a:gd name="T4" fmla="*/ 939234 w 936104"/>
              <a:gd name="T5" fmla="*/ 0 h 216369"/>
              <a:gd name="T6" fmla="*/ 0 w 936104"/>
              <a:gd name="T7" fmla="*/ 0 h 216369"/>
              <a:gd name="T8" fmla="*/ 0 w 936104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216369"/>
              <a:gd name="T17" fmla="*/ 936104 w 936104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216369">
                <a:moveTo>
                  <a:pt x="0" y="216369"/>
                </a:moveTo>
                <a:lnTo>
                  <a:pt x="936104" y="216369"/>
                </a:lnTo>
                <a:lnTo>
                  <a:pt x="936104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0" name="object 51"/>
          <p:cNvSpPr>
            <a:spLocks/>
          </p:cNvSpPr>
          <p:nvPr/>
        </p:nvSpPr>
        <p:spPr bwMode="auto">
          <a:xfrm>
            <a:off x="8337550" y="3787675"/>
            <a:ext cx="792162" cy="215900"/>
          </a:xfrm>
          <a:custGeom>
            <a:avLst/>
            <a:gdLst>
              <a:gd name="T0" fmla="*/ 0 w 792086"/>
              <a:gd name="T1" fmla="*/ 213570 h 216369"/>
              <a:gd name="T2" fmla="*/ 792542 w 792086"/>
              <a:gd name="T3" fmla="*/ 213570 h 216369"/>
              <a:gd name="T4" fmla="*/ 792542 w 792086"/>
              <a:gd name="T5" fmla="*/ 0 h 216369"/>
              <a:gd name="T6" fmla="*/ 0 w 792086"/>
              <a:gd name="T7" fmla="*/ 0 h 216369"/>
              <a:gd name="T8" fmla="*/ 0 w 792086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16369"/>
              <a:gd name="T17" fmla="*/ 792086 w 792086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100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5651" name="object 52"/>
          <p:cNvSpPr>
            <a:spLocks/>
          </p:cNvSpPr>
          <p:nvPr/>
        </p:nvSpPr>
        <p:spPr bwMode="auto">
          <a:xfrm>
            <a:off x="755650" y="4002088"/>
            <a:ext cx="4103688" cy="517525"/>
          </a:xfrm>
          <a:custGeom>
            <a:avLst/>
            <a:gdLst>
              <a:gd name="T0" fmla="*/ 0 w 4104512"/>
              <a:gd name="T1" fmla="*/ 514367 h 518159"/>
              <a:gd name="T2" fmla="*/ 4099569 w 4104512"/>
              <a:gd name="T3" fmla="*/ 514367 h 518159"/>
              <a:gd name="T4" fmla="*/ 4099569 w 4104512"/>
              <a:gd name="T5" fmla="*/ 0 h 518159"/>
              <a:gd name="T6" fmla="*/ 0 w 4104512"/>
              <a:gd name="T7" fmla="*/ 0 h 518159"/>
              <a:gd name="T8" fmla="*/ 0 w 4104512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518159"/>
              <a:gd name="T17" fmla="*/ 4104512 w 4104512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518159">
                <a:moveTo>
                  <a:pt x="0" y="518159"/>
                </a:moveTo>
                <a:lnTo>
                  <a:pt x="4104512" y="518159"/>
                </a:lnTo>
                <a:lnTo>
                  <a:pt x="410451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2" name="object 53"/>
          <p:cNvSpPr>
            <a:spLocks/>
          </p:cNvSpPr>
          <p:nvPr/>
        </p:nvSpPr>
        <p:spPr bwMode="auto">
          <a:xfrm>
            <a:off x="4859338" y="4002088"/>
            <a:ext cx="1728787" cy="517525"/>
          </a:xfrm>
          <a:custGeom>
            <a:avLst/>
            <a:gdLst>
              <a:gd name="T0" fmla="*/ 0 w 1728215"/>
              <a:gd name="T1" fmla="*/ 514367 h 518159"/>
              <a:gd name="T2" fmla="*/ 1731650 w 1728215"/>
              <a:gd name="T3" fmla="*/ 514367 h 518159"/>
              <a:gd name="T4" fmla="*/ 1731650 w 1728215"/>
              <a:gd name="T5" fmla="*/ 0 h 518159"/>
              <a:gd name="T6" fmla="*/ 0 w 1728215"/>
              <a:gd name="T7" fmla="*/ 0 h 518159"/>
              <a:gd name="T8" fmla="*/ 0 w 1728215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518159"/>
              <a:gd name="T17" fmla="*/ 1728215 w 1728215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518159">
                <a:moveTo>
                  <a:pt x="0" y="518159"/>
                </a:moveTo>
                <a:lnTo>
                  <a:pt x="1728215" y="518159"/>
                </a:lnTo>
                <a:lnTo>
                  <a:pt x="172821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3" name="object 54"/>
          <p:cNvSpPr>
            <a:spLocks/>
          </p:cNvSpPr>
          <p:nvPr/>
        </p:nvSpPr>
        <p:spPr bwMode="auto">
          <a:xfrm>
            <a:off x="6588125" y="4002088"/>
            <a:ext cx="792163" cy="517525"/>
          </a:xfrm>
          <a:custGeom>
            <a:avLst/>
            <a:gdLst>
              <a:gd name="T0" fmla="*/ 0 w 792086"/>
              <a:gd name="T1" fmla="*/ 514367 h 518159"/>
              <a:gd name="T2" fmla="*/ 792548 w 792086"/>
              <a:gd name="T3" fmla="*/ 514367 h 518159"/>
              <a:gd name="T4" fmla="*/ 792548 w 792086"/>
              <a:gd name="T5" fmla="*/ 0 h 518159"/>
              <a:gd name="T6" fmla="*/ 0 w 792086"/>
              <a:gd name="T7" fmla="*/ 0 h 518159"/>
              <a:gd name="T8" fmla="*/ 0 w 792086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59"/>
              <a:gd name="T17" fmla="*/ 792086 w 792086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4" name="object 55"/>
          <p:cNvSpPr>
            <a:spLocks/>
          </p:cNvSpPr>
          <p:nvPr/>
        </p:nvSpPr>
        <p:spPr bwMode="auto">
          <a:xfrm>
            <a:off x="7380288" y="4008438"/>
            <a:ext cx="957262" cy="589369"/>
          </a:xfrm>
          <a:custGeom>
            <a:avLst/>
            <a:gdLst>
              <a:gd name="T0" fmla="*/ 0 w 936104"/>
              <a:gd name="T1" fmla="*/ 514367 h 518159"/>
              <a:gd name="T2" fmla="*/ 939234 w 936104"/>
              <a:gd name="T3" fmla="*/ 514367 h 518159"/>
              <a:gd name="T4" fmla="*/ 939234 w 936104"/>
              <a:gd name="T5" fmla="*/ 0 h 518159"/>
              <a:gd name="T6" fmla="*/ 0 w 936104"/>
              <a:gd name="T7" fmla="*/ 0 h 518159"/>
              <a:gd name="T8" fmla="*/ 0 w 936104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518159"/>
              <a:gd name="T17" fmla="*/ 936104 w 936104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518159">
                <a:moveTo>
                  <a:pt x="0" y="518159"/>
                </a:moveTo>
                <a:lnTo>
                  <a:pt x="936104" y="518159"/>
                </a:lnTo>
                <a:lnTo>
                  <a:pt x="936104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5" name="object 56"/>
          <p:cNvSpPr>
            <a:spLocks/>
          </p:cNvSpPr>
          <p:nvPr/>
        </p:nvSpPr>
        <p:spPr bwMode="auto">
          <a:xfrm>
            <a:off x="8316913" y="4002088"/>
            <a:ext cx="792162" cy="517525"/>
          </a:xfrm>
          <a:custGeom>
            <a:avLst/>
            <a:gdLst>
              <a:gd name="T0" fmla="*/ 0 w 792086"/>
              <a:gd name="T1" fmla="*/ 514367 h 518159"/>
              <a:gd name="T2" fmla="*/ 792542 w 792086"/>
              <a:gd name="T3" fmla="*/ 514367 h 518159"/>
              <a:gd name="T4" fmla="*/ 792542 w 792086"/>
              <a:gd name="T5" fmla="*/ 0 h 518159"/>
              <a:gd name="T6" fmla="*/ 0 w 792086"/>
              <a:gd name="T7" fmla="*/ 0 h 518159"/>
              <a:gd name="T8" fmla="*/ 0 w 792086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59"/>
              <a:gd name="T17" fmla="*/ 792086 w 792086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6" name="object 57"/>
          <p:cNvSpPr>
            <a:spLocks/>
          </p:cNvSpPr>
          <p:nvPr/>
        </p:nvSpPr>
        <p:spPr bwMode="auto">
          <a:xfrm>
            <a:off x="755650" y="45196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7" name="object 58"/>
          <p:cNvSpPr>
            <a:spLocks/>
          </p:cNvSpPr>
          <p:nvPr/>
        </p:nvSpPr>
        <p:spPr bwMode="auto">
          <a:xfrm>
            <a:off x="4859338" y="45196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8" name="object 59"/>
          <p:cNvSpPr>
            <a:spLocks/>
          </p:cNvSpPr>
          <p:nvPr/>
        </p:nvSpPr>
        <p:spPr bwMode="auto">
          <a:xfrm>
            <a:off x="6588125" y="45196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9" name="object 60"/>
          <p:cNvSpPr>
            <a:spLocks/>
          </p:cNvSpPr>
          <p:nvPr/>
        </p:nvSpPr>
        <p:spPr bwMode="auto">
          <a:xfrm>
            <a:off x="7380288" y="45196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0" name="object 61"/>
          <p:cNvSpPr>
            <a:spLocks/>
          </p:cNvSpPr>
          <p:nvPr/>
        </p:nvSpPr>
        <p:spPr bwMode="auto">
          <a:xfrm>
            <a:off x="8293894" y="4519612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100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5661" name="object 62"/>
          <p:cNvSpPr>
            <a:spLocks/>
          </p:cNvSpPr>
          <p:nvPr/>
        </p:nvSpPr>
        <p:spPr bwMode="auto">
          <a:xfrm>
            <a:off x="755650" y="48244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2" name="object 63"/>
          <p:cNvSpPr>
            <a:spLocks/>
          </p:cNvSpPr>
          <p:nvPr/>
        </p:nvSpPr>
        <p:spPr bwMode="auto">
          <a:xfrm>
            <a:off x="4859338" y="48244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3" name="object 64"/>
          <p:cNvSpPr>
            <a:spLocks/>
          </p:cNvSpPr>
          <p:nvPr/>
        </p:nvSpPr>
        <p:spPr bwMode="auto">
          <a:xfrm>
            <a:off x="6588125" y="48244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4" name="object 65"/>
          <p:cNvSpPr>
            <a:spLocks/>
          </p:cNvSpPr>
          <p:nvPr/>
        </p:nvSpPr>
        <p:spPr bwMode="auto">
          <a:xfrm>
            <a:off x="7380288" y="48244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5" name="object 66"/>
          <p:cNvSpPr>
            <a:spLocks/>
          </p:cNvSpPr>
          <p:nvPr/>
        </p:nvSpPr>
        <p:spPr bwMode="auto">
          <a:xfrm>
            <a:off x="8316913" y="48244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6" name="object 67"/>
          <p:cNvSpPr>
            <a:spLocks/>
          </p:cNvSpPr>
          <p:nvPr/>
        </p:nvSpPr>
        <p:spPr bwMode="auto">
          <a:xfrm>
            <a:off x="0" y="5129213"/>
            <a:ext cx="755650" cy="914400"/>
          </a:xfrm>
          <a:custGeom>
            <a:avLst/>
            <a:gdLst>
              <a:gd name="T0" fmla="*/ 0 w 755573"/>
              <a:gd name="T1" fmla="*/ 914400 h 914400"/>
              <a:gd name="T2" fmla="*/ 756035 w 755573"/>
              <a:gd name="T3" fmla="*/ 914400 h 914400"/>
              <a:gd name="T4" fmla="*/ 756035 w 755573"/>
              <a:gd name="T5" fmla="*/ 0 h 914400"/>
              <a:gd name="T6" fmla="*/ 0 w 755573"/>
              <a:gd name="T7" fmla="*/ 0 h 914400"/>
              <a:gd name="T8" fmla="*/ 0 w 755573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914400"/>
              <a:gd name="T17" fmla="*/ 755573 w 755573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914400">
                <a:moveTo>
                  <a:pt x="0" y="914400"/>
                </a:moveTo>
                <a:lnTo>
                  <a:pt x="755573" y="914400"/>
                </a:lnTo>
                <a:lnTo>
                  <a:pt x="755573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25667" name="object 68"/>
          <p:cNvSpPr>
            <a:spLocks/>
          </p:cNvSpPr>
          <p:nvPr/>
        </p:nvSpPr>
        <p:spPr bwMode="auto">
          <a:xfrm>
            <a:off x="755650" y="51292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8" name="object 69"/>
          <p:cNvSpPr>
            <a:spLocks/>
          </p:cNvSpPr>
          <p:nvPr/>
        </p:nvSpPr>
        <p:spPr bwMode="auto">
          <a:xfrm>
            <a:off x="4859338" y="51292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9" name="object 70"/>
          <p:cNvSpPr>
            <a:spLocks/>
          </p:cNvSpPr>
          <p:nvPr/>
        </p:nvSpPr>
        <p:spPr bwMode="auto">
          <a:xfrm>
            <a:off x="6588125" y="51292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0" name="object 71"/>
          <p:cNvSpPr>
            <a:spLocks/>
          </p:cNvSpPr>
          <p:nvPr/>
        </p:nvSpPr>
        <p:spPr bwMode="auto">
          <a:xfrm>
            <a:off x="7380288" y="51292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1" name="object 72"/>
          <p:cNvSpPr>
            <a:spLocks/>
          </p:cNvSpPr>
          <p:nvPr/>
        </p:nvSpPr>
        <p:spPr bwMode="auto">
          <a:xfrm>
            <a:off x="8316913" y="51292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2" name="object 73"/>
          <p:cNvSpPr>
            <a:spLocks/>
          </p:cNvSpPr>
          <p:nvPr/>
        </p:nvSpPr>
        <p:spPr bwMode="auto">
          <a:xfrm>
            <a:off x="755650" y="54340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3" name="object 74"/>
          <p:cNvSpPr>
            <a:spLocks/>
          </p:cNvSpPr>
          <p:nvPr/>
        </p:nvSpPr>
        <p:spPr bwMode="auto">
          <a:xfrm>
            <a:off x="4859338" y="54340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4" name="object 75"/>
          <p:cNvSpPr>
            <a:spLocks/>
          </p:cNvSpPr>
          <p:nvPr/>
        </p:nvSpPr>
        <p:spPr bwMode="auto">
          <a:xfrm>
            <a:off x="6588125" y="54340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5" name="object 76"/>
          <p:cNvSpPr>
            <a:spLocks/>
          </p:cNvSpPr>
          <p:nvPr/>
        </p:nvSpPr>
        <p:spPr bwMode="auto">
          <a:xfrm>
            <a:off x="7380288" y="54340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6" name="object 77"/>
          <p:cNvSpPr>
            <a:spLocks/>
          </p:cNvSpPr>
          <p:nvPr/>
        </p:nvSpPr>
        <p:spPr bwMode="auto">
          <a:xfrm>
            <a:off x="8316913" y="54340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7" name="object 78"/>
          <p:cNvSpPr>
            <a:spLocks/>
          </p:cNvSpPr>
          <p:nvPr/>
        </p:nvSpPr>
        <p:spPr bwMode="auto">
          <a:xfrm>
            <a:off x="755650" y="57388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8" name="object 79"/>
          <p:cNvSpPr>
            <a:spLocks/>
          </p:cNvSpPr>
          <p:nvPr/>
        </p:nvSpPr>
        <p:spPr bwMode="auto">
          <a:xfrm>
            <a:off x="4859338" y="57388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9" name="object 80"/>
          <p:cNvSpPr>
            <a:spLocks/>
          </p:cNvSpPr>
          <p:nvPr/>
        </p:nvSpPr>
        <p:spPr bwMode="auto">
          <a:xfrm>
            <a:off x="6588125" y="57388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0" name="object 81"/>
          <p:cNvSpPr>
            <a:spLocks/>
          </p:cNvSpPr>
          <p:nvPr/>
        </p:nvSpPr>
        <p:spPr bwMode="auto">
          <a:xfrm>
            <a:off x="7380288" y="57388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1" name="object 82"/>
          <p:cNvSpPr>
            <a:spLocks/>
          </p:cNvSpPr>
          <p:nvPr/>
        </p:nvSpPr>
        <p:spPr bwMode="auto">
          <a:xfrm>
            <a:off x="8316913" y="57388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2" name="object 83"/>
          <p:cNvSpPr>
            <a:spLocks/>
          </p:cNvSpPr>
          <p:nvPr/>
        </p:nvSpPr>
        <p:spPr bwMode="auto">
          <a:xfrm>
            <a:off x="0" y="6043613"/>
            <a:ext cx="755650" cy="793750"/>
          </a:xfrm>
          <a:custGeom>
            <a:avLst/>
            <a:gdLst>
              <a:gd name="T0" fmla="*/ 0 w 755573"/>
              <a:gd name="T1" fmla="*/ 800136 h 792479"/>
              <a:gd name="T2" fmla="*/ 756035 w 755573"/>
              <a:gd name="T3" fmla="*/ 800136 h 792479"/>
              <a:gd name="T4" fmla="*/ 756035 w 755573"/>
              <a:gd name="T5" fmla="*/ 0 h 792479"/>
              <a:gd name="T6" fmla="*/ 0 w 755573"/>
              <a:gd name="T7" fmla="*/ 0 h 792479"/>
              <a:gd name="T8" fmla="*/ 0 w 755573"/>
              <a:gd name="T9" fmla="*/ 800136 h 792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792479"/>
              <a:gd name="T17" fmla="*/ 755573 w 755573"/>
              <a:gd name="T18" fmla="*/ 792479 h 792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792479">
                <a:moveTo>
                  <a:pt x="0" y="792480"/>
                </a:moveTo>
                <a:lnTo>
                  <a:pt x="755573" y="792480"/>
                </a:lnTo>
                <a:lnTo>
                  <a:pt x="755573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3" name="object 84"/>
          <p:cNvSpPr>
            <a:spLocks/>
          </p:cNvSpPr>
          <p:nvPr/>
        </p:nvSpPr>
        <p:spPr bwMode="auto">
          <a:xfrm>
            <a:off x="755650" y="6043613"/>
            <a:ext cx="4103688" cy="396875"/>
          </a:xfrm>
          <a:custGeom>
            <a:avLst/>
            <a:gdLst>
              <a:gd name="T0" fmla="*/ 0 w 4104512"/>
              <a:gd name="T1" fmla="*/ 400071 h 396239"/>
              <a:gd name="T2" fmla="*/ 4099569 w 4104512"/>
              <a:gd name="T3" fmla="*/ 400071 h 396239"/>
              <a:gd name="T4" fmla="*/ 4099569 w 4104512"/>
              <a:gd name="T5" fmla="*/ 0 h 396239"/>
              <a:gd name="T6" fmla="*/ 0 w 4104512"/>
              <a:gd name="T7" fmla="*/ 0 h 396239"/>
              <a:gd name="T8" fmla="*/ 0 w 4104512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96239"/>
              <a:gd name="T17" fmla="*/ 4104512 w 4104512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96239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4" name="object 85"/>
          <p:cNvSpPr>
            <a:spLocks/>
          </p:cNvSpPr>
          <p:nvPr/>
        </p:nvSpPr>
        <p:spPr bwMode="auto">
          <a:xfrm>
            <a:off x="4859338" y="6043613"/>
            <a:ext cx="1728787" cy="396875"/>
          </a:xfrm>
          <a:custGeom>
            <a:avLst/>
            <a:gdLst>
              <a:gd name="T0" fmla="*/ 0 w 1728215"/>
              <a:gd name="T1" fmla="*/ 400071 h 396239"/>
              <a:gd name="T2" fmla="*/ 1731650 w 1728215"/>
              <a:gd name="T3" fmla="*/ 400071 h 396239"/>
              <a:gd name="T4" fmla="*/ 1731650 w 1728215"/>
              <a:gd name="T5" fmla="*/ 0 h 396239"/>
              <a:gd name="T6" fmla="*/ 0 w 1728215"/>
              <a:gd name="T7" fmla="*/ 0 h 396239"/>
              <a:gd name="T8" fmla="*/ 0 w 1728215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96239"/>
              <a:gd name="T17" fmla="*/ 1728215 w 1728215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96239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5" name="object 86"/>
          <p:cNvSpPr>
            <a:spLocks/>
          </p:cNvSpPr>
          <p:nvPr/>
        </p:nvSpPr>
        <p:spPr bwMode="auto">
          <a:xfrm>
            <a:off x="6588125" y="6043613"/>
            <a:ext cx="792163" cy="396875"/>
          </a:xfrm>
          <a:custGeom>
            <a:avLst/>
            <a:gdLst>
              <a:gd name="T0" fmla="*/ 0 w 792086"/>
              <a:gd name="T1" fmla="*/ 400071 h 396239"/>
              <a:gd name="T2" fmla="*/ 792548 w 792086"/>
              <a:gd name="T3" fmla="*/ 400071 h 396239"/>
              <a:gd name="T4" fmla="*/ 792548 w 792086"/>
              <a:gd name="T5" fmla="*/ 0 h 396239"/>
              <a:gd name="T6" fmla="*/ 0 w 792086"/>
              <a:gd name="T7" fmla="*/ 0 h 396239"/>
              <a:gd name="T8" fmla="*/ 0 w 792086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39"/>
              <a:gd name="T17" fmla="*/ 792086 w 792086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6" name="object 87"/>
          <p:cNvSpPr>
            <a:spLocks/>
          </p:cNvSpPr>
          <p:nvPr/>
        </p:nvSpPr>
        <p:spPr bwMode="auto">
          <a:xfrm>
            <a:off x="7380288" y="6043613"/>
            <a:ext cx="936625" cy="396875"/>
          </a:xfrm>
          <a:custGeom>
            <a:avLst/>
            <a:gdLst>
              <a:gd name="T0" fmla="*/ 0 w 936104"/>
              <a:gd name="T1" fmla="*/ 400071 h 396239"/>
              <a:gd name="T2" fmla="*/ 939234 w 936104"/>
              <a:gd name="T3" fmla="*/ 400071 h 396239"/>
              <a:gd name="T4" fmla="*/ 939234 w 936104"/>
              <a:gd name="T5" fmla="*/ 0 h 396239"/>
              <a:gd name="T6" fmla="*/ 0 w 936104"/>
              <a:gd name="T7" fmla="*/ 0 h 396239"/>
              <a:gd name="T8" fmla="*/ 0 w 936104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96239"/>
              <a:gd name="T17" fmla="*/ 936104 w 936104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96239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7" name="object 88"/>
          <p:cNvSpPr>
            <a:spLocks/>
          </p:cNvSpPr>
          <p:nvPr/>
        </p:nvSpPr>
        <p:spPr bwMode="auto">
          <a:xfrm>
            <a:off x="8335644" y="6053304"/>
            <a:ext cx="811919" cy="388939"/>
          </a:xfrm>
          <a:custGeom>
            <a:avLst/>
            <a:gdLst>
              <a:gd name="T0" fmla="*/ 0 w 792086"/>
              <a:gd name="T1" fmla="*/ 400071 h 396239"/>
              <a:gd name="T2" fmla="*/ 792542 w 792086"/>
              <a:gd name="T3" fmla="*/ 400071 h 396239"/>
              <a:gd name="T4" fmla="*/ 792542 w 792086"/>
              <a:gd name="T5" fmla="*/ 0 h 396239"/>
              <a:gd name="T6" fmla="*/ 0 w 792086"/>
              <a:gd name="T7" fmla="*/ 0 h 396239"/>
              <a:gd name="T8" fmla="*/ 0 w 792086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39"/>
              <a:gd name="T17" fmla="*/ 792086 w 792086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88" name="object 89"/>
          <p:cNvSpPr>
            <a:spLocks/>
          </p:cNvSpPr>
          <p:nvPr/>
        </p:nvSpPr>
        <p:spPr bwMode="auto">
          <a:xfrm>
            <a:off x="755650" y="6440488"/>
            <a:ext cx="4103688" cy="396875"/>
          </a:xfrm>
          <a:custGeom>
            <a:avLst/>
            <a:gdLst>
              <a:gd name="T0" fmla="*/ 0 w 4104512"/>
              <a:gd name="T1" fmla="*/ 400065 h 396240"/>
              <a:gd name="T2" fmla="*/ 4099569 w 4104512"/>
              <a:gd name="T3" fmla="*/ 400065 h 396240"/>
              <a:gd name="T4" fmla="*/ 4099569 w 4104512"/>
              <a:gd name="T5" fmla="*/ 0 h 396240"/>
              <a:gd name="T6" fmla="*/ 0 w 4104512"/>
              <a:gd name="T7" fmla="*/ 0 h 396240"/>
              <a:gd name="T8" fmla="*/ 0 w 4104512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96240"/>
              <a:gd name="T17" fmla="*/ 4104512 w 4104512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96240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9" name="object 90"/>
          <p:cNvSpPr>
            <a:spLocks/>
          </p:cNvSpPr>
          <p:nvPr/>
        </p:nvSpPr>
        <p:spPr bwMode="auto">
          <a:xfrm>
            <a:off x="4859338" y="6440488"/>
            <a:ext cx="1728787" cy="396875"/>
          </a:xfrm>
          <a:custGeom>
            <a:avLst/>
            <a:gdLst>
              <a:gd name="T0" fmla="*/ 0 w 1728215"/>
              <a:gd name="T1" fmla="*/ 400065 h 396240"/>
              <a:gd name="T2" fmla="*/ 1731650 w 1728215"/>
              <a:gd name="T3" fmla="*/ 400065 h 396240"/>
              <a:gd name="T4" fmla="*/ 1731650 w 1728215"/>
              <a:gd name="T5" fmla="*/ 0 h 396240"/>
              <a:gd name="T6" fmla="*/ 0 w 1728215"/>
              <a:gd name="T7" fmla="*/ 0 h 396240"/>
              <a:gd name="T8" fmla="*/ 0 w 1728215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96240"/>
              <a:gd name="T17" fmla="*/ 1728215 w 1728215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96240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0" name="object 91"/>
          <p:cNvSpPr>
            <a:spLocks/>
          </p:cNvSpPr>
          <p:nvPr/>
        </p:nvSpPr>
        <p:spPr bwMode="auto">
          <a:xfrm>
            <a:off x="6588125" y="6440488"/>
            <a:ext cx="792163" cy="396875"/>
          </a:xfrm>
          <a:custGeom>
            <a:avLst/>
            <a:gdLst>
              <a:gd name="T0" fmla="*/ 0 w 792086"/>
              <a:gd name="T1" fmla="*/ 400065 h 396240"/>
              <a:gd name="T2" fmla="*/ 792548 w 792086"/>
              <a:gd name="T3" fmla="*/ 400065 h 396240"/>
              <a:gd name="T4" fmla="*/ 792548 w 792086"/>
              <a:gd name="T5" fmla="*/ 0 h 396240"/>
              <a:gd name="T6" fmla="*/ 0 w 792086"/>
              <a:gd name="T7" fmla="*/ 0 h 396240"/>
              <a:gd name="T8" fmla="*/ 0 w 792086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40"/>
              <a:gd name="T17" fmla="*/ 792086 w 792086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1" name="object 92"/>
          <p:cNvSpPr>
            <a:spLocks/>
          </p:cNvSpPr>
          <p:nvPr/>
        </p:nvSpPr>
        <p:spPr bwMode="auto">
          <a:xfrm>
            <a:off x="7380288" y="6440488"/>
            <a:ext cx="936625" cy="396875"/>
          </a:xfrm>
          <a:custGeom>
            <a:avLst/>
            <a:gdLst>
              <a:gd name="T0" fmla="*/ 0 w 936104"/>
              <a:gd name="T1" fmla="*/ 400065 h 396240"/>
              <a:gd name="T2" fmla="*/ 939234 w 936104"/>
              <a:gd name="T3" fmla="*/ 400065 h 396240"/>
              <a:gd name="T4" fmla="*/ 939234 w 936104"/>
              <a:gd name="T5" fmla="*/ 0 h 396240"/>
              <a:gd name="T6" fmla="*/ 0 w 936104"/>
              <a:gd name="T7" fmla="*/ 0 h 396240"/>
              <a:gd name="T8" fmla="*/ 0 w 936104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96240"/>
              <a:gd name="T17" fmla="*/ 936104 w 936104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96240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2" name="object 93"/>
          <p:cNvSpPr>
            <a:spLocks/>
          </p:cNvSpPr>
          <p:nvPr/>
        </p:nvSpPr>
        <p:spPr bwMode="auto">
          <a:xfrm>
            <a:off x="8316913" y="6440488"/>
            <a:ext cx="792162" cy="396875"/>
          </a:xfrm>
          <a:custGeom>
            <a:avLst/>
            <a:gdLst>
              <a:gd name="T0" fmla="*/ 0 w 792086"/>
              <a:gd name="T1" fmla="*/ 400065 h 396240"/>
              <a:gd name="T2" fmla="*/ 792542 w 792086"/>
              <a:gd name="T3" fmla="*/ 400065 h 396240"/>
              <a:gd name="T4" fmla="*/ 792542 w 792086"/>
              <a:gd name="T5" fmla="*/ 0 h 396240"/>
              <a:gd name="T6" fmla="*/ 0 w 792086"/>
              <a:gd name="T7" fmla="*/ 0 h 396240"/>
              <a:gd name="T8" fmla="*/ 0 w 792086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40"/>
              <a:gd name="T17" fmla="*/ 792086 w 792086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3" name="object 94"/>
          <p:cNvSpPr>
            <a:spLocks/>
          </p:cNvSpPr>
          <p:nvPr/>
        </p:nvSpPr>
        <p:spPr bwMode="auto">
          <a:xfrm>
            <a:off x="755650" y="987425"/>
            <a:ext cx="0" cy="5856288"/>
          </a:xfrm>
          <a:custGeom>
            <a:avLst/>
            <a:gdLst>
              <a:gd name="T0" fmla="*/ 0 h 5855769"/>
              <a:gd name="T1" fmla="*/ 5858888 h 5855769"/>
              <a:gd name="T2" fmla="*/ 0 60000 65536"/>
              <a:gd name="T3" fmla="*/ 0 60000 65536"/>
              <a:gd name="T4" fmla="*/ 0 h 5855769"/>
              <a:gd name="T5" fmla="*/ 5855769 h 585576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4" name="object 95"/>
          <p:cNvSpPr>
            <a:spLocks/>
          </p:cNvSpPr>
          <p:nvPr/>
        </p:nvSpPr>
        <p:spPr bwMode="auto">
          <a:xfrm>
            <a:off x="4859338" y="327025"/>
            <a:ext cx="0" cy="6516688"/>
          </a:xfrm>
          <a:custGeom>
            <a:avLst/>
            <a:gdLst>
              <a:gd name="T0" fmla="*/ 0 h 6516677"/>
              <a:gd name="T1" fmla="*/ 6516748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5" name="object 96"/>
          <p:cNvSpPr>
            <a:spLocks/>
          </p:cNvSpPr>
          <p:nvPr/>
        </p:nvSpPr>
        <p:spPr bwMode="auto">
          <a:xfrm>
            <a:off x="6588125" y="327025"/>
            <a:ext cx="0" cy="6516688"/>
          </a:xfrm>
          <a:custGeom>
            <a:avLst/>
            <a:gdLst>
              <a:gd name="T0" fmla="*/ 0 h 6516677"/>
              <a:gd name="T1" fmla="*/ 6516748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6" name="object 97"/>
          <p:cNvSpPr>
            <a:spLocks/>
          </p:cNvSpPr>
          <p:nvPr/>
        </p:nvSpPr>
        <p:spPr bwMode="auto">
          <a:xfrm>
            <a:off x="7380288" y="382588"/>
            <a:ext cx="0" cy="2336800"/>
          </a:xfrm>
          <a:custGeom>
            <a:avLst/>
            <a:gdLst>
              <a:gd name="T0" fmla="*/ 0 h 2337942"/>
              <a:gd name="T1" fmla="*/ 2331097 h 2337942"/>
              <a:gd name="T2" fmla="*/ 0 60000 65536"/>
              <a:gd name="T3" fmla="*/ 0 60000 65536"/>
              <a:gd name="T4" fmla="*/ 0 h 2337942"/>
              <a:gd name="T5" fmla="*/ 2337942 h 23379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7" name="object 98"/>
          <p:cNvSpPr>
            <a:spLocks/>
          </p:cNvSpPr>
          <p:nvPr/>
        </p:nvSpPr>
        <p:spPr bwMode="auto">
          <a:xfrm>
            <a:off x="7380288" y="2955925"/>
            <a:ext cx="0" cy="3887788"/>
          </a:xfrm>
          <a:custGeom>
            <a:avLst/>
            <a:gdLst>
              <a:gd name="T0" fmla="*/ 0 h 3886634"/>
              <a:gd name="T1" fmla="*/ 3893560 h 3886634"/>
              <a:gd name="T2" fmla="*/ 0 60000 65536"/>
              <a:gd name="T3" fmla="*/ 0 60000 65536"/>
              <a:gd name="T4" fmla="*/ 0 h 3886634"/>
              <a:gd name="T5" fmla="*/ 3886634 h 3886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8" name="object 99"/>
          <p:cNvSpPr>
            <a:spLocks/>
          </p:cNvSpPr>
          <p:nvPr/>
        </p:nvSpPr>
        <p:spPr bwMode="auto">
          <a:xfrm>
            <a:off x="8316913" y="327025"/>
            <a:ext cx="0" cy="2336800"/>
          </a:xfrm>
          <a:custGeom>
            <a:avLst/>
            <a:gdLst>
              <a:gd name="T0" fmla="*/ 0 h 2337942"/>
              <a:gd name="T1" fmla="*/ 2331097 h 2337942"/>
              <a:gd name="T2" fmla="*/ 0 60000 65536"/>
              <a:gd name="T3" fmla="*/ 0 60000 65536"/>
              <a:gd name="T4" fmla="*/ 0 h 2337942"/>
              <a:gd name="T5" fmla="*/ 2337942 h 23379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9" name="object 100"/>
          <p:cNvSpPr>
            <a:spLocks/>
          </p:cNvSpPr>
          <p:nvPr/>
        </p:nvSpPr>
        <p:spPr bwMode="auto">
          <a:xfrm>
            <a:off x="8316913" y="2955925"/>
            <a:ext cx="0" cy="3887788"/>
          </a:xfrm>
          <a:custGeom>
            <a:avLst/>
            <a:gdLst>
              <a:gd name="T0" fmla="*/ 0 h 3886634"/>
              <a:gd name="T1" fmla="*/ 3893560 h 3886634"/>
              <a:gd name="T2" fmla="*/ 0 60000 65536"/>
              <a:gd name="T3" fmla="*/ 0 60000 65536"/>
              <a:gd name="T4" fmla="*/ 0 h 3886634"/>
              <a:gd name="T5" fmla="*/ 3886634 h 3886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0" name="object 101"/>
          <p:cNvSpPr>
            <a:spLocks/>
          </p:cNvSpPr>
          <p:nvPr/>
        </p:nvSpPr>
        <p:spPr bwMode="auto">
          <a:xfrm>
            <a:off x="0" y="1006475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1" name="object 102"/>
          <p:cNvSpPr>
            <a:spLocks/>
          </p:cNvSpPr>
          <p:nvPr/>
        </p:nvSpPr>
        <p:spPr bwMode="auto">
          <a:xfrm>
            <a:off x="749300" y="125253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2" name="object 103"/>
          <p:cNvSpPr>
            <a:spLocks/>
          </p:cNvSpPr>
          <p:nvPr/>
        </p:nvSpPr>
        <p:spPr bwMode="auto">
          <a:xfrm>
            <a:off x="749300" y="17430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3" name="object 104"/>
          <p:cNvSpPr>
            <a:spLocks/>
          </p:cNvSpPr>
          <p:nvPr/>
        </p:nvSpPr>
        <p:spPr bwMode="auto">
          <a:xfrm>
            <a:off x="749300" y="20478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4" name="object 105"/>
          <p:cNvSpPr>
            <a:spLocks/>
          </p:cNvSpPr>
          <p:nvPr/>
        </p:nvSpPr>
        <p:spPr bwMode="auto">
          <a:xfrm>
            <a:off x="749300" y="23526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5" name="object 106"/>
          <p:cNvSpPr>
            <a:spLocks/>
          </p:cNvSpPr>
          <p:nvPr/>
        </p:nvSpPr>
        <p:spPr bwMode="auto">
          <a:xfrm>
            <a:off x="749300" y="26574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6" name="object 107"/>
          <p:cNvSpPr>
            <a:spLocks/>
          </p:cNvSpPr>
          <p:nvPr/>
        </p:nvSpPr>
        <p:spPr bwMode="auto">
          <a:xfrm>
            <a:off x="749300" y="29622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7" name="object 108"/>
          <p:cNvSpPr>
            <a:spLocks/>
          </p:cNvSpPr>
          <p:nvPr/>
        </p:nvSpPr>
        <p:spPr bwMode="auto">
          <a:xfrm>
            <a:off x="749300" y="348138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8" name="object 109"/>
          <p:cNvSpPr>
            <a:spLocks/>
          </p:cNvSpPr>
          <p:nvPr/>
        </p:nvSpPr>
        <p:spPr bwMode="auto">
          <a:xfrm>
            <a:off x="749300" y="378618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9" name="object 110"/>
          <p:cNvSpPr>
            <a:spLocks/>
          </p:cNvSpPr>
          <p:nvPr/>
        </p:nvSpPr>
        <p:spPr bwMode="auto">
          <a:xfrm>
            <a:off x="749300" y="400208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0" name="object 111"/>
          <p:cNvSpPr>
            <a:spLocks/>
          </p:cNvSpPr>
          <p:nvPr/>
        </p:nvSpPr>
        <p:spPr bwMode="auto">
          <a:xfrm>
            <a:off x="749300" y="4519613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1" name="object 112"/>
          <p:cNvSpPr>
            <a:spLocks/>
          </p:cNvSpPr>
          <p:nvPr/>
        </p:nvSpPr>
        <p:spPr bwMode="auto">
          <a:xfrm>
            <a:off x="749300" y="4824413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2" name="object 113"/>
          <p:cNvSpPr>
            <a:spLocks/>
          </p:cNvSpPr>
          <p:nvPr/>
        </p:nvSpPr>
        <p:spPr bwMode="auto">
          <a:xfrm>
            <a:off x="0" y="5129213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3" name="object 114"/>
          <p:cNvSpPr>
            <a:spLocks/>
          </p:cNvSpPr>
          <p:nvPr/>
        </p:nvSpPr>
        <p:spPr bwMode="auto">
          <a:xfrm>
            <a:off x="749300" y="5434013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4" name="object 115"/>
          <p:cNvSpPr>
            <a:spLocks/>
          </p:cNvSpPr>
          <p:nvPr/>
        </p:nvSpPr>
        <p:spPr bwMode="auto">
          <a:xfrm>
            <a:off x="749300" y="5738813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5" name="object 116"/>
          <p:cNvSpPr>
            <a:spLocks/>
          </p:cNvSpPr>
          <p:nvPr/>
        </p:nvSpPr>
        <p:spPr bwMode="auto">
          <a:xfrm>
            <a:off x="0" y="6043613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6" name="object 117"/>
          <p:cNvSpPr>
            <a:spLocks/>
          </p:cNvSpPr>
          <p:nvPr/>
        </p:nvSpPr>
        <p:spPr bwMode="auto">
          <a:xfrm>
            <a:off x="749300" y="644048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7" name="object 118"/>
          <p:cNvSpPr>
            <a:spLocks/>
          </p:cNvSpPr>
          <p:nvPr/>
        </p:nvSpPr>
        <p:spPr bwMode="auto">
          <a:xfrm>
            <a:off x="0" y="327025"/>
            <a:ext cx="0" cy="6516688"/>
          </a:xfrm>
          <a:custGeom>
            <a:avLst/>
            <a:gdLst>
              <a:gd name="T0" fmla="*/ 0 h 6516677"/>
              <a:gd name="T1" fmla="*/ 6516748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8" name="object 119"/>
          <p:cNvSpPr>
            <a:spLocks/>
          </p:cNvSpPr>
          <p:nvPr/>
        </p:nvSpPr>
        <p:spPr bwMode="auto">
          <a:xfrm>
            <a:off x="9109075" y="327025"/>
            <a:ext cx="0" cy="6516688"/>
          </a:xfrm>
          <a:custGeom>
            <a:avLst/>
            <a:gdLst>
              <a:gd name="T0" fmla="*/ 0 h 6516677"/>
              <a:gd name="T1" fmla="*/ 6516748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9" name="object 120"/>
          <p:cNvSpPr>
            <a:spLocks/>
          </p:cNvSpPr>
          <p:nvPr/>
        </p:nvSpPr>
        <p:spPr bwMode="auto">
          <a:xfrm>
            <a:off x="0" y="333375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0" name="object 121"/>
          <p:cNvSpPr>
            <a:spLocks/>
          </p:cNvSpPr>
          <p:nvPr/>
        </p:nvSpPr>
        <p:spPr bwMode="auto">
          <a:xfrm>
            <a:off x="0" y="6837363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1" name="object 122"/>
          <p:cNvSpPr txBox="1">
            <a:spLocks noChangeArrowheads="1"/>
          </p:cNvSpPr>
          <p:nvPr/>
        </p:nvSpPr>
        <p:spPr bwMode="auto">
          <a:xfrm>
            <a:off x="747713" y="382588"/>
            <a:ext cx="3363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93738" indent="-681038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Налоги и сборы, установленные законодательством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064125" y="568325"/>
            <a:ext cx="1319213" cy="1952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b="1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ла</a:t>
            </a:r>
            <a:r>
              <a:rPr sz="12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b="1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ной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b="1" spc="-80" dirty="0" err="1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b="1" spc="-30" dirty="0" err="1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b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5723" name="object 124"/>
          <p:cNvSpPr txBox="1">
            <a:spLocks noChangeArrowheads="1"/>
          </p:cNvSpPr>
          <p:nvPr/>
        </p:nvSpPr>
        <p:spPr bwMode="auto">
          <a:xfrm>
            <a:off x="6590681" y="353283"/>
            <a:ext cx="844546" cy="65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31750"/>
            <a:r>
              <a:rPr lang="ru-RU" sz="1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поселений</a:t>
            </a:r>
            <a:endParaRPr lang="ru-RU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31750"/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гор/</a:t>
            </a:r>
            <a:r>
              <a:rPr lang="ru-RU" sz="1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</a:t>
            </a: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24" name="object 125"/>
          <p:cNvSpPr txBox="1">
            <a:spLocks noChangeArrowheads="1"/>
          </p:cNvSpPr>
          <p:nvPr/>
        </p:nvSpPr>
        <p:spPr bwMode="auto">
          <a:xfrm>
            <a:off x="7405688" y="317009"/>
            <a:ext cx="911224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  <a:r>
              <a:rPr lang="ru-RU" sz="1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районов с тер. </a:t>
            </a:r>
            <a:r>
              <a:rPr lang="ru-RU" sz="1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ор. /</a:t>
            </a:r>
            <a:r>
              <a:rPr lang="ru-RU" sz="1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сельск.пос</a:t>
            </a:r>
            <a:r>
              <a:rPr lang="ru-RU" sz="1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25" name="object 126"/>
          <p:cNvSpPr txBox="1">
            <a:spLocks noChangeArrowheads="1"/>
          </p:cNvSpPr>
          <p:nvPr/>
        </p:nvSpPr>
        <p:spPr bwMode="auto">
          <a:xfrm>
            <a:off x="8316913" y="385763"/>
            <a:ext cx="8270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 marL="12700"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городского округа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04" y="2269393"/>
            <a:ext cx="316865" cy="160083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 err="1">
                <a:latin typeface="Times New Roman"/>
                <a:cs typeface="Times New Roman"/>
              </a:rPr>
              <a:t>Ф</a:t>
            </a:r>
            <a:r>
              <a:rPr sz="2000" b="1" spc="-35" dirty="0" err="1">
                <a:latin typeface="Times New Roman"/>
                <a:cs typeface="Times New Roman"/>
              </a:rPr>
              <a:t>е</a:t>
            </a:r>
            <a:r>
              <a:rPr sz="2000" b="1" spc="-10" dirty="0" err="1">
                <a:latin typeface="Times New Roman"/>
                <a:cs typeface="Times New Roman"/>
              </a:rPr>
              <a:t>д</a:t>
            </a:r>
            <a:r>
              <a:rPr sz="2000" b="1" dirty="0" err="1">
                <a:latin typeface="Times New Roman"/>
                <a:cs typeface="Times New Roman"/>
              </a:rPr>
              <a:t>ер</a:t>
            </a:r>
            <a:r>
              <a:rPr sz="2000" b="1" spc="15" dirty="0" err="1">
                <a:latin typeface="Times New Roman"/>
                <a:cs typeface="Times New Roman"/>
              </a:rPr>
              <a:t>а</a:t>
            </a:r>
            <a:r>
              <a:rPr sz="2000" b="1" dirty="0" err="1">
                <a:latin typeface="Times New Roman"/>
                <a:cs typeface="Times New Roman"/>
              </a:rPr>
              <a:t>л</a:t>
            </a:r>
            <a:r>
              <a:rPr sz="2000" b="1" spc="10" dirty="0" err="1">
                <a:latin typeface="Times New Roman"/>
                <a:cs typeface="Times New Roman"/>
              </a:rPr>
              <a:t>ь</a:t>
            </a:r>
            <a:r>
              <a:rPr sz="2000" b="1" dirty="0" err="1">
                <a:latin typeface="Times New Roman"/>
                <a:cs typeface="Times New Roman"/>
              </a:rPr>
              <a:t>н</a:t>
            </a:r>
            <a:r>
              <a:rPr sz="2000" b="1" spc="-10" dirty="0" err="1">
                <a:latin typeface="Times New Roman"/>
                <a:cs typeface="Times New Roman"/>
              </a:rPr>
              <a:t>ы</a:t>
            </a:r>
            <a:r>
              <a:rPr sz="2000" b="1" dirty="0" err="1">
                <a:latin typeface="Times New Roman"/>
                <a:cs typeface="Times New Roman"/>
              </a:rPr>
              <a:t>е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5025" y="1020763"/>
            <a:ext cx="26066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Times New Roman"/>
                <a:cs typeface="Times New Roman"/>
              </a:rPr>
              <a:t>Н</a:t>
            </a:r>
            <a:r>
              <a:rPr sz="1400" b="1" spc="15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лог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п</a:t>
            </a:r>
            <a:r>
              <a:rPr sz="1400" b="1" dirty="0" err="1">
                <a:latin typeface="Times New Roman"/>
                <a:cs typeface="Times New Roman"/>
              </a:rPr>
              <a:t>р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б</a:t>
            </a:r>
            <a:r>
              <a:rPr sz="1400" b="1" spc="-5" dirty="0" err="1">
                <a:latin typeface="Times New Roman"/>
                <a:cs typeface="Times New Roman"/>
              </a:rPr>
              <a:t>ы</a:t>
            </a:r>
            <a:r>
              <a:rPr sz="1400" b="1" dirty="0" err="1">
                <a:latin typeface="Times New Roman"/>
                <a:cs typeface="Times New Roman"/>
              </a:rPr>
              <a:t>ль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орган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за</a:t>
            </a:r>
            <a:r>
              <a:rPr sz="1400" b="1" spc="-5" dirty="0" err="1">
                <a:latin typeface="Times New Roman"/>
                <a:cs typeface="Times New Roman"/>
              </a:rPr>
              <a:t>ци</a:t>
            </a:r>
            <a:r>
              <a:rPr sz="1400" b="1" dirty="0" err="1">
                <a:latin typeface="Times New Roman"/>
                <a:cs typeface="Times New Roman"/>
              </a:rPr>
              <a:t>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489575" y="1020763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35025" y="1389063"/>
            <a:ext cx="27241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Times New Roman"/>
                <a:cs typeface="Times New Roman"/>
              </a:rPr>
              <a:t>Н</a:t>
            </a:r>
            <a:r>
              <a:rPr sz="1400" b="1" spc="15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лог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д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spc="-45" dirty="0" err="1">
                <a:latin typeface="Times New Roman"/>
                <a:cs typeface="Times New Roman"/>
              </a:rPr>
              <a:t>х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ды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5" dirty="0" err="1">
                <a:latin typeface="Times New Roman"/>
                <a:cs typeface="Times New Roman"/>
              </a:rPr>
              <a:t>ф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з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ч</a:t>
            </a:r>
            <a:r>
              <a:rPr sz="1400" b="1" spc="10" dirty="0" err="1">
                <a:latin typeface="Times New Roman"/>
                <a:cs typeface="Times New Roman"/>
              </a:rPr>
              <a:t>е</a:t>
            </a:r>
            <a:r>
              <a:rPr sz="1400" b="1" dirty="0" err="1">
                <a:latin typeface="Times New Roman"/>
                <a:cs typeface="Times New Roman"/>
              </a:rPr>
              <a:t>ск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х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л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ц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730" name="object 131"/>
          <p:cNvSpPr txBox="1">
            <a:spLocks noChangeArrowheads="1"/>
          </p:cNvSpPr>
          <p:nvPr/>
        </p:nvSpPr>
        <p:spPr bwMode="auto">
          <a:xfrm>
            <a:off x="4856163" y="1265238"/>
            <a:ext cx="17351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39775" indent="-717550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561138" y="1381125"/>
            <a:ext cx="963611" cy="2112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 smtClean="0">
                <a:latin typeface="Times New Roman"/>
                <a:cs typeface="Times New Roman"/>
              </a:rPr>
              <a:t>  10%/2%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732" name="object 133"/>
          <p:cNvSpPr txBox="1">
            <a:spLocks noChangeArrowheads="1"/>
          </p:cNvSpPr>
          <p:nvPr/>
        </p:nvSpPr>
        <p:spPr bwMode="auto">
          <a:xfrm>
            <a:off x="7438232" y="1167606"/>
            <a:ext cx="7985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20%/23%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35025" y="1784350"/>
            <a:ext cx="18208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Times New Roman"/>
                <a:cs typeface="Times New Roman"/>
              </a:rPr>
              <a:t>А</a:t>
            </a:r>
            <a:r>
              <a:rPr sz="1400" b="1" spc="-5">
                <a:latin typeface="Times New Roman"/>
                <a:cs typeface="Times New Roman"/>
              </a:rPr>
              <a:t>кци</a:t>
            </a:r>
            <a:r>
              <a:rPr sz="1400" b="1">
                <a:latin typeface="Times New Roman"/>
                <a:cs typeface="Times New Roman"/>
              </a:rPr>
              <a:t>зы</a:t>
            </a:r>
            <a:r>
              <a:rPr sz="1400" b="1" spc="15">
                <a:latin typeface="Times New Roman"/>
                <a:cs typeface="Times New Roman"/>
              </a:rPr>
              <a:t> </a:t>
            </a:r>
            <a:r>
              <a:rPr sz="1400" b="1" spc="-5" err="1">
                <a:latin typeface="Times New Roman"/>
                <a:cs typeface="Times New Roman"/>
              </a:rPr>
              <a:t>н</a:t>
            </a:r>
            <a:r>
              <a:rPr sz="1400" b="1" err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 err="1">
                <a:latin typeface="Times New Roman"/>
                <a:cs typeface="Times New Roman"/>
              </a:rPr>
              <a:t>п</a:t>
            </a:r>
            <a:r>
              <a:rPr sz="1400" b="1" spc="-5" err="1">
                <a:latin typeface="Times New Roman"/>
                <a:cs typeface="Times New Roman"/>
              </a:rPr>
              <a:t>и</a:t>
            </a:r>
            <a:r>
              <a:rPr sz="1400" b="1" spc="-15" err="1">
                <a:latin typeface="Times New Roman"/>
                <a:cs typeface="Times New Roman"/>
              </a:rPr>
              <a:t>в</a:t>
            </a:r>
            <a:r>
              <a:rPr sz="1400" b="1" err="1">
                <a:latin typeface="Times New Roman"/>
                <a:cs typeface="Times New Roman"/>
              </a:rPr>
              <a:t>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87988" y="1784350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36" name="object 137"/>
          <p:cNvSpPr txBox="1">
            <a:spLocks noChangeArrowheads="1"/>
          </p:cNvSpPr>
          <p:nvPr/>
        </p:nvSpPr>
        <p:spPr bwMode="auto">
          <a:xfrm>
            <a:off x="6942138" y="17843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37" name="object 138"/>
          <p:cNvSpPr txBox="1">
            <a:spLocks noChangeArrowheads="1"/>
          </p:cNvSpPr>
          <p:nvPr/>
        </p:nvSpPr>
        <p:spPr bwMode="auto">
          <a:xfrm>
            <a:off x="7807325" y="17843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38" name="object 139"/>
          <p:cNvSpPr txBox="1">
            <a:spLocks noChangeArrowheads="1"/>
          </p:cNvSpPr>
          <p:nvPr/>
        </p:nvSpPr>
        <p:spPr bwMode="auto">
          <a:xfrm>
            <a:off x="8670925" y="17843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35025" y="2089150"/>
            <a:ext cx="29718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 dirty="0" err="1">
                <a:latin typeface="Times New Roman"/>
                <a:cs typeface="Times New Roman"/>
              </a:rPr>
              <a:t>Акци</a:t>
            </a:r>
            <a:r>
              <a:rPr sz="1400" b="1" dirty="0" err="1">
                <a:latin typeface="Times New Roman"/>
                <a:cs typeface="Times New Roman"/>
              </a:rPr>
              <a:t>зы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10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</a:t>
            </a:r>
            <a:r>
              <a:rPr sz="1400" b="1" spc="-30" dirty="0" err="1">
                <a:latin typeface="Times New Roman"/>
                <a:cs typeface="Times New Roman"/>
              </a:rPr>
              <a:t>к</a:t>
            </a:r>
            <a:r>
              <a:rPr sz="1400" b="1" dirty="0" err="1">
                <a:latin typeface="Times New Roman"/>
                <a:cs typeface="Times New Roman"/>
              </a:rPr>
              <a:t>о</a:t>
            </a:r>
            <a:r>
              <a:rPr sz="1400" b="1" spc="-40" dirty="0" err="1">
                <a:latin typeface="Times New Roman"/>
                <a:cs typeface="Times New Roman"/>
              </a:rPr>
              <a:t>г</a:t>
            </a:r>
            <a:r>
              <a:rPr sz="1400" b="1" spc="-2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льную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п</a:t>
            </a:r>
            <a:r>
              <a:rPr sz="1400" b="1" dirty="0" err="1">
                <a:latin typeface="Times New Roman"/>
                <a:cs typeface="Times New Roman"/>
              </a:rPr>
              <a:t>р</a:t>
            </a:r>
            <a:r>
              <a:rPr sz="1400" b="1" spc="-35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ду</a:t>
            </a:r>
            <a:r>
              <a:rPr sz="1400" b="1" spc="-10" dirty="0" err="1">
                <a:latin typeface="Times New Roman"/>
                <a:cs typeface="Times New Roman"/>
              </a:rPr>
              <a:t>кци</a:t>
            </a:r>
            <a:r>
              <a:rPr sz="1400" b="1" dirty="0" err="1">
                <a:latin typeface="Times New Roman"/>
                <a:cs typeface="Times New Roman"/>
              </a:rPr>
              <a:t>ю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740" name="object 141"/>
          <p:cNvSpPr txBox="1">
            <a:spLocks noChangeArrowheads="1"/>
          </p:cNvSpPr>
          <p:nvPr/>
        </p:nvSpPr>
        <p:spPr bwMode="auto">
          <a:xfrm>
            <a:off x="5534025" y="2089150"/>
            <a:ext cx="3841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40%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1" name="object 142"/>
          <p:cNvSpPr txBox="1">
            <a:spLocks noChangeArrowheads="1"/>
          </p:cNvSpPr>
          <p:nvPr/>
        </p:nvSpPr>
        <p:spPr bwMode="auto">
          <a:xfrm>
            <a:off x="6942138" y="20891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2" name="object 143"/>
          <p:cNvSpPr txBox="1">
            <a:spLocks noChangeArrowheads="1"/>
          </p:cNvSpPr>
          <p:nvPr/>
        </p:nvSpPr>
        <p:spPr bwMode="auto">
          <a:xfrm>
            <a:off x="7807325" y="20891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3" name="object 144"/>
          <p:cNvSpPr txBox="1">
            <a:spLocks noChangeArrowheads="1"/>
          </p:cNvSpPr>
          <p:nvPr/>
        </p:nvSpPr>
        <p:spPr bwMode="auto">
          <a:xfrm>
            <a:off x="8670925" y="20891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35025" y="2393950"/>
            <a:ext cx="38544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Times New Roman"/>
                <a:cs typeface="Times New Roman"/>
              </a:rPr>
              <a:t>А</a:t>
            </a:r>
            <a:r>
              <a:rPr sz="1400" b="1" spc="-5">
                <a:latin typeface="Times New Roman"/>
                <a:cs typeface="Times New Roman"/>
              </a:rPr>
              <a:t>кци</a:t>
            </a:r>
            <a:r>
              <a:rPr sz="1400" b="1">
                <a:latin typeface="Times New Roman"/>
                <a:cs typeface="Times New Roman"/>
              </a:rPr>
              <a:t>зы</a:t>
            </a:r>
            <a:r>
              <a:rPr sz="1400" b="1" spc="1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с</a:t>
            </a:r>
            <a:r>
              <a:rPr sz="1400" b="1" spc="-10">
                <a:latin typeface="Times New Roman"/>
                <a:cs typeface="Times New Roman"/>
              </a:rPr>
              <a:t>п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 spc="-30">
                <a:latin typeface="Times New Roman"/>
                <a:cs typeface="Times New Roman"/>
              </a:rPr>
              <a:t>р</a:t>
            </a:r>
            <a:r>
              <a:rPr sz="1400" b="1">
                <a:latin typeface="Times New Roman"/>
                <a:cs typeface="Times New Roman"/>
              </a:rPr>
              <a:t>т</a:t>
            </a:r>
            <a:r>
              <a:rPr sz="1400" b="1" spc="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э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л</a:t>
            </a:r>
            <a:r>
              <a:rPr sz="1400" b="1" spc="-30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в</a:t>
            </a:r>
            <a:r>
              <a:rPr sz="1400" b="1" spc="-10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-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з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пи</a:t>
            </a:r>
            <a:r>
              <a:rPr sz="1400" b="1" spc="-10">
                <a:latin typeface="Times New Roman"/>
                <a:cs typeface="Times New Roman"/>
              </a:rPr>
              <a:t>щ</a:t>
            </a:r>
            <a:r>
              <a:rPr sz="1400" b="1">
                <a:latin typeface="Times New Roman"/>
                <a:cs typeface="Times New Roman"/>
              </a:rPr>
              <a:t>е</a:t>
            </a:r>
            <a:r>
              <a:rPr sz="1400" b="1" spc="-15">
                <a:latin typeface="Times New Roman"/>
                <a:cs typeface="Times New Roman"/>
              </a:rPr>
              <a:t>в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-40">
                <a:latin typeface="Times New Roman"/>
                <a:cs typeface="Times New Roman"/>
              </a:rPr>
              <a:t>г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сы</a:t>
            </a:r>
            <a:r>
              <a:rPr sz="1400" b="1" spc="-5">
                <a:latin typeface="Times New Roman"/>
                <a:cs typeface="Times New Roman"/>
              </a:rPr>
              <a:t>р</a:t>
            </a:r>
            <a:r>
              <a:rPr sz="1400" b="1">
                <a:latin typeface="Times New Roman"/>
                <a:cs typeface="Times New Roman"/>
              </a:rPr>
              <a:t>ья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534025" y="23939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50%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46" name="object 147"/>
          <p:cNvSpPr txBox="1">
            <a:spLocks noChangeArrowheads="1"/>
          </p:cNvSpPr>
          <p:nvPr/>
        </p:nvSpPr>
        <p:spPr bwMode="auto">
          <a:xfrm>
            <a:off x="6942138" y="23939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7" name="object 148"/>
          <p:cNvSpPr txBox="1">
            <a:spLocks noChangeArrowheads="1"/>
          </p:cNvSpPr>
          <p:nvPr/>
        </p:nvSpPr>
        <p:spPr bwMode="auto">
          <a:xfrm>
            <a:off x="7807325" y="23939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8" name="object 149"/>
          <p:cNvSpPr txBox="1">
            <a:spLocks noChangeArrowheads="1"/>
          </p:cNvSpPr>
          <p:nvPr/>
        </p:nvSpPr>
        <p:spPr bwMode="auto">
          <a:xfrm>
            <a:off x="8670925" y="23939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35025" y="2698750"/>
            <a:ext cx="2220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Times New Roman"/>
                <a:cs typeface="Times New Roman"/>
              </a:rPr>
              <a:t>А</a:t>
            </a:r>
            <a:r>
              <a:rPr sz="1400" b="1" spc="-5">
                <a:latin typeface="Times New Roman"/>
                <a:cs typeface="Times New Roman"/>
              </a:rPr>
              <a:t>кци</a:t>
            </a:r>
            <a:r>
              <a:rPr sz="1400" b="1">
                <a:latin typeface="Times New Roman"/>
                <a:cs typeface="Times New Roman"/>
              </a:rPr>
              <a:t>зы</a:t>
            </a:r>
            <a:r>
              <a:rPr sz="1400" b="1" spc="1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10">
                <a:latin typeface="Times New Roman"/>
                <a:cs typeface="Times New Roman"/>
              </a:rPr>
              <a:t>е</a:t>
            </a:r>
            <a:r>
              <a:rPr sz="1400" b="1" spc="-15">
                <a:latin typeface="Times New Roman"/>
                <a:cs typeface="Times New Roman"/>
              </a:rPr>
              <a:t>ф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>
                <a:latin typeface="Times New Roman"/>
                <a:cs typeface="Times New Roman"/>
              </a:rPr>
              <a:t>еп</a:t>
            </a:r>
            <a:r>
              <a:rPr sz="1400" b="1" spc="-5">
                <a:latin typeface="Times New Roman"/>
                <a:cs typeface="Times New Roman"/>
              </a:rPr>
              <a:t>р</a:t>
            </a:r>
            <a:r>
              <a:rPr sz="1400" b="1" spc="-30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дукты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534025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90%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658100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Times New Roman"/>
                <a:cs typeface="Times New Roman"/>
              </a:rPr>
              <a:t>10%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752" name="object 153"/>
          <p:cNvSpPr txBox="1">
            <a:spLocks noChangeArrowheads="1"/>
          </p:cNvSpPr>
          <p:nvPr/>
        </p:nvSpPr>
        <p:spPr bwMode="auto">
          <a:xfrm>
            <a:off x="835025" y="3003550"/>
            <a:ext cx="33829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добычу общераспространенных полезных ископаемых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487988" y="3109913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54" name="object 155"/>
          <p:cNvSpPr txBox="1">
            <a:spLocks noChangeArrowheads="1"/>
          </p:cNvSpPr>
          <p:nvPr/>
        </p:nvSpPr>
        <p:spPr bwMode="auto">
          <a:xfrm>
            <a:off x="6942138" y="3109913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55" name="object 156"/>
          <p:cNvSpPr txBox="1">
            <a:spLocks noChangeArrowheads="1"/>
          </p:cNvSpPr>
          <p:nvPr/>
        </p:nvSpPr>
        <p:spPr bwMode="auto">
          <a:xfrm>
            <a:off x="7810500" y="3103563"/>
            <a:ext cx="793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56" name="object 157"/>
          <p:cNvSpPr txBox="1">
            <a:spLocks noChangeArrowheads="1"/>
          </p:cNvSpPr>
          <p:nvPr/>
        </p:nvSpPr>
        <p:spPr bwMode="auto">
          <a:xfrm>
            <a:off x="8672513" y="3103563"/>
            <a:ext cx="8096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5025" y="3521075"/>
            <a:ext cx="3871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r>
              <a:rPr sz="1400" b="1" spc="-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д</a:t>
            </a:r>
            <a:r>
              <a:rPr sz="1400" b="1">
                <a:latin typeface="Times New Roman"/>
                <a:cs typeface="Times New Roman"/>
              </a:rPr>
              <a:t>об</a:t>
            </a:r>
            <a:r>
              <a:rPr sz="1400" b="1" spc="-5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чу</a:t>
            </a:r>
            <a:r>
              <a:rPr sz="1400" b="1" spc="-2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п</a:t>
            </a:r>
            <a:r>
              <a:rPr sz="1400" b="1">
                <a:latin typeface="Times New Roman"/>
                <a:cs typeface="Times New Roman"/>
              </a:rPr>
              <a:t>р</a:t>
            </a:r>
            <a:r>
              <a:rPr sz="1400" b="1" spc="-35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ч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х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п</a:t>
            </a:r>
            <a:r>
              <a:rPr sz="1400" b="1" spc="-20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лез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х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с</a:t>
            </a:r>
            <a:r>
              <a:rPr sz="1400" b="1" spc="-30">
                <a:latin typeface="Times New Roman"/>
                <a:cs typeface="Times New Roman"/>
              </a:rPr>
              <a:t>к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-5">
                <a:latin typeface="Times New Roman"/>
                <a:cs typeface="Times New Roman"/>
              </a:rPr>
              <a:t>п</a:t>
            </a:r>
            <a:r>
              <a:rPr sz="1400" b="1">
                <a:latin typeface="Times New Roman"/>
                <a:cs typeface="Times New Roman"/>
              </a:rPr>
              <a:t>аем</a:t>
            </a:r>
            <a:r>
              <a:rPr sz="1400" b="1" spc="-5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534025" y="3521075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60%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59" name="object 160"/>
          <p:cNvSpPr txBox="1">
            <a:spLocks noChangeArrowheads="1"/>
          </p:cNvSpPr>
          <p:nvPr/>
        </p:nvSpPr>
        <p:spPr bwMode="auto">
          <a:xfrm>
            <a:off x="6942138" y="3521075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60" name="object 161"/>
          <p:cNvSpPr txBox="1">
            <a:spLocks noChangeArrowheads="1"/>
          </p:cNvSpPr>
          <p:nvPr/>
        </p:nvSpPr>
        <p:spPr bwMode="auto">
          <a:xfrm>
            <a:off x="7810500" y="3516313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61" name="object 162"/>
          <p:cNvSpPr txBox="1">
            <a:spLocks noChangeArrowheads="1"/>
          </p:cNvSpPr>
          <p:nvPr/>
        </p:nvSpPr>
        <p:spPr bwMode="auto">
          <a:xfrm>
            <a:off x="8672513" y="3516313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35025" y="3786188"/>
            <a:ext cx="30575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25">
                <a:latin typeface="Times New Roman"/>
                <a:cs typeface="Times New Roman"/>
              </a:rPr>
              <a:t>Г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-25">
                <a:latin typeface="Times New Roman"/>
                <a:cs typeface="Times New Roman"/>
              </a:rPr>
              <a:t>с</a:t>
            </a:r>
            <a:r>
              <a:rPr sz="1400" b="1" spc="-80">
                <a:latin typeface="Times New Roman"/>
                <a:cs typeface="Times New Roman"/>
              </a:rPr>
              <a:t>у</a:t>
            </a:r>
            <a:r>
              <a:rPr sz="1400" b="1">
                <a:latin typeface="Times New Roman"/>
                <a:cs typeface="Times New Roman"/>
              </a:rPr>
              <a:t>дарс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>
                <a:latin typeface="Times New Roman"/>
                <a:cs typeface="Times New Roman"/>
              </a:rPr>
              <a:t>ве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ая</a:t>
            </a:r>
            <a:r>
              <a:rPr sz="1400" b="1" spc="-2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п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-10">
                <a:latin typeface="Times New Roman"/>
                <a:cs typeface="Times New Roman"/>
              </a:rPr>
              <a:t>ш</a:t>
            </a:r>
            <a:r>
              <a:rPr sz="1400" b="1">
                <a:latin typeface="Times New Roman"/>
                <a:cs typeface="Times New Roman"/>
              </a:rPr>
              <a:t>л</a:t>
            </a:r>
            <a:r>
              <a:rPr sz="1400" b="1" spc="-5">
                <a:latin typeface="Times New Roman"/>
                <a:cs typeface="Times New Roman"/>
              </a:rPr>
              <a:t>ин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(</a:t>
            </a:r>
            <a:r>
              <a:rPr sz="1400" b="1" spc="-5">
                <a:latin typeface="Times New Roman"/>
                <a:cs typeface="Times New Roman"/>
              </a:rPr>
              <a:t>п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в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да</a:t>
            </a:r>
            <a:r>
              <a:rPr sz="1400" b="1" spc="5">
                <a:latin typeface="Times New Roman"/>
                <a:cs typeface="Times New Roman"/>
              </a:rPr>
              <a:t>м</a:t>
            </a:r>
            <a:r>
              <a:rPr sz="1400" b="1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89575" y="37846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64" name="object 165"/>
          <p:cNvSpPr txBox="1">
            <a:spLocks noChangeArrowheads="1"/>
          </p:cNvSpPr>
          <p:nvPr/>
        </p:nvSpPr>
        <p:spPr bwMode="auto">
          <a:xfrm>
            <a:off x="6780213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65" name="object 166"/>
          <p:cNvSpPr txBox="1">
            <a:spLocks noChangeArrowheads="1"/>
          </p:cNvSpPr>
          <p:nvPr/>
        </p:nvSpPr>
        <p:spPr bwMode="auto">
          <a:xfrm>
            <a:off x="7645400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67" name="object 168"/>
          <p:cNvSpPr txBox="1">
            <a:spLocks noChangeArrowheads="1"/>
          </p:cNvSpPr>
          <p:nvPr/>
        </p:nvSpPr>
        <p:spPr bwMode="auto">
          <a:xfrm>
            <a:off x="835025" y="4043363"/>
            <a:ext cx="33988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87988" y="4149725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69" name="object 170"/>
          <p:cNvSpPr txBox="1">
            <a:spLocks noChangeArrowheads="1"/>
          </p:cNvSpPr>
          <p:nvPr/>
        </p:nvSpPr>
        <p:spPr bwMode="auto">
          <a:xfrm>
            <a:off x="6942138" y="4149725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70" name="object 171"/>
          <p:cNvSpPr txBox="1">
            <a:spLocks noChangeArrowheads="1"/>
          </p:cNvSpPr>
          <p:nvPr/>
        </p:nvSpPr>
        <p:spPr bwMode="auto">
          <a:xfrm>
            <a:off x="7810500" y="4143375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71" name="object 172"/>
          <p:cNvSpPr txBox="1">
            <a:spLocks noChangeArrowheads="1"/>
          </p:cNvSpPr>
          <p:nvPr/>
        </p:nvSpPr>
        <p:spPr bwMode="auto">
          <a:xfrm>
            <a:off x="8672513" y="4143375"/>
            <a:ext cx="809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Calibri" pitchFamily="34" charset="0"/>
              </a:rPr>
              <a:t>-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35025" y="4564063"/>
            <a:ext cx="28733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Ед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r>
              <a:rPr sz="1400" b="1" spc="-2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30">
                <a:latin typeface="Times New Roman"/>
                <a:cs typeface="Times New Roman"/>
              </a:rPr>
              <a:t>в</a:t>
            </a:r>
            <a:r>
              <a:rPr sz="1400" b="1">
                <a:latin typeface="Times New Roman"/>
                <a:cs typeface="Times New Roman"/>
              </a:rPr>
              <a:t>ме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ен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-5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15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д</a:t>
            </a:r>
            <a:r>
              <a:rPr sz="1400" b="1" spc="-35">
                <a:latin typeface="Times New Roman"/>
                <a:cs typeface="Times New Roman"/>
              </a:rPr>
              <a:t>о</a:t>
            </a:r>
            <a:r>
              <a:rPr sz="1400" b="1" spc="-45">
                <a:latin typeface="Times New Roman"/>
                <a:cs typeface="Times New Roman"/>
              </a:rPr>
              <a:t>х</a:t>
            </a:r>
            <a:r>
              <a:rPr sz="1400" b="1" spc="-30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73" name="object 174"/>
          <p:cNvSpPr txBox="1">
            <a:spLocks noChangeArrowheads="1"/>
          </p:cNvSpPr>
          <p:nvPr/>
        </p:nvSpPr>
        <p:spPr bwMode="auto">
          <a:xfrm>
            <a:off x="6942138" y="4564063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74" name="object 175"/>
          <p:cNvSpPr txBox="1">
            <a:spLocks noChangeArrowheads="1"/>
          </p:cNvSpPr>
          <p:nvPr/>
        </p:nvSpPr>
        <p:spPr bwMode="auto">
          <a:xfrm>
            <a:off x="7613650" y="4564063"/>
            <a:ext cx="4730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477250" y="4560888"/>
            <a:ext cx="4746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35025" y="4868863"/>
            <a:ext cx="30861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Ед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30">
                <a:latin typeface="Times New Roman"/>
                <a:cs typeface="Times New Roman"/>
              </a:rPr>
              <a:t> </a:t>
            </a:r>
            <a:r>
              <a:rPr sz="1400" b="1" spc="10">
                <a:latin typeface="Times New Roman"/>
                <a:cs typeface="Times New Roman"/>
              </a:rPr>
              <a:t>с</a:t>
            </a:r>
            <a:r>
              <a:rPr sz="1400" b="1">
                <a:latin typeface="Times New Roman"/>
                <a:cs typeface="Times New Roman"/>
              </a:rPr>
              <a:t>ельс</a:t>
            </a:r>
            <a:r>
              <a:rPr sz="1400" b="1" spc="-30">
                <a:latin typeface="Times New Roman"/>
                <a:cs typeface="Times New Roman"/>
              </a:rPr>
              <a:t>ко</a:t>
            </a:r>
            <a:r>
              <a:rPr sz="1400" b="1" spc="-45">
                <a:latin typeface="Times New Roman"/>
                <a:cs typeface="Times New Roman"/>
              </a:rPr>
              <a:t>х</a:t>
            </a:r>
            <a:r>
              <a:rPr sz="1400" b="1">
                <a:latin typeface="Times New Roman"/>
                <a:cs typeface="Times New Roman"/>
              </a:rPr>
              <a:t>озя</a:t>
            </a:r>
            <a:r>
              <a:rPr sz="1400" b="1" spc="-10">
                <a:latin typeface="Times New Roman"/>
                <a:cs typeface="Times New Roman"/>
              </a:rPr>
              <a:t>й</a:t>
            </a:r>
            <a:r>
              <a:rPr sz="1400" b="1">
                <a:latin typeface="Times New Roman"/>
                <a:cs typeface="Times New Roman"/>
              </a:rPr>
              <a:t>с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>
                <a:latin typeface="Times New Roman"/>
                <a:cs typeface="Times New Roman"/>
              </a:rPr>
              <a:t>ве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-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597647" y="4857751"/>
            <a:ext cx="809627" cy="271461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 smtClean="0">
                <a:latin typeface="Times New Roman"/>
                <a:cs typeface="Times New Roman"/>
              </a:rPr>
              <a:t>50%/30%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778" name="object 179"/>
          <p:cNvSpPr txBox="1">
            <a:spLocks noChangeArrowheads="1"/>
          </p:cNvSpPr>
          <p:nvPr/>
        </p:nvSpPr>
        <p:spPr bwMode="auto">
          <a:xfrm>
            <a:off x="7488610" y="4856080"/>
            <a:ext cx="905281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50%/70%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79" name="object 180"/>
          <p:cNvSpPr txBox="1">
            <a:spLocks noChangeArrowheads="1"/>
          </p:cNvSpPr>
          <p:nvPr/>
        </p:nvSpPr>
        <p:spPr bwMode="auto">
          <a:xfrm>
            <a:off x="8477250" y="4860925"/>
            <a:ext cx="474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06662" y="5227601"/>
            <a:ext cx="438784" cy="762122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8415" marR="1270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30" dirty="0" err="1">
                <a:latin typeface="Times New Roman"/>
                <a:cs typeface="Times New Roman"/>
              </a:rPr>
              <a:t>Р</a:t>
            </a:r>
            <a:r>
              <a:rPr sz="1600" b="1" dirty="0" err="1">
                <a:latin typeface="Times New Roman"/>
                <a:cs typeface="Times New Roman"/>
              </a:rPr>
              <a:t>ег</a:t>
            </a:r>
            <a:r>
              <a:rPr sz="1600" b="1" spc="-10" dirty="0" err="1">
                <a:latin typeface="Times New Roman"/>
                <a:cs typeface="Times New Roman"/>
              </a:rPr>
              <a:t>и</a:t>
            </a:r>
            <a:r>
              <a:rPr sz="1600" b="1" dirty="0" err="1">
                <a:latin typeface="Times New Roman"/>
                <a:cs typeface="Times New Roman"/>
              </a:rPr>
              <a:t>о</a:t>
            </a:r>
            <a:r>
              <a:rPr sz="1600" b="1" spc="-5" dirty="0" err="1">
                <a:latin typeface="Times New Roman"/>
                <a:cs typeface="Times New Roman"/>
              </a:rPr>
              <a:t>н</a:t>
            </a:r>
            <a:r>
              <a:rPr sz="1600" b="1" dirty="0">
                <a:latin typeface="Times New Roman"/>
                <a:cs typeface="Times New Roman"/>
              </a:rPr>
              <a:t>- </a:t>
            </a:r>
            <a:r>
              <a:rPr sz="1600" b="1" spc="15" dirty="0" err="1">
                <a:latin typeface="Times New Roman"/>
                <a:cs typeface="Times New Roman"/>
              </a:rPr>
              <a:t>а</a:t>
            </a:r>
            <a:r>
              <a:rPr sz="1600" b="1" dirty="0" err="1">
                <a:latin typeface="Times New Roman"/>
                <a:cs typeface="Times New Roman"/>
              </a:rPr>
              <a:t>льн</a:t>
            </a:r>
            <a:r>
              <a:rPr sz="1600" b="1" spc="-10" dirty="0" err="1">
                <a:latin typeface="Times New Roman"/>
                <a:cs typeface="Times New Roman"/>
              </a:rPr>
              <a:t>ы</a:t>
            </a:r>
            <a:r>
              <a:rPr sz="1600" b="1" dirty="0" err="1">
                <a:latin typeface="Times New Roman"/>
                <a:cs typeface="Times New Roman"/>
              </a:rPr>
              <a:t>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35025" y="5170488"/>
            <a:ext cx="27749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Times New Roman"/>
                <a:cs typeface="Times New Roman"/>
              </a:rPr>
              <a:t>Н</a:t>
            </a:r>
            <a:r>
              <a:rPr sz="1400" b="1" spc="15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лог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м</a:t>
            </a:r>
            <a:r>
              <a:rPr sz="1400" b="1" spc="5" dirty="0" err="1">
                <a:latin typeface="Times New Roman"/>
                <a:cs typeface="Times New Roman"/>
              </a:rPr>
              <a:t>у</a:t>
            </a:r>
            <a:r>
              <a:rPr sz="1400" b="1" spc="-10" dirty="0" err="1">
                <a:latin typeface="Times New Roman"/>
                <a:cs typeface="Times New Roman"/>
              </a:rPr>
              <a:t>щ</a:t>
            </a:r>
            <a:r>
              <a:rPr sz="1400" b="1" spc="10" dirty="0" err="1">
                <a:latin typeface="Times New Roman"/>
                <a:cs typeface="Times New Roman"/>
              </a:rPr>
              <a:t>е</a:t>
            </a:r>
            <a:r>
              <a:rPr sz="1400" b="1" dirty="0" err="1">
                <a:latin typeface="Times New Roman"/>
                <a:cs typeface="Times New Roman"/>
              </a:rPr>
              <a:t>с</a:t>
            </a:r>
            <a:r>
              <a:rPr sz="1400" b="1" spc="5" dirty="0" err="1">
                <a:latin typeface="Times New Roman"/>
                <a:cs typeface="Times New Roman"/>
              </a:rPr>
              <a:t>т</a:t>
            </a:r>
            <a:r>
              <a:rPr sz="1400" b="1" spc="-15" dirty="0" err="1">
                <a:latin typeface="Times New Roman"/>
                <a:cs typeface="Times New Roman"/>
              </a:rPr>
              <a:t>в</a:t>
            </a:r>
            <a:r>
              <a:rPr sz="1400" b="1" dirty="0" err="1">
                <a:latin typeface="Times New Roman"/>
                <a:cs typeface="Times New Roman"/>
              </a:rPr>
              <a:t>о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орг</a:t>
            </a:r>
            <a:r>
              <a:rPr sz="1400" b="1" spc="5" dirty="0" err="1">
                <a:latin typeface="Times New Roman"/>
                <a:cs typeface="Times New Roman"/>
              </a:rPr>
              <a:t>а</a:t>
            </a:r>
            <a:r>
              <a:rPr sz="1400" b="1" spc="-5" dirty="0" err="1">
                <a:latin typeface="Times New Roman"/>
                <a:cs typeface="Times New Roman"/>
              </a:rPr>
              <a:t>ни</a:t>
            </a:r>
            <a:r>
              <a:rPr sz="1400" b="1" dirty="0" err="1">
                <a:latin typeface="Times New Roman"/>
                <a:cs typeface="Times New Roman"/>
              </a:rPr>
              <a:t>за</a:t>
            </a:r>
            <a:r>
              <a:rPr sz="1400" b="1" spc="-5" dirty="0" err="1">
                <a:latin typeface="Times New Roman"/>
                <a:cs typeface="Times New Roman"/>
              </a:rPr>
              <a:t>ци</a:t>
            </a:r>
            <a:r>
              <a:rPr sz="1400" b="1" dirty="0" err="1">
                <a:latin typeface="Times New Roman"/>
                <a:cs typeface="Times New Roman"/>
              </a:rPr>
              <a:t>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487988" y="51704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83" name="object 184"/>
          <p:cNvSpPr txBox="1">
            <a:spLocks noChangeArrowheads="1"/>
          </p:cNvSpPr>
          <p:nvPr/>
        </p:nvSpPr>
        <p:spPr bwMode="auto">
          <a:xfrm>
            <a:off x="6942138" y="51704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84" name="object 185"/>
          <p:cNvSpPr txBox="1">
            <a:spLocks noChangeArrowheads="1"/>
          </p:cNvSpPr>
          <p:nvPr/>
        </p:nvSpPr>
        <p:spPr bwMode="auto">
          <a:xfrm>
            <a:off x="7810500" y="51657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85" name="object 186"/>
          <p:cNvSpPr txBox="1">
            <a:spLocks noChangeArrowheads="1"/>
          </p:cNvSpPr>
          <p:nvPr/>
        </p:nvSpPr>
        <p:spPr bwMode="auto">
          <a:xfrm>
            <a:off x="8672513" y="51657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Calibri" pitchFamily="34" charset="0"/>
              </a:rPr>
              <a:t>-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835025" y="5475288"/>
            <a:ext cx="20859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r>
              <a:rPr sz="1400" b="1" spc="-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 spc="-40">
                <a:latin typeface="Times New Roman"/>
                <a:cs typeface="Times New Roman"/>
              </a:rPr>
              <a:t>г</a:t>
            </a:r>
            <a:r>
              <a:rPr sz="1400" b="1">
                <a:latin typeface="Times New Roman"/>
                <a:cs typeface="Times New Roman"/>
              </a:rPr>
              <a:t>ор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-5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б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з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10">
                <a:latin typeface="Times New Roman"/>
                <a:cs typeface="Times New Roman"/>
              </a:rPr>
              <a:t>е</a:t>
            </a:r>
            <a:r>
              <a:rPr sz="1400" b="1">
                <a:latin typeface="Times New Roman"/>
                <a:cs typeface="Times New Roman"/>
              </a:rPr>
              <a:t>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487988" y="54752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88" name="object 189"/>
          <p:cNvSpPr txBox="1">
            <a:spLocks noChangeArrowheads="1"/>
          </p:cNvSpPr>
          <p:nvPr/>
        </p:nvSpPr>
        <p:spPr bwMode="auto">
          <a:xfrm>
            <a:off x="6942138" y="54752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89" name="object 190"/>
          <p:cNvSpPr txBox="1">
            <a:spLocks noChangeArrowheads="1"/>
          </p:cNvSpPr>
          <p:nvPr/>
        </p:nvSpPr>
        <p:spPr bwMode="auto">
          <a:xfrm>
            <a:off x="7810500" y="54705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90" name="object 191"/>
          <p:cNvSpPr txBox="1">
            <a:spLocks noChangeArrowheads="1"/>
          </p:cNvSpPr>
          <p:nvPr/>
        </p:nvSpPr>
        <p:spPr bwMode="auto">
          <a:xfrm>
            <a:off x="8672513" y="54705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Calibri" pitchFamily="34" charset="0"/>
              </a:rPr>
              <a:t>-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5025" y="5780088"/>
            <a:ext cx="17367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0">
                <a:latin typeface="Times New Roman"/>
                <a:cs typeface="Times New Roman"/>
              </a:rPr>
              <a:t>Т</a:t>
            </a:r>
            <a:r>
              <a:rPr sz="1400" b="1">
                <a:latin typeface="Times New Roman"/>
                <a:cs typeface="Times New Roman"/>
              </a:rPr>
              <a:t>ра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спо</a:t>
            </a:r>
            <a:r>
              <a:rPr sz="1400" b="1" spc="-25">
                <a:latin typeface="Times New Roman"/>
                <a:cs typeface="Times New Roman"/>
              </a:rPr>
              <a:t>р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-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487988" y="57800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93" name="object 194"/>
          <p:cNvSpPr txBox="1">
            <a:spLocks noChangeArrowheads="1"/>
          </p:cNvSpPr>
          <p:nvPr/>
        </p:nvSpPr>
        <p:spPr bwMode="auto">
          <a:xfrm>
            <a:off x="6942138" y="57800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94" name="object 195"/>
          <p:cNvSpPr txBox="1">
            <a:spLocks noChangeArrowheads="1"/>
          </p:cNvSpPr>
          <p:nvPr/>
        </p:nvSpPr>
        <p:spPr bwMode="auto">
          <a:xfrm>
            <a:off x="7810500" y="57753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95" name="object 196"/>
          <p:cNvSpPr txBox="1">
            <a:spLocks noChangeArrowheads="1"/>
          </p:cNvSpPr>
          <p:nvPr/>
        </p:nvSpPr>
        <p:spPr bwMode="auto">
          <a:xfrm>
            <a:off x="8672513" y="57753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83819" y="6093296"/>
            <a:ext cx="560705" cy="665872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11760" marR="12700" indent="-990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20" dirty="0" err="1">
                <a:latin typeface="Times New Roman"/>
                <a:cs typeface="Times New Roman"/>
              </a:rPr>
              <a:t>М</a:t>
            </a:r>
            <a:r>
              <a:rPr b="1" spc="25" dirty="0" err="1">
                <a:latin typeface="Times New Roman"/>
                <a:cs typeface="Times New Roman"/>
              </a:rPr>
              <a:t>е</a:t>
            </a:r>
            <a:r>
              <a:rPr b="1" dirty="0" err="1">
                <a:latin typeface="Times New Roman"/>
                <a:cs typeface="Times New Roman"/>
              </a:rPr>
              <a:t>ст</a:t>
            </a:r>
            <a:r>
              <a:rPr b="1" dirty="0">
                <a:latin typeface="Times New Roman"/>
                <a:cs typeface="Times New Roman"/>
              </a:rPr>
              <a:t>- </a:t>
            </a:r>
            <a:r>
              <a:rPr b="1" dirty="0" err="1">
                <a:latin typeface="Times New Roman"/>
                <a:cs typeface="Times New Roman"/>
              </a:rPr>
              <a:t>н</a:t>
            </a:r>
            <a:r>
              <a:rPr b="1" spc="-10" dirty="0" err="1">
                <a:latin typeface="Times New Roman"/>
                <a:cs typeface="Times New Roman"/>
              </a:rPr>
              <a:t>ы</a:t>
            </a:r>
            <a:r>
              <a:rPr b="1" dirty="0" err="1">
                <a:latin typeface="Times New Roman"/>
                <a:cs typeface="Times New Roman"/>
              </a:rPr>
              <a:t>е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35025" y="6130925"/>
            <a:ext cx="3049588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r>
              <a:rPr sz="1400" b="1" spc="-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м</a:t>
            </a:r>
            <a:r>
              <a:rPr sz="1400" b="1" spc="5">
                <a:latin typeface="Times New Roman"/>
                <a:cs typeface="Times New Roman"/>
              </a:rPr>
              <a:t>у</a:t>
            </a:r>
            <a:r>
              <a:rPr sz="1400" b="1" spc="-10">
                <a:latin typeface="Times New Roman"/>
                <a:cs typeface="Times New Roman"/>
              </a:rPr>
              <a:t>щ</a:t>
            </a:r>
            <a:r>
              <a:rPr sz="1400" b="1" spc="10">
                <a:latin typeface="Times New Roman"/>
                <a:cs typeface="Times New Roman"/>
              </a:rPr>
              <a:t>е</a:t>
            </a:r>
            <a:r>
              <a:rPr sz="1400" b="1">
                <a:latin typeface="Times New Roman"/>
                <a:cs typeface="Times New Roman"/>
              </a:rPr>
              <a:t>с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 spc="-15">
                <a:latin typeface="Times New Roman"/>
                <a:cs typeface="Times New Roman"/>
              </a:rPr>
              <a:t>в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5">
                <a:latin typeface="Times New Roman"/>
                <a:cs typeface="Times New Roman"/>
              </a:rPr>
              <a:t>ф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з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ч</a:t>
            </a:r>
            <a:r>
              <a:rPr sz="1400" b="1" spc="10">
                <a:latin typeface="Times New Roman"/>
                <a:cs typeface="Times New Roman"/>
              </a:rPr>
              <a:t>е</a:t>
            </a:r>
            <a:r>
              <a:rPr sz="1400" b="1">
                <a:latin typeface="Times New Roman"/>
                <a:cs typeface="Times New Roman"/>
              </a:rPr>
              <a:t>ск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х</a:t>
            </a:r>
            <a:r>
              <a:rPr sz="1400" b="1" spc="4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л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98" name="object 199"/>
          <p:cNvSpPr txBox="1">
            <a:spLocks noChangeArrowheads="1"/>
          </p:cNvSpPr>
          <p:nvPr/>
        </p:nvSpPr>
        <p:spPr bwMode="auto">
          <a:xfrm>
            <a:off x="5668963" y="6081713"/>
            <a:ext cx="111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50050" y="6130925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Times New Roman"/>
                <a:cs typeface="Times New Roman"/>
              </a:rPr>
              <a:t>100</a:t>
            </a:r>
            <a:r>
              <a:rPr sz="1400" b="1" dirty="0">
                <a:latin typeface="Times New Roman"/>
                <a:cs typeface="Times New Roman"/>
              </a:rPr>
              <a:t>%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800" name="object 201"/>
          <p:cNvSpPr txBox="1">
            <a:spLocks noChangeArrowheads="1"/>
          </p:cNvSpPr>
          <p:nvPr/>
        </p:nvSpPr>
        <p:spPr bwMode="auto">
          <a:xfrm>
            <a:off x="7810500" y="6124575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8501062" y="6124574"/>
            <a:ext cx="522289" cy="26362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35025" y="6527800"/>
            <a:ext cx="14446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Зе</a:t>
            </a:r>
            <a:r>
              <a:rPr sz="1400" b="1" spc="5">
                <a:latin typeface="Times New Roman"/>
                <a:cs typeface="Times New Roman"/>
              </a:rPr>
              <a:t>м</a:t>
            </a:r>
            <a:r>
              <a:rPr sz="1400" b="1">
                <a:latin typeface="Times New Roman"/>
                <a:cs typeface="Times New Roman"/>
              </a:rPr>
              <a:t>ельн</a:t>
            </a:r>
            <a:r>
              <a:rPr sz="1400" b="1" spc="-10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-1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803" name="object 204"/>
          <p:cNvSpPr txBox="1">
            <a:spLocks noChangeArrowheads="1"/>
          </p:cNvSpPr>
          <p:nvPr/>
        </p:nvSpPr>
        <p:spPr bwMode="auto">
          <a:xfrm>
            <a:off x="5668963" y="6478588"/>
            <a:ext cx="111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750050" y="65278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</a:t>
            </a:r>
            <a:r>
              <a:rPr sz="1400" b="1"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805" name="object 206"/>
          <p:cNvSpPr txBox="1">
            <a:spLocks noChangeArrowheads="1"/>
          </p:cNvSpPr>
          <p:nvPr/>
        </p:nvSpPr>
        <p:spPr bwMode="auto">
          <a:xfrm>
            <a:off x="7810500" y="6521450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501063" y="6521450"/>
            <a:ext cx="423862" cy="2365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210" name="Номер слайда 209"/>
          <p:cNvSpPr>
            <a:spLocks noGrp="1"/>
          </p:cNvSpPr>
          <p:nvPr>
            <p:ph type="sldNum" sz="quarter" idx="12"/>
          </p:nvPr>
        </p:nvSpPr>
        <p:spPr>
          <a:xfrm>
            <a:off x="7326312" y="6570829"/>
            <a:ext cx="1828800" cy="365125"/>
          </a:xfrm>
        </p:spPr>
        <p:txBody>
          <a:bodyPr/>
          <a:lstStyle/>
          <a:p>
            <a:pPr>
              <a:defRPr/>
            </a:pPr>
            <a:fld id="{84F9141F-B4CE-4D35-AB0A-F9828B55D85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09" name="object 132"/>
          <p:cNvSpPr txBox="1"/>
          <p:nvPr/>
        </p:nvSpPr>
        <p:spPr>
          <a:xfrm>
            <a:off x="5518151" y="1385887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 smtClean="0">
                <a:latin typeface="Times New Roman"/>
                <a:cs typeface="Times New Roman"/>
              </a:rPr>
              <a:t>70</a:t>
            </a:r>
            <a:r>
              <a:rPr sz="1400" b="1" spc="5" dirty="0" smtClean="0">
                <a:latin typeface="Times New Roman"/>
                <a:cs typeface="Times New Roman"/>
              </a:rPr>
              <a:t>%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8" name="object 134"/>
          <p:cNvSpPr txBox="1">
            <a:spLocks noChangeArrowheads="1"/>
          </p:cNvSpPr>
          <p:nvPr/>
        </p:nvSpPr>
        <p:spPr bwMode="auto">
          <a:xfrm>
            <a:off x="8456613" y="1389063"/>
            <a:ext cx="5159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683" y="6087782"/>
            <a:ext cx="682811" cy="384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23" y="6493762"/>
            <a:ext cx="682811" cy="38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2465</TotalTime>
  <Words>2145</Words>
  <Application>Microsoft Office PowerPoint</Application>
  <PresentationFormat>Экран (4:3)</PresentationFormat>
  <Paragraphs>679</Paragraphs>
  <Slides>31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</vt:lpstr>
      <vt:lpstr>Century</vt:lpstr>
      <vt:lpstr>Georgia</vt:lpstr>
      <vt:lpstr>Symbol</vt:lpstr>
      <vt:lpstr>Times New Roman</vt:lpstr>
      <vt:lpstr>Trebuchet MS</vt:lpstr>
      <vt:lpstr>Wingdings</vt:lpstr>
      <vt:lpstr>Воздушный поток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какого  бюджета происходит финансирование?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Елена</cp:lastModifiedBy>
  <cp:revision>223</cp:revision>
  <cp:lastPrinted>2014-11-25T08:55:38Z</cp:lastPrinted>
  <dcterms:created xsi:type="dcterms:W3CDTF">2013-11-11T10:07:08Z</dcterms:created>
  <dcterms:modified xsi:type="dcterms:W3CDTF">2014-12-02T11:27:16Z</dcterms:modified>
</cp:coreProperties>
</file>